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7" r:id="rId2"/>
  </p:sldMasterIdLst>
  <p:notesMasterIdLst>
    <p:notesMasterId r:id="rId31"/>
  </p:notesMasterIdLst>
  <p:handoutMasterIdLst>
    <p:handoutMasterId r:id="rId32"/>
  </p:handoutMasterIdLst>
  <p:sldIdLst>
    <p:sldId id="343" r:id="rId3"/>
    <p:sldId id="259" r:id="rId4"/>
    <p:sldId id="353" r:id="rId5"/>
    <p:sldId id="335" r:id="rId6"/>
    <p:sldId id="308" r:id="rId7"/>
    <p:sldId id="298" r:id="rId8"/>
    <p:sldId id="344" r:id="rId9"/>
    <p:sldId id="345" r:id="rId10"/>
    <p:sldId id="346" r:id="rId11"/>
    <p:sldId id="268" r:id="rId12"/>
    <p:sldId id="347" r:id="rId13"/>
    <p:sldId id="269" r:id="rId14"/>
    <p:sldId id="299" r:id="rId15"/>
    <p:sldId id="303" r:id="rId16"/>
    <p:sldId id="348" r:id="rId17"/>
    <p:sldId id="354" r:id="rId18"/>
    <p:sldId id="355" r:id="rId19"/>
    <p:sldId id="356" r:id="rId20"/>
    <p:sldId id="357" r:id="rId21"/>
    <p:sldId id="358" r:id="rId22"/>
    <p:sldId id="359" r:id="rId23"/>
    <p:sldId id="271" r:id="rId24"/>
    <p:sldId id="341" r:id="rId25"/>
    <p:sldId id="272" r:id="rId26"/>
    <p:sldId id="282" r:id="rId27"/>
    <p:sldId id="274" r:id="rId28"/>
    <p:sldId id="352" r:id="rId29"/>
    <p:sldId id="289" r:id="rId30"/>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ushin" initials="sou"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66FF"/>
    <a:srgbClr val="3366FF"/>
    <a:srgbClr val="100DC2"/>
    <a:srgbClr val="009E47"/>
    <a:srgbClr val="009242"/>
    <a:srgbClr val="4CCE77"/>
    <a:srgbClr val="2FDDD6"/>
    <a:srgbClr val="930FD0"/>
    <a:srgbClr val="B1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6" autoAdjust="0"/>
    <p:restoredTop sz="82832" autoAdjust="0"/>
  </p:normalViewPr>
  <p:slideViewPr>
    <p:cSldViewPr snapToGrid="0">
      <p:cViewPr varScale="1">
        <p:scale>
          <a:sx n="109" d="100"/>
          <a:sy n="109" d="100"/>
        </p:scale>
        <p:origin x="84" y="232"/>
      </p:cViewPr>
      <p:guideLst>
        <p:guide orient="horz" pos="2160"/>
        <p:guide pos="2880"/>
      </p:guideLst>
    </p:cSldViewPr>
  </p:slideViewPr>
  <p:outlineViewPr>
    <p:cViewPr>
      <p:scale>
        <a:sx n="33" d="100"/>
        <a:sy n="33" d="100"/>
      </p:scale>
      <p:origin x="0" y="-4272"/>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41330965136862"/>
          <c:y val="0.15571151331473898"/>
          <c:w val="0.88525369196373538"/>
          <c:h val="0.75091234737688406"/>
        </c:manualLayout>
      </c:layout>
      <c:doughnutChart>
        <c:varyColors val="1"/>
        <c:ser>
          <c:idx val="0"/>
          <c:order val="0"/>
          <c:tx>
            <c:strRef>
              <c:f>'2016 加工（その他・不明除く）'!$A$6</c:f>
              <c:strCache>
                <c:ptCount val="1"/>
                <c:pt idx="0">
                  <c:v>文学部心理学専攻</c:v>
                </c:pt>
              </c:strCache>
            </c:strRef>
          </c:tx>
          <c:spPr>
            <a:effectLst>
              <a:outerShdw blurRad="40005" dist="22860" dir="5400000" algn="ctr" rotWithShape="0">
                <a:srgbClr val="000000">
                  <a:alpha val="35000"/>
                </a:srgbClr>
              </a:outerShdw>
            </a:effectLst>
            <a:scene3d>
              <a:camera prst="orthographicFront"/>
              <a:lightRig rig="flood" dir="t">
                <a:rot lat="0" lon="0" rev="1200000"/>
              </a:lightRig>
            </a:scene3d>
            <a:sp3d prstMaterial="matte">
              <a:bevelT w="63500" h="25400"/>
              <a:bevelB w="0" h="0"/>
            </a:sp3d>
          </c:spPr>
          <c:dPt>
            <c:idx val="0"/>
            <c:bubble3D val="0"/>
            <c:spPr>
              <a:solidFill>
                <a:schemeClr val="accent1"/>
              </a:solidFill>
              <a:ln w="19050">
                <a:solidFill>
                  <a:schemeClr val="lt1"/>
                </a:solidFill>
              </a:ln>
              <a:effectLst>
                <a:outerShdw blurRad="40005" dist="22860" dir="5400000" algn="ctr" rotWithShape="0">
                  <a:srgbClr val="000000">
                    <a:alpha val="35000"/>
                  </a:srgbClr>
                </a:outerShdw>
              </a:effectLst>
              <a:scene3d>
                <a:camera prst="orthographicFront"/>
                <a:lightRig rig="flood" dir="t">
                  <a:rot lat="0" lon="0" rev="1200000"/>
                </a:lightRig>
              </a:scene3d>
              <a:sp3d prstMaterial="matte">
                <a:bevelT w="63500" h="25400"/>
                <a:bevelB w="0" h="0"/>
              </a:sp3d>
            </c:spPr>
            <c:extLst>
              <c:ext xmlns:c16="http://schemas.microsoft.com/office/drawing/2014/chart" uri="{C3380CC4-5D6E-409C-BE32-E72D297353CC}">
                <c16:uniqueId val="{00000001-D347-434C-8FEC-1AC18E70707C}"/>
              </c:ext>
            </c:extLst>
          </c:dPt>
          <c:dPt>
            <c:idx val="1"/>
            <c:bubble3D val="0"/>
            <c:spPr>
              <a:solidFill>
                <a:srgbClr val="DB3D48"/>
              </a:solidFill>
              <a:ln w="19050">
                <a:solidFill>
                  <a:schemeClr val="lt1"/>
                </a:solidFill>
              </a:ln>
              <a:effectLst>
                <a:outerShdw blurRad="40005" dist="22860" dir="5400000" algn="ctr" rotWithShape="0">
                  <a:srgbClr val="000000">
                    <a:alpha val="35000"/>
                  </a:srgbClr>
                </a:outerShdw>
              </a:effectLst>
              <a:scene3d>
                <a:camera prst="orthographicFront"/>
                <a:lightRig rig="flood" dir="t">
                  <a:rot lat="0" lon="0" rev="1200000"/>
                </a:lightRig>
              </a:scene3d>
              <a:sp3d prstMaterial="matte">
                <a:bevelT w="63500" h="25400"/>
                <a:bevelB w="0" h="0"/>
              </a:sp3d>
            </c:spPr>
            <c:extLst>
              <c:ext xmlns:c16="http://schemas.microsoft.com/office/drawing/2014/chart" uri="{C3380CC4-5D6E-409C-BE32-E72D297353CC}">
                <c16:uniqueId val="{00000003-D347-434C-8FEC-1AC18E70707C}"/>
              </c:ext>
            </c:extLst>
          </c:dPt>
          <c:dPt>
            <c:idx val="2"/>
            <c:bubble3D val="0"/>
            <c:spPr>
              <a:solidFill>
                <a:srgbClr val="92D050"/>
              </a:solidFill>
              <a:ln w="19050">
                <a:solidFill>
                  <a:schemeClr val="lt1"/>
                </a:solidFill>
              </a:ln>
              <a:effectLst>
                <a:outerShdw blurRad="40005" dist="22860" dir="5400000" algn="ctr" rotWithShape="0">
                  <a:srgbClr val="000000">
                    <a:alpha val="35000"/>
                  </a:srgbClr>
                </a:outerShdw>
              </a:effectLst>
              <a:scene3d>
                <a:camera prst="orthographicFront"/>
                <a:lightRig rig="flood" dir="t">
                  <a:rot lat="0" lon="0" rev="1200000"/>
                </a:lightRig>
              </a:scene3d>
              <a:sp3d prstMaterial="matte">
                <a:bevelT w="63500" h="25400"/>
                <a:bevelB w="0" h="0"/>
              </a:sp3d>
            </c:spPr>
            <c:extLst>
              <c:ext xmlns:c16="http://schemas.microsoft.com/office/drawing/2014/chart" uri="{C3380CC4-5D6E-409C-BE32-E72D297353CC}">
                <c16:uniqueId val="{00000005-D347-434C-8FEC-1AC18E70707C}"/>
              </c:ext>
            </c:extLst>
          </c:dPt>
          <c:dPt>
            <c:idx val="3"/>
            <c:bubble3D val="0"/>
            <c:spPr>
              <a:solidFill>
                <a:srgbClr val="9966FF"/>
              </a:solidFill>
              <a:ln w="19050">
                <a:solidFill>
                  <a:schemeClr val="lt1"/>
                </a:solidFill>
              </a:ln>
              <a:effectLst>
                <a:outerShdw blurRad="40005" dist="22860" dir="5400000" algn="ctr" rotWithShape="0">
                  <a:srgbClr val="000000">
                    <a:alpha val="35000"/>
                  </a:srgbClr>
                </a:outerShdw>
              </a:effectLst>
              <a:scene3d>
                <a:camera prst="orthographicFront"/>
                <a:lightRig rig="flood" dir="t">
                  <a:rot lat="0" lon="0" rev="1200000"/>
                </a:lightRig>
              </a:scene3d>
              <a:sp3d prstMaterial="matte">
                <a:bevelT w="63500" h="25400"/>
                <a:bevelB w="0" h="0"/>
              </a:sp3d>
            </c:spPr>
            <c:extLst>
              <c:ext xmlns:c16="http://schemas.microsoft.com/office/drawing/2014/chart" uri="{C3380CC4-5D6E-409C-BE32-E72D297353CC}">
                <c16:uniqueId val="{00000007-D347-434C-8FEC-1AC18E70707C}"/>
              </c:ext>
            </c:extLst>
          </c:dPt>
          <c:dPt>
            <c:idx val="4"/>
            <c:bubble3D val="0"/>
            <c:spPr>
              <a:solidFill>
                <a:srgbClr val="00B0F0"/>
              </a:solidFill>
              <a:ln w="19050">
                <a:solidFill>
                  <a:schemeClr val="lt1"/>
                </a:solidFill>
              </a:ln>
              <a:effectLst>
                <a:outerShdw blurRad="40005" dist="22860" dir="5400000" algn="ctr" rotWithShape="0">
                  <a:srgbClr val="000000">
                    <a:alpha val="35000"/>
                  </a:srgbClr>
                </a:outerShdw>
              </a:effectLst>
              <a:scene3d>
                <a:camera prst="orthographicFront"/>
                <a:lightRig rig="flood" dir="t">
                  <a:rot lat="0" lon="0" rev="1200000"/>
                </a:lightRig>
              </a:scene3d>
              <a:sp3d prstMaterial="matte">
                <a:bevelT w="63500" h="25400"/>
                <a:bevelB w="0" h="0"/>
              </a:sp3d>
            </c:spPr>
            <c:extLst>
              <c:ext xmlns:c16="http://schemas.microsoft.com/office/drawing/2014/chart" uri="{C3380CC4-5D6E-409C-BE32-E72D297353CC}">
                <c16:uniqueId val="{00000009-D347-434C-8FEC-1AC18E70707C}"/>
              </c:ext>
            </c:extLst>
          </c:dPt>
          <c:dPt>
            <c:idx val="5"/>
            <c:bubble3D val="0"/>
            <c:spPr>
              <a:solidFill>
                <a:schemeClr val="accent2"/>
              </a:solidFill>
              <a:ln w="19050">
                <a:solidFill>
                  <a:schemeClr val="lt1"/>
                </a:solidFill>
              </a:ln>
              <a:effectLst>
                <a:outerShdw blurRad="40005" dist="22860" dir="5400000" algn="ctr" rotWithShape="0">
                  <a:srgbClr val="000000">
                    <a:alpha val="35000"/>
                  </a:srgbClr>
                </a:outerShdw>
              </a:effectLst>
              <a:scene3d>
                <a:camera prst="orthographicFront"/>
                <a:lightRig rig="flood" dir="t">
                  <a:rot lat="0" lon="0" rev="1200000"/>
                </a:lightRig>
              </a:scene3d>
              <a:sp3d prstMaterial="matte">
                <a:bevelT w="63500" h="25400"/>
                <a:bevelB w="0" h="0"/>
              </a:sp3d>
            </c:spPr>
            <c:extLst>
              <c:ext xmlns:c16="http://schemas.microsoft.com/office/drawing/2014/chart" uri="{C3380CC4-5D6E-409C-BE32-E72D297353CC}">
                <c16:uniqueId val="{0000000B-D347-434C-8FEC-1AC18E70707C}"/>
              </c:ext>
            </c:extLst>
          </c:dPt>
          <c:dPt>
            <c:idx val="6"/>
            <c:bubble3D val="0"/>
            <c:spPr>
              <a:solidFill>
                <a:schemeClr val="accent1">
                  <a:lumMod val="60000"/>
                </a:schemeClr>
              </a:solidFill>
              <a:ln w="19050">
                <a:solidFill>
                  <a:schemeClr val="lt1"/>
                </a:solidFill>
              </a:ln>
              <a:effectLst>
                <a:outerShdw blurRad="40005" dist="22860" dir="5400000" algn="ctr" rotWithShape="0">
                  <a:srgbClr val="000000">
                    <a:alpha val="35000"/>
                  </a:srgbClr>
                </a:outerShdw>
              </a:effectLst>
              <a:scene3d>
                <a:camera prst="orthographicFront"/>
                <a:lightRig rig="flood" dir="t">
                  <a:rot lat="0" lon="0" rev="1200000"/>
                </a:lightRig>
              </a:scene3d>
              <a:sp3d prstMaterial="matte">
                <a:bevelT w="63500" h="25400"/>
                <a:bevelB w="0" h="0"/>
              </a:sp3d>
            </c:spPr>
            <c:extLst>
              <c:ext xmlns:c16="http://schemas.microsoft.com/office/drawing/2014/chart" uri="{C3380CC4-5D6E-409C-BE32-E72D297353CC}">
                <c16:uniqueId val="{0000000D-D347-434C-8FEC-1AC18E70707C}"/>
              </c:ext>
            </c:extLst>
          </c:dPt>
          <c:dPt>
            <c:idx val="7"/>
            <c:bubble3D val="0"/>
            <c:spPr>
              <a:solidFill>
                <a:srgbClr val="FF7C80"/>
              </a:solidFill>
              <a:ln w="19050">
                <a:solidFill>
                  <a:schemeClr val="lt1"/>
                </a:solidFill>
              </a:ln>
              <a:effectLst>
                <a:outerShdw blurRad="40005" dist="22860" dir="5400000" algn="ctr" rotWithShape="0">
                  <a:srgbClr val="000000">
                    <a:alpha val="35000"/>
                  </a:srgbClr>
                </a:outerShdw>
              </a:effectLst>
              <a:scene3d>
                <a:camera prst="orthographicFront"/>
                <a:lightRig rig="flood" dir="t">
                  <a:rot lat="0" lon="0" rev="1200000"/>
                </a:lightRig>
              </a:scene3d>
              <a:sp3d prstMaterial="matte">
                <a:bevelT w="63500" h="25400"/>
                <a:bevelB w="0" h="0"/>
              </a:sp3d>
            </c:spPr>
            <c:extLst>
              <c:ext xmlns:c16="http://schemas.microsoft.com/office/drawing/2014/chart" uri="{C3380CC4-5D6E-409C-BE32-E72D297353CC}">
                <c16:uniqueId val="{0000000F-D347-434C-8FEC-1AC18E70707C}"/>
              </c:ext>
            </c:extLst>
          </c:dPt>
          <c:dPt>
            <c:idx val="8"/>
            <c:bubble3D val="0"/>
            <c:spPr>
              <a:solidFill>
                <a:schemeClr val="accent3">
                  <a:lumMod val="60000"/>
                </a:schemeClr>
              </a:solidFill>
              <a:ln w="19050">
                <a:solidFill>
                  <a:schemeClr val="lt1"/>
                </a:solidFill>
              </a:ln>
              <a:effectLst>
                <a:outerShdw blurRad="40005" dist="22860" dir="5400000" algn="ctr" rotWithShape="0">
                  <a:srgbClr val="000000">
                    <a:alpha val="35000"/>
                  </a:srgbClr>
                </a:outerShdw>
              </a:effectLst>
              <a:scene3d>
                <a:camera prst="orthographicFront"/>
                <a:lightRig rig="flood" dir="t">
                  <a:rot lat="0" lon="0" rev="1200000"/>
                </a:lightRig>
              </a:scene3d>
              <a:sp3d prstMaterial="matte">
                <a:bevelT w="63500" h="25400"/>
                <a:bevelB w="0" h="0"/>
              </a:sp3d>
            </c:spPr>
            <c:extLst>
              <c:ext xmlns:c16="http://schemas.microsoft.com/office/drawing/2014/chart" uri="{C3380CC4-5D6E-409C-BE32-E72D297353CC}">
                <c16:uniqueId val="{00000011-D347-434C-8FEC-1AC18E70707C}"/>
              </c:ext>
            </c:extLst>
          </c:dPt>
          <c:dPt>
            <c:idx val="9"/>
            <c:bubble3D val="0"/>
            <c:spPr>
              <a:solidFill>
                <a:schemeClr val="accent4">
                  <a:lumMod val="60000"/>
                </a:schemeClr>
              </a:solidFill>
              <a:ln w="19050">
                <a:solidFill>
                  <a:schemeClr val="lt1"/>
                </a:solidFill>
              </a:ln>
              <a:effectLst>
                <a:outerShdw blurRad="40005" dist="22860" dir="5400000" algn="ctr" rotWithShape="0">
                  <a:srgbClr val="000000">
                    <a:alpha val="35000"/>
                  </a:srgbClr>
                </a:outerShdw>
              </a:effectLst>
              <a:scene3d>
                <a:camera prst="orthographicFront"/>
                <a:lightRig rig="flood" dir="t">
                  <a:rot lat="0" lon="0" rev="1200000"/>
                </a:lightRig>
              </a:scene3d>
              <a:sp3d prstMaterial="matte">
                <a:bevelT w="63500" h="25400"/>
                <a:bevelB w="0" h="0"/>
              </a:sp3d>
            </c:spPr>
            <c:extLst>
              <c:ext xmlns:c16="http://schemas.microsoft.com/office/drawing/2014/chart" uri="{C3380CC4-5D6E-409C-BE32-E72D297353CC}">
                <c16:uniqueId val="{00000013-D347-434C-8FEC-1AC18E70707C}"/>
              </c:ext>
            </c:extLst>
          </c:dPt>
          <c:dLbls>
            <c:dLbl>
              <c:idx val="0"/>
              <c:layout>
                <c:manualLayout>
                  <c:x val="-3.3976460466113609E-3"/>
                  <c:y val="0"/>
                </c:manualLayout>
              </c:layout>
              <c:tx>
                <c:rich>
                  <a:bodyPr/>
                  <a:lstStyle/>
                  <a:p>
                    <a:fld id="{D66A60F7-6444-459F-A9DB-FDC09AFEEA73}" type="CATEGORYNAME">
                      <a:rPr lang="ja-JP" altLang="en-US">
                        <a:solidFill>
                          <a:schemeClr val="bg1"/>
                        </a:solidFill>
                      </a:rPr>
                      <a:pPr/>
                      <a:t>[分類名]</a:t>
                    </a:fld>
                    <a:r>
                      <a:rPr lang="ja-JP" altLang="en-US" baseline="0">
                        <a:solidFill>
                          <a:schemeClr val="bg1"/>
                        </a:solidFill>
                      </a:rPr>
                      <a:t>
</a:t>
                    </a:r>
                    <a:fld id="{19A149B2-B8DA-4550-AB9A-DF22B3BC319F}" type="PERCENTAGE">
                      <a:rPr lang="en-US" altLang="ja-JP" baseline="0">
                        <a:solidFill>
                          <a:schemeClr val="bg1"/>
                        </a:solidFill>
                      </a:rPr>
                      <a:pPr/>
                      <a:t>[パーセンテージ]</a:t>
                    </a:fld>
                    <a:endParaRPr lang="ja-JP" altLang="en-US" baseline="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347-434C-8FEC-1AC18E70707C}"/>
                </c:ext>
              </c:extLst>
            </c:dLbl>
            <c:dLbl>
              <c:idx val="1"/>
              <c:layout>
                <c:manualLayout>
                  <c:x val="-7.7373901356602099E-3"/>
                  <c:y val="4.6688988710677712E-3"/>
                </c:manualLayout>
              </c:layout>
              <c:tx>
                <c:rich>
                  <a:bodyPr/>
                  <a:lstStyle/>
                  <a:p>
                    <a:fld id="{728720A5-74DC-4C6A-821F-2EA4EC11DD92}" type="CATEGORYNAME">
                      <a:rPr lang="ja-JP" altLang="en-US">
                        <a:solidFill>
                          <a:schemeClr val="bg1"/>
                        </a:solidFill>
                      </a:rPr>
                      <a:pPr/>
                      <a:t>[分類名]</a:t>
                    </a:fld>
                    <a:r>
                      <a:rPr lang="ja-JP" altLang="en-US" baseline="0">
                        <a:solidFill>
                          <a:schemeClr val="bg1"/>
                        </a:solidFill>
                      </a:rPr>
                      <a:t>
</a:t>
                    </a:r>
                    <a:fld id="{09B5E074-2EE0-4C13-A4FF-6D80FD084F28}" type="PERCENTAGE">
                      <a:rPr lang="en-US" altLang="ja-JP" baseline="0">
                        <a:solidFill>
                          <a:schemeClr val="bg1"/>
                        </a:solidFill>
                      </a:rPr>
                      <a:pPr/>
                      <a:t>[パーセンテージ]</a:t>
                    </a:fld>
                    <a:endParaRPr lang="ja-JP" altLang="en-US" baseline="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layout>
                    <c:manualLayout>
                      <c:w val="0.25079460559719957"/>
                      <c:h val="0.18541008851984481"/>
                    </c:manualLayout>
                  </c15:layout>
                  <c15:dlblFieldTable/>
                  <c15:showDataLabelsRange val="0"/>
                </c:ext>
                <c:ext xmlns:c16="http://schemas.microsoft.com/office/drawing/2014/chart" uri="{C3380CC4-5D6E-409C-BE32-E72D297353CC}">
                  <c16:uniqueId val="{00000003-D347-434C-8FEC-1AC18E70707C}"/>
                </c:ext>
              </c:extLst>
            </c:dLbl>
            <c:dLbl>
              <c:idx val="3"/>
              <c:layout>
                <c:manualLayout>
                  <c:x val="5.0963335704171331E-2"/>
                  <c:y val="8.4440282269901065E-3"/>
                </c:manualLayout>
              </c:layout>
              <c:tx>
                <c:rich>
                  <a:bodyPr/>
                  <a:lstStyle/>
                  <a:p>
                    <a:fld id="{65AEBC2E-3485-4C9E-84E1-5674D1FDF5FE}" type="CATEGORYNAME">
                      <a:rPr lang="ja-JP" altLang="en-US">
                        <a:solidFill>
                          <a:schemeClr val="bg1"/>
                        </a:solidFill>
                      </a:rPr>
                      <a:pPr/>
                      <a:t>[分類名]</a:t>
                    </a:fld>
                    <a:r>
                      <a:rPr lang="ja-JP" altLang="en-US" baseline="0">
                        <a:solidFill>
                          <a:schemeClr val="bg1"/>
                        </a:solidFill>
                      </a:rPr>
                      <a:t>
</a:t>
                    </a:r>
                    <a:fld id="{0DF9DB4E-590E-4B07-BD71-867EA9912BB7}" type="PERCENTAGE">
                      <a:rPr lang="en-US" altLang="ja-JP" baseline="0">
                        <a:solidFill>
                          <a:schemeClr val="bg1"/>
                        </a:solidFill>
                      </a:rPr>
                      <a:pPr/>
                      <a:t>[パーセンテージ]</a:t>
                    </a:fld>
                    <a:endParaRPr lang="ja-JP" altLang="en-US" baseline="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layout>
                    <c:manualLayout>
                      <c:w val="0.23655780774758481"/>
                      <c:h val="0.18541008851984481"/>
                    </c:manualLayout>
                  </c15:layout>
                  <c15:dlblFieldTable/>
                  <c15:showDataLabelsRange val="0"/>
                </c:ext>
                <c:ext xmlns:c16="http://schemas.microsoft.com/office/drawing/2014/chart" uri="{C3380CC4-5D6E-409C-BE32-E72D297353CC}">
                  <c16:uniqueId val="{00000007-D347-434C-8FEC-1AC18E70707C}"/>
                </c:ext>
              </c:extLst>
            </c:dLbl>
            <c:dLbl>
              <c:idx val="4"/>
              <c:layout>
                <c:manualLayout>
                  <c:x val="-0.17763748032397936"/>
                  <c:y val="0.2283662373937616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D347-434C-8FEC-1AC18E70707C}"/>
                </c:ext>
              </c:extLst>
            </c:dLbl>
            <c:dLbl>
              <c:idx val="5"/>
              <c:layout>
                <c:manualLayout>
                  <c:x val="-0.17902289962858497"/>
                  <c:y val="5.3747158736863469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D347-434C-8FEC-1AC18E70707C}"/>
                </c:ext>
              </c:extLst>
            </c:dLbl>
            <c:dLbl>
              <c:idx val="6"/>
              <c:layout>
                <c:manualLayout>
                  <c:x val="-0.18877627590274121"/>
                  <c:y val="-4.3328918185958951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D347-434C-8FEC-1AC18E70707C}"/>
                </c:ext>
              </c:extLst>
            </c:dLbl>
            <c:dLbl>
              <c:idx val="7"/>
              <c:layout>
                <c:manualLayout>
                  <c:x val="-4.81789615691346E-3"/>
                  <c:y val="1.1511550150523072E-2"/>
                </c:manualLayout>
              </c:layout>
              <c:tx>
                <c:rich>
                  <a:bodyPr/>
                  <a:lstStyle/>
                  <a:p>
                    <a:fld id="{2BA87D6B-0202-4A3B-A79B-F0F8D32C9FFF}" type="CATEGORYNAME">
                      <a:rPr lang="ja-JP" altLang="en-US" u="none" dirty="0">
                        <a:solidFill>
                          <a:schemeClr val="bg1"/>
                        </a:solidFill>
                      </a:rPr>
                      <a:pPr/>
                      <a:t>[分類名]</a:t>
                    </a:fld>
                    <a:r>
                      <a:rPr lang="ja-JP" altLang="en-US" u="none" baseline="0" dirty="0">
                        <a:solidFill>
                          <a:schemeClr val="bg1"/>
                        </a:solidFill>
                      </a:rPr>
                      <a:t>
</a:t>
                    </a:r>
                    <a:fld id="{AF95A898-D94A-4CEB-B281-91AFC1F9BDCA}" type="PERCENTAGE">
                      <a:rPr lang="en-US" altLang="ja-JP" u="none" baseline="0" dirty="0">
                        <a:solidFill>
                          <a:schemeClr val="bg1"/>
                        </a:solidFill>
                      </a:rPr>
                      <a:pPr/>
                      <a:t>[パーセンテージ]</a:t>
                    </a:fld>
                    <a:endParaRPr lang="ja-JP" altLang="en-US" u="none" baseline="0" dirty="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D347-434C-8FEC-1AC18E70707C}"/>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mn-lt"/>
                    <a:ea typeface="+mn-ea"/>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'2016 加工（その他・不明除く）'!$B$5:$I$5</c:f>
              <c:strCache>
                <c:ptCount val="8"/>
                <c:pt idx="0">
                  <c:v>製造</c:v>
                </c:pt>
                <c:pt idx="1">
                  <c:v>流通商事</c:v>
                </c:pt>
                <c:pt idx="2">
                  <c:v>金融</c:v>
                </c:pt>
                <c:pt idx="3">
                  <c:v>サービス</c:v>
                </c:pt>
                <c:pt idx="4">
                  <c:v>マスコミ</c:v>
                </c:pt>
                <c:pt idx="5">
                  <c:v>公務員</c:v>
                </c:pt>
                <c:pt idx="6">
                  <c:v>教員</c:v>
                </c:pt>
                <c:pt idx="7">
                  <c:v>大学院進学</c:v>
                </c:pt>
              </c:strCache>
            </c:strRef>
          </c:cat>
          <c:val>
            <c:numRef>
              <c:f>'2016 加工（その他・不明除く）'!$B$6:$I$6</c:f>
              <c:numCache>
                <c:formatCode>#,##0_);[Red]\(#,##0\)</c:formatCode>
                <c:ptCount val="8"/>
                <c:pt idx="0">
                  <c:v>10</c:v>
                </c:pt>
                <c:pt idx="1">
                  <c:v>22</c:v>
                </c:pt>
                <c:pt idx="2">
                  <c:v>19</c:v>
                </c:pt>
                <c:pt idx="3">
                  <c:v>44</c:v>
                </c:pt>
                <c:pt idx="4">
                  <c:v>1</c:v>
                </c:pt>
                <c:pt idx="5">
                  <c:v>4</c:v>
                </c:pt>
                <c:pt idx="6">
                  <c:v>3</c:v>
                </c:pt>
                <c:pt idx="7">
                  <c:v>22</c:v>
                </c:pt>
              </c:numCache>
            </c:numRef>
          </c:val>
          <c:extLst>
            <c:ext xmlns:c16="http://schemas.microsoft.com/office/drawing/2014/chart" uri="{C3380CC4-5D6E-409C-BE32-E72D297353CC}">
              <c16:uniqueId val="{00000014-D347-434C-8FEC-1AC18E70707C}"/>
            </c:ext>
          </c:extLst>
        </c:ser>
        <c:dLbls>
          <c:showLegendKey val="0"/>
          <c:showVal val="0"/>
          <c:showCatName val="0"/>
          <c:showSerName val="0"/>
          <c:showPercent val="0"/>
          <c:showBubbleSize val="0"/>
          <c:showLeaderLines val="1"/>
        </c:dLbls>
        <c:firstSliceAng val="0"/>
        <c:holeSize val="42"/>
      </c:doughnutChart>
      <c:spPr>
        <a:noFill/>
        <a:ln>
          <a:noFill/>
        </a:ln>
        <a:effectLst/>
      </c:spPr>
    </c:plotArea>
    <c:plotVisOnly val="1"/>
    <c:dispBlanksAs val="zero"/>
    <c:showDLblsOverMax val="0"/>
  </c:chart>
  <c:spPr>
    <a:solidFill>
      <a:schemeClr val="bg1"/>
    </a:solidFill>
    <a:ln w="9525" cap="flat" cmpd="sng" algn="ctr">
      <a:solidFill>
        <a:schemeClr val="tx1">
          <a:lumMod val="15000"/>
          <a:lumOff val="85000"/>
        </a:schemeClr>
      </a:solidFill>
      <a:round/>
    </a:ln>
    <a:effectLst/>
    <a:scene3d>
      <a:camera prst="orthographicFront"/>
      <a:lightRig rig="threePt" dir="t"/>
    </a:scene3d>
    <a:sp3d prstMaterial="matte"/>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0.4102</cdr:x>
      <cdr:y>0.47843</cdr:y>
    </cdr:from>
    <cdr:to>
      <cdr:x>0.69318</cdr:x>
      <cdr:y>0.647</cdr:y>
    </cdr:to>
    <cdr:sp macro="" textlink="">
      <cdr:nvSpPr>
        <cdr:cNvPr id="2" name="テキスト ボックス 1"/>
        <cdr:cNvSpPr txBox="1"/>
      </cdr:nvSpPr>
      <cdr:spPr>
        <a:xfrm xmlns:a="http://schemas.openxmlformats.org/drawingml/2006/main">
          <a:off x="2019864" y="2602814"/>
          <a:ext cx="1393429" cy="9170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ja-JP" altLang="en-US" sz="2000" dirty="0"/>
            <a:t>卒業後の進路・就職</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3"/>
            <a:ext cx="2949786" cy="498692"/>
          </a:xfrm>
          <a:prstGeom prst="rect">
            <a:avLst/>
          </a:prstGeom>
        </p:spPr>
        <p:txBody>
          <a:bodyPr vert="horz" lIns="91559" tIns="45779" rIns="91559" bIns="45779"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9" y="3"/>
            <a:ext cx="2949786" cy="498692"/>
          </a:xfrm>
          <a:prstGeom prst="rect">
            <a:avLst/>
          </a:prstGeom>
        </p:spPr>
        <p:txBody>
          <a:bodyPr vert="horz" lIns="91559" tIns="45779" rIns="91559" bIns="45779" rtlCol="0"/>
          <a:lstStyle>
            <a:lvl1pPr algn="r">
              <a:defRPr sz="1200"/>
            </a:lvl1pPr>
          </a:lstStyle>
          <a:p>
            <a:fld id="{EF47A2AF-E68C-4DC5-96CD-3929BF3D9105}" type="datetimeFigureOut">
              <a:rPr kumimoji="1" lang="ja-JP" altLang="en-US" smtClean="0"/>
              <a:t>2017/5/10</a:t>
            </a:fld>
            <a:endParaRPr kumimoji="1" lang="ja-JP" altLang="en-US"/>
          </a:p>
        </p:txBody>
      </p:sp>
      <p:sp>
        <p:nvSpPr>
          <p:cNvPr id="4" name="フッター プレースホルダー 3"/>
          <p:cNvSpPr>
            <a:spLocks noGrp="1"/>
          </p:cNvSpPr>
          <p:nvPr>
            <p:ph type="ftr" sz="quarter" idx="2"/>
          </p:nvPr>
        </p:nvSpPr>
        <p:spPr>
          <a:xfrm>
            <a:off x="1" y="9440648"/>
            <a:ext cx="2949786" cy="498691"/>
          </a:xfrm>
          <a:prstGeom prst="rect">
            <a:avLst/>
          </a:prstGeom>
        </p:spPr>
        <p:txBody>
          <a:bodyPr vert="horz" lIns="91559" tIns="45779" rIns="91559" bIns="45779"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9" y="9440648"/>
            <a:ext cx="2949786" cy="498691"/>
          </a:xfrm>
          <a:prstGeom prst="rect">
            <a:avLst/>
          </a:prstGeom>
        </p:spPr>
        <p:txBody>
          <a:bodyPr vert="horz" lIns="91559" tIns="45779" rIns="91559" bIns="45779" rtlCol="0" anchor="b"/>
          <a:lstStyle>
            <a:lvl1pPr algn="r">
              <a:defRPr sz="1200"/>
            </a:lvl1pPr>
          </a:lstStyle>
          <a:p>
            <a:fld id="{7C2A3B86-C1CF-4EFF-BA75-BCD90ECF50AC}" type="slidenum">
              <a:rPr kumimoji="1" lang="ja-JP" altLang="en-US" smtClean="0"/>
              <a:t>‹#›</a:t>
            </a:fld>
            <a:endParaRPr kumimoji="1" lang="ja-JP" altLang="en-US"/>
          </a:p>
        </p:txBody>
      </p:sp>
    </p:spTree>
    <p:extLst>
      <p:ext uri="{BB962C8B-B14F-4D97-AF65-F5344CB8AC3E}">
        <p14:creationId xmlns:p14="http://schemas.microsoft.com/office/powerpoint/2010/main" val="37983165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3"/>
            <a:ext cx="2949786" cy="498692"/>
          </a:xfrm>
          <a:prstGeom prst="rect">
            <a:avLst/>
          </a:prstGeom>
        </p:spPr>
        <p:txBody>
          <a:bodyPr vert="horz" lIns="91559" tIns="45779" rIns="91559" bIns="45779"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839" y="3"/>
            <a:ext cx="2949786" cy="498692"/>
          </a:xfrm>
          <a:prstGeom prst="rect">
            <a:avLst/>
          </a:prstGeom>
        </p:spPr>
        <p:txBody>
          <a:bodyPr vert="horz" lIns="91559" tIns="45779" rIns="91559" bIns="45779" rtlCol="0"/>
          <a:lstStyle>
            <a:lvl1pPr algn="r">
              <a:defRPr sz="1200"/>
            </a:lvl1pPr>
          </a:lstStyle>
          <a:p>
            <a:fld id="{91A1FCBA-EA9F-4A0D-AA3F-F15DD45966C9}" type="datetimeFigureOut">
              <a:rPr kumimoji="1" lang="ja-JP" altLang="en-US" smtClean="0"/>
              <a:t>2017/5/10</a:t>
            </a:fld>
            <a:endParaRPr kumimoji="1" lang="ja-JP" altLang="en-US" dirty="0"/>
          </a:p>
        </p:txBody>
      </p:sp>
      <p:sp>
        <p:nvSpPr>
          <p:cNvPr id="4" name="スライド イメージ プレースホルダー 3"/>
          <p:cNvSpPr>
            <a:spLocks noGrp="1" noRot="1" noChangeAspect="1"/>
          </p:cNvSpPr>
          <p:nvPr>
            <p:ph type="sldImg" idx="2"/>
          </p:nvPr>
        </p:nvSpPr>
        <p:spPr>
          <a:xfrm>
            <a:off x="1168400" y="1241425"/>
            <a:ext cx="4470400" cy="3354388"/>
          </a:xfrm>
          <a:prstGeom prst="rect">
            <a:avLst/>
          </a:prstGeom>
          <a:noFill/>
          <a:ln w="12700">
            <a:solidFill>
              <a:prstClr val="black"/>
            </a:solidFill>
          </a:ln>
        </p:spPr>
        <p:txBody>
          <a:bodyPr vert="horz" lIns="91559" tIns="45779" rIns="91559" bIns="45779" rtlCol="0" anchor="ctr"/>
          <a:lstStyle/>
          <a:p>
            <a:endParaRPr lang="ja-JP" altLang="en-US" dirty="0"/>
          </a:p>
        </p:txBody>
      </p:sp>
      <p:sp>
        <p:nvSpPr>
          <p:cNvPr id="5" name="ノート プレースホルダー 4"/>
          <p:cNvSpPr>
            <a:spLocks noGrp="1"/>
          </p:cNvSpPr>
          <p:nvPr>
            <p:ph type="body" sz="quarter" idx="3"/>
          </p:nvPr>
        </p:nvSpPr>
        <p:spPr>
          <a:xfrm>
            <a:off x="680721" y="4783307"/>
            <a:ext cx="5445760" cy="3913615"/>
          </a:xfrm>
          <a:prstGeom prst="rect">
            <a:avLst/>
          </a:prstGeom>
        </p:spPr>
        <p:txBody>
          <a:bodyPr vert="horz" lIns="91559" tIns="45779" rIns="91559" bIns="4577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648"/>
            <a:ext cx="2949786" cy="498691"/>
          </a:xfrm>
          <a:prstGeom prst="rect">
            <a:avLst/>
          </a:prstGeom>
        </p:spPr>
        <p:txBody>
          <a:bodyPr vert="horz" lIns="91559" tIns="45779" rIns="91559" bIns="45779"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5839" y="9440648"/>
            <a:ext cx="2949786" cy="498691"/>
          </a:xfrm>
          <a:prstGeom prst="rect">
            <a:avLst/>
          </a:prstGeom>
        </p:spPr>
        <p:txBody>
          <a:bodyPr vert="horz" lIns="91559" tIns="45779" rIns="91559" bIns="45779" rtlCol="0" anchor="b"/>
          <a:lstStyle>
            <a:lvl1pPr algn="r">
              <a:defRPr sz="1200"/>
            </a:lvl1pPr>
          </a:lstStyle>
          <a:p>
            <a:fld id="{984CA049-BC11-4E7A-A531-ECAFA46AA3DC}" type="slidenum">
              <a:rPr kumimoji="1" lang="ja-JP" altLang="en-US" smtClean="0"/>
              <a:t>‹#›</a:t>
            </a:fld>
            <a:endParaRPr kumimoji="1" lang="ja-JP" altLang="en-US" dirty="0"/>
          </a:p>
        </p:txBody>
      </p:sp>
    </p:spTree>
    <p:extLst>
      <p:ext uri="{BB962C8B-B14F-4D97-AF65-F5344CB8AC3E}">
        <p14:creationId xmlns:p14="http://schemas.microsoft.com/office/powerpoint/2010/main" val="229777241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84CA049-BC11-4E7A-A531-ECAFA46AA3DC}" type="slidenum">
              <a:rPr kumimoji="1" lang="ja-JP" altLang="en-US" smtClean="0"/>
              <a:t>1</a:t>
            </a:fld>
            <a:endParaRPr kumimoji="1" lang="ja-JP" altLang="en-US" dirty="0"/>
          </a:p>
        </p:txBody>
      </p:sp>
    </p:spTree>
    <p:extLst>
      <p:ext uri="{BB962C8B-B14F-4D97-AF65-F5344CB8AC3E}">
        <p14:creationId xmlns:p14="http://schemas.microsoft.com/office/powerpoint/2010/main" val="2507809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・プロジェクト中心の講義は英語だけでなく、</a:t>
            </a:r>
            <a:endParaRPr kumimoji="1" lang="en-US" altLang="ja-JP" dirty="0"/>
          </a:p>
          <a:p>
            <a:r>
              <a:rPr kumimoji="1" lang="ja-JP" altLang="en-US" dirty="0"/>
              <a:t>・年に</a:t>
            </a:r>
            <a:r>
              <a:rPr kumimoji="1" lang="en-US" altLang="ja-JP" dirty="0"/>
              <a:t>1</a:t>
            </a:r>
            <a:r>
              <a:rPr kumimoji="1" lang="ja-JP" altLang="en-US" dirty="0"/>
              <a:t>度ポスターでの研究発表大会や、</a:t>
            </a:r>
            <a:r>
              <a:rPr kumimoji="1" lang="en-US" altLang="ja-JP" dirty="0"/>
              <a:t>4</a:t>
            </a:r>
            <a:r>
              <a:rPr kumimoji="1" lang="ja-JP" altLang="en-US" dirty="0"/>
              <a:t>年間を通じた小集団授業や個人での１年間の学び外に向けて発信するプロジェクト型授業も。</a:t>
            </a:r>
            <a:endParaRPr kumimoji="1" lang="en-US" altLang="ja-JP" dirty="0"/>
          </a:p>
          <a:p>
            <a:r>
              <a:rPr kumimoji="1" lang="ja-JP" altLang="en-US" dirty="0"/>
              <a:t>・写真は、「基礎演習</a:t>
            </a:r>
            <a:r>
              <a:rPr kumimoji="1" lang="en-US" altLang="ja-JP" dirty="0"/>
              <a:t>Ⅰ</a:t>
            </a:r>
            <a:r>
              <a:rPr kumimoji="1" lang="ja-JP" altLang="en-US" dirty="0"/>
              <a:t>」の最終発表会の様子</a:t>
            </a:r>
          </a:p>
        </p:txBody>
      </p:sp>
      <p:sp>
        <p:nvSpPr>
          <p:cNvPr id="4" name="スライド番号プレースホルダー 3"/>
          <p:cNvSpPr>
            <a:spLocks noGrp="1"/>
          </p:cNvSpPr>
          <p:nvPr>
            <p:ph type="sldNum" sz="quarter" idx="10"/>
          </p:nvPr>
        </p:nvSpPr>
        <p:spPr/>
        <p:txBody>
          <a:bodyPr/>
          <a:lstStyle/>
          <a:p>
            <a:fld id="{984CA049-BC11-4E7A-A531-ECAFA46AA3DC}" type="slidenum">
              <a:rPr kumimoji="1" lang="ja-JP" altLang="en-US" smtClean="0"/>
              <a:t>11</a:t>
            </a:fld>
            <a:endParaRPr kumimoji="1" lang="ja-JP" altLang="en-US" dirty="0"/>
          </a:p>
        </p:txBody>
      </p:sp>
    </p:spTree>
    <p:extLst>
      <p:ext uri="{BB962C8B-B14F-4D97-AF65-F5344CB8AC3E}">
        <p14:creationId xmlns:p14="http://schemas.microsoft.com/office/powerpoint/2010/main" val="1755263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総合心理学部は４年間で心理学を身に付けるためのカリキュラムを用意している。</a:t>
            </a:r>
            <a:endParaRPr kumimoji="1" lang="en-US" altLang="ja-JP" dirty="0"/>
          </a:p>
          <a:p>
            <a:r>
              <a:rPr kumimoji="1" lang="ja-JP" altLang="en-US" dirty="0"/>
              <a:t>講義というのは座学、演習・実習というのは実践的な学び方で、これらを複数用意して、系統的にさまざまな心理学を学べる。</a:t>
            </a:r>
            <a:endParaRPr kumimoji="1" lang="en-US" altLang="ja-JP" dirty="0"/>
          </a:p>
          <a:p>
            <a:endParaRPr kumimoji="1" lang="en-US" altLang="ja-JP" dirty="0"/>
          </a:p>
          <a:p>
            <a:r>
              <a:rPr kumimoji="1" lang="en-US" altLang="ja-JP" dirty="0"/>
              <a:t>1</a:t>
            </a:r>
            <a:r>
              <a:rPr kumimoji="1" lang="ja-JP" altLang="en-US" dirty="0"/>
              <a:t>回生時には、広範な心理学について学び、</a:t>
            </a:r>
            <a:endParaRPr kumimoji="1" lang="en-US" altLang="ja-JP" dirty="0"/>
          </a:p>
          <a:p>
            <a:r>
              <a:rPr kumimoji="1" lang="en-US" altLang="ja-JP" dirty="0"/>
              <a:t>2</a:t>
            </a:r>
            <a:r>
              <a:rPr kumimoji="1" lang="ja-JP" altLang="en-US" dirty="0"/>
              <a:t>回生になり、コース選択とともに基礎的な研究からその応用について学ぶ</a:t>
            </a:r>
            <a:endParaRPr kumimoji="1" lang="en-US" altLang="ja-JP" dirty="0"/>
          </a:p>
          <a:p>
            <a:r>
              <a:rPr kumimoji="1" lang="en-US" altLang="ja-JP" dirty="0"/>
              <a:t>3</a:t>
            </a:r>
            <a:r>
              <a:rPr kumimoji="1" lang="ja-JP" altLang="en-US" dirty="0"/>
              <a:t>回生では、ゼミ選択を通してよりテーマの知識と実践を深める</a:t>
            </a:r>
            <a:endParaRPr kumimoji="1" lang="en-US" altLang="ja-JP" dirty="0"/>
          </a:p>
          <a:p>
            <a:r>
              <a:rPr kumimoji="1" lang="en-US" altLang="ja-JP" dirty="0"/>
              <a:t>4</a:t>
            </a:r>
            <a:r>
              <a:rPr kumimoji="1" lang="ja-JP" altLang="en-US" dirty="0"/>
              <a:t>回生には、就職活動と卒業論文研究を両立させ、</a:t>
            </a:r>
            <a:r>
              <a:rPr kumimoji="1" lang="en-US" altLang="ja-JP" dirty="0"/>
              <a:t>4</a:t>
            </a:r>
            <a:r>
              <a:rPr kumimoji="1" lang="ja-JP" altLang="en-US" dirty="0"/>
              <a:t>年間の学びを社会、未来へと接続する。</a:t>
            </a:r>
          </a:p>
        </p:txBody>
      </p:sp>
      <p:sp>
        <p:nvSpPr>
          <p:cNvPr id="4" name="スライド番号プレースホルダー 3"/>
          <p:cNvSpPr>
            <a:spLocks noGrp="1"/>
          </p:cNvSpPr>
          <p:nvPr>
            <p:ph type="sldNum" sz="quarter" idx="10"/>
          </p:nvPr>
        </p:nvSpPr>
        <p:spPr/>
        <p:txBody>
          <a:bodyPr/>
          <a:lstStyle/>
          <a:p>
            <a:fld id="{984CA049-BC11-4E7A-A531-ECAFA46AA3DC}" type="slidenum">
              <a:rPr kumimoji="1" lang="ja-JP" altLang="en-US" smtClean="0"/>
              <a:t>12</a:t>
            </a:fld>
            <a:endParaRPr kumimoji="1" lang="ja-JP" altLang="en-US" dirty="0"/>
          </a:p>
        </p:txBody>
      </p:sp>
    </p:spTree>
    <p:extLst>
      <p:ext uri="{BB962C8B-B14F-4D97-AF65-F5344CB8AC3E}">
        <p14:creationId xmlns:p14="http://schemas.microsoft.com/office/powerpoint/2010/main" val="3292880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5589">
              <a:defRPr/>
            </a:pPr>
            <a:r>
              <a:rPr kumimoji="1" lang="en-US" altLang="ja-JP" dirty="0">
                <a:latin typeface="+mn-ea"/>
                <a:ea typeface="+mn-ea"/>
                <a:cs typeface="HGP明朝E"/>
              </a:rPr>
              <a:t>A</a:t>
            </a:r>
            <a:r>
              <a:rPr kumimoji="1" lang="ja-JP" altLang="en-US" dirty="0">
                <a:latin typeface="+mn-ea"/>
                <a:ea typeface="+mn-ea"/>
                <a:cs typeface="HGP明朝E"/>
              </a:rPr>
              <a:t>棟 ６階の全フロアが総合心理学部専用施設</a:t>
            </a:r>
            <a:endParaRPr kumimoji="1" lang="en-US" altLang="ja-JP" dirty="0">
              <a:latin typeface="+mn-ea"/>
              <a:ea typeface="+mn-ea"/>
              <a:cs typeface="HGP明朝E"/>
            </a:endParaRPr>
          </a:p>
          <a:p>
            <a:pPr defTabSz="915589">
              <a:defRPr/>
            </a:pPr>
            <a:br>
              <a:rPr kumimoji="1" lang="en-US" altLang="ja-JP" dirty="0">
                <a:latin typeface="+mn-ea"/>
                <a:ea typeface="+mn-ea"/>
                <a:cs typeface="HGP明朝E"/>
              </a:rPr>
            </a:br>
            <a:r>
              <a:rPr lang="en-US" altLang="ja-JP" dirty="0">
                <a:latin typeface="+mn-ea"/>
                <a:ea typeface="+mn-ea"/>
                <a:cs typeface="HGP明朝E"/>
              </a:rPr>
              <a:t>※</a:t>
            </a:r>
            <a:r>
              <a:rPr lang="ja-JP" altLang="en-US" dirty="0">
                <a:latin typeface="+mn-ea"/>
                <a:ea typeface="+mn-ea"/>
                <a:cs typeface="HGP明朝E"/>
              </a:rPr>
              <a:t>約</a:t>
            </a:r>
            <a:r>
              <a:rPr kumimoji="1" lang="en-US" altLang="ja-JP" dirty="0">
                <a:latin typeface="+mn-ea"/>
                <a:ea typeface="+mn-ea"/>
                <a:cs typeface="HGP明朝E"/>
              </a:rPr>
              <a:t>4,770</a:t>
            </a:r>
            <a:r>
              <a:rPr kumimoji="1" lang="ja-JP" altLang="en-US" dirty="0">
                <a:latin typeface="+mn-ea"/>
                <a:ea typeface="+mn-ea"/>
                <a:cs typeface="HGP明朝E"/>
              </a:rPr>
              <a:t>㎡</a:t>
            </a:r>
            <a:r>
              <a:rPr lang="ja-JP" altLang="en-US" dirty="0">
                <a:latin typeface="+mn-ea"/>
                <a:ea typeface="+mn-ea"/>
                <a:cs typeface="HGP明朝E"/>
              </a:rPr>
              <a:t>（約</a:t>
            </a:r>
            <a:r>
              <a:rPr lang="en-US" altLang="ja-JP" dirty="0">
                <a:latin typeface="+mn-ea"/>
                <a:ea typeface="+mn-ea"/>
                <a:cs typeface="HGP明朝E"/>
              </a:rPr>
              <a:t>2,620</a:t>
            </a:r>
            <a:r>
              <a:rPr lang="ja-JP" altLang="en-US" dirty="0">
                <a:latin typeface="+mn-ea"/>
                <a:ea typeface="+mn-ea"/>
                <a:cs typeface="HGP明朝E"/>
              </a:rPr>
              <a:t>畳分）</a:t>
            </a:r>
            <a:endParaRPr lang="en-US" altLang="ja-JP" dirty="0">
              <a:latin typeface="+mn-ea"/>
              <a:ea typeface="+mn-ea"/>
              <a:cs typeface="HGP明朝E"/>
            </a:endParaRPr>
          </a:p>
          <a:p>
            <a:r>
              <a:rPr kumimoji="1" lang="en-US" altLang="ja-JP" dirty="0">
                <a:latin typeface="+mn-ea"/>
                <a:ea typeface="+mn-ea"/>
              </a:rPr>
              <a:t>※■</a:t>
            </a:r>
            <a:r>
              <a:rPr kumimoji="1" lang="ja-JP" altLang="en-US" dirty="0">
                <a:latin typeface="+mn-ea"/>
                <a:ea typeface="+mn-ea"/>
              </a:rPr>
              <a:t>南北長さ：</a:t>
            </a:r>
            <a:r>
              <a:rPr kumimoji="1" lang="en-US" altLang="ja-JP" dirty="0">
                <a:latin typeface="+mn-ea"/>
                <a:ea typeface="+mn-ea"/>
              </a:rPr>
              <a:t>124M</a:t>
            </a:r>
          </a:p>
          <a:p>
            <a:r>
              <a:rPr kumimoji="1" lang="ja-JP" altLang="en-US" dirty="0">
                <a:latin typeface="+mn-ea"/>
                <a:ea typeface="+mn-ea"/>
              </a:rPr>
              <a:t>（南北に突き出したラウンジまで含みます。テラスまで含めると</a:t>
            </a:r>
            <a:r>
              <a:rPr kumimoji="1" lang="en-US" altLang="ja-JP" dirty="0">
                <a:latin typeface="+mn-ea"/>
                <a:ea typeface="+mn-ea"/>
              </a:rPr>
              <a:t>128M</a:t>
            </a:r>
            <a:r>
              <a:rPr kumimoji="1" lang="ja-JP" altLang="en-US" dirty="0">
                <a:latin typeface="+mn-ea"/>
                <a:ea typeface="+mn-ea"/>
              </a:rPr>
              <a:t>です。）</a:t>
            </a:r>
          </a:p>
          <a:p>
            <a:r>
              <a:rPr kumimoji="1" lang="ja-JP" altLang="en-US" dirty="0">
                <a:latin typeface="+mn-ea"/>
                <a:ea typeface="+mn-ea"/>
              </a:rPr>
              <a:t> ■東西長さ：</a:t>
            </a:r>
            <a:r>
              <a:rPr kumimoji="1" lang="en-US" altLang="ja-JP" dirty="0">
                <a:latin typeface="+mn-ea"/>
                <a:ea typeface="+mn-ea"/>
              </a:rPr>
              <a:t>80M</a:t>
            </a:r>
          </a:p>
          <a:p>
            <a:r>
              <a:rPr kumimoji="1" lang="ja-JP" altLang="en-US" dirty="0">
                <a:latin typeface="+mn-ea"/>
                <a:ea typeface="+mn-ea"/>
              </a:rPr>
              <a:t>（正確には</a:t>
            </a:r>
            <a:r>
              <a:rPr kumimoji="1" lang="en-US" altLang="ja-JP" dirty="0">
                <a:latin typeface="+mn-ea"/>
                <a:ea typeface="+mn-ea"/>
              </a:rPr>
              <a:t>79.85M</a:t>
            </a:r>
            <a:r>
              <a:rPr kumimoji="1" lang="ja-JP" altLang="en-US" dirty="0">
                <a:latin typeface="+mn-ea"/>
                <a:ea typeface="+mn-ea"/>
              </a:rPr>
              <a:t>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84CA049-BC11-4E7A-A531-ECAFA46AA3DC}" type="slidenum">
              <a:rPr kumimoji="1" lang="ja-JP" altLang="en-US" smtClean="0"/>
              <a:t>13</a:t>
            </a:fld>
            <a:endParaRPr kumimoji="1" lang="ja-JP" altLang="en-US" dirty="0"/>
          </a:p>
        </p:txBody>
      </p:sp>
    </p:spTree>
    <p:extLst>
      <p:ext uri="{BB962C8B-B14F-4D97-AF65-F5344CB8AC3E}">
        <p14:creationId xmlns:p14="http://schemas.microsoft.com/office/powerpoint/2010/main" val="284203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a:t>
            </a:r>
            <a:r>
              <a:rPr kumimoji="1" lang="ja-JP" altLang="en-US" dirty="0"/>
              <a:t>棟 ６階の全フロアが総合心理学部専用施設</a:t>
            </a:r>
          </a:p>
          <a:p>
            <a:br>
              <a:rPr kumimoji="1" lang="ja-JP" altLang="en-US" dirty="0"/>
            </a:br>
            <a:r>
              <a:rPr kumimoji="1" lang="en-US" altLang="ja-JP" dirty="0"/>
              <a:t>※</a:t>
            </a:r>
            <a:r>
              <a:rPr kumimoji="1" lang="ja-JP" altLang="en-US" dirty="0"/>
              <a:t>約</a:t>
            </a:r>
            <a:r>
              <a:rPr kumimoji="1" lang="en-US" altLang="ja-JP" dirty="0"/>
              <a:t>4,770㎡</a:t>
            </a:r>
            <a:r>
              <a:rPr kumimoji="1" lang="ja-JP" altLang="en-US" dirty="0"/>
              <a:t>（約</a:t>
            </a:r>
            <a:r>
              <a:rPr kumimoji="1" lang="en-US" altLang="ja-JP" dirty="0"/>
              <a:t>2,620</a:t>
            </a:r>
            <a:r>
              <a:rPr kumimoji="1" lang="ja-JP" altLang="en-US" dirty="0"/>
              <a:t>畳分）</a:t>
            </a:r>
          </a:p>
          <a:p>
            <a:r>
              <a:rPr kumimoji="1" lang="en-US" altLang="ja-JP" dirty="0"/>
              <a:t>※■</a:t>
            </a:r>
            <a:r>
              <a:rPr kumimoji="1" lang="ja-JP" altLang="en-US" dirty="0"/>
              <a:t>南北長さ：</a:t>
            </a:r>
            <a:r>
              <a:rPr kumimoji="1" lang="en-US" altLang="ja-JP" dirty="0"/>
              <a:t>124M</a:t>
            </a:r>
          </a:p>
          <a:p>
            <a:r>
              <a:rPr kumimoji="1" lang="ja-JP" altLang="en-US" dirty="0"/>
              <a:t>（南北に突き出したラウンジまで含みます。テラスまで含めると</a:t>
            </a:r>
            <a:r>
              <a:rPr kumimoji="1" lang="en-US" altLang="ja-JP" dirty="0"/>
              <a:t>128M</a:t>
            </a:r>
            <a:r>
              <a:rPr kumimoji="1" lang="ja-JP" altLang="en-US" dirty="0"/>
              <a:t>です。）</a:t>
            </a:r>
          </a:p>
          <a:p>
            <a:r>
              <a:rPr kumimoji="1" lang="ja-JP" altLang="en-US" dirty="0"/>
              <a:t> ■東西長さ：</a:t>
            </a:r>
            <a:r>
              <a:rPr kumimoji="1" lang="en-US" altLang="ja-JP" dirty="0"/>
              <a:t>80M</a:t>
            </a:r>
          </a:p>
          <a:p>
            <a:r>
              <a:rPr kumimoji="1" lang="ja-JP" altLang="en-US" dirty="0"/>
              <a:t>（正確には</a:t>
            </a:r>
            <a:r>
              <a:rPr kumimoji="1" lang="en-US" altLang="ja-JP" dirty="0"/>
              <a:t>79.85M</a:t>
            </a:r>
            <a:r>
              <a:rPr kumimoji="1" lang="ja-JP" altLang="en-US" dirty="0"/>
              <a:t>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984CA049-BC11-4E7A-A531-ECAFA46AA3DC}" type="slidenum">
              <a:rPr kumimoji="1" lang="ja-JP" altLang="en-US" smtClean="0"/>
              <a:t>14</a:t>
            </a:fld>
            <a:endParaRPr kumimoji="1" lang="ja-JP" altLang="en-US" dirty="0"/>
          </a:p>
        </p:txBody>
      </p:sp>
    </p:spTree>
    <p:extLst>
      <p:ext uri="{BB962C8B-B14F-4D97-AF65-F5344CB8AC3E}">
        <p14:creationId xmlns:p14="http://schemas.microsoft.com/office/powerpoint/2010/main" val="1216596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984CA049-BC11-4E7A-A531-ECAFA46AA3DC}" type="slidenum">
              <a:rPr kumimoji="1" lang="ja-JP" altLang="en-US" smtClean="0"/>
              <a:t>15</a:t>
            </a:fld>
            <a:endParaRPr kumimoji="1" lang="ja-JP" altLang="en-US" dirty="0"/>
          </a:p>
        </p:txBody>
      </p:sp>
    </p:spTree>
    <p:extLst>
      <p:ext uri="{BB962C8B-B14F-4D97-AF65-F5344CB8AC3E}">
        <p14:creationId xmlns:p14="http://schemas.microsoft.com/office/powerpoint/2010/main" val="253647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84CA049-BC11-4E7A-A531-ECAFA46AA3DC}" type="slidenum">
              <a:rPr kumimoji="1" lang="ja-JP" altLang="en-US" smtClean="0"/>
              <a:t>16</a:t>
            </a:fld>
            <a:endParaRPr kumimoji="1" lang="ja-JP" altLang="en-US" dirty="0"/>
          </a:p>
        </p:txBody>
      </p:sp>
    </p:spTree>
    <p:extLst>
      <p:ext uri="{BB962C8B-B14F-4D97-AF65-F5344CB8AC3E}">
        <p14:creationId xmlns:p14="http://schemas.microsoft.com/office/powerpoint/2010/main" val="342535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84CA049-BC11-4E7A-A531-ECAFA46AA3DC}" type="slidenum">
              <a:rPr kumimoji="1" lang="ja-JP" altLang="en-US" smtClean="0"/>
              <a:t>17</a:t>
            </a:fld>
            <a:endParaRPr kumimoji="1" lang="ja-JP" altLang="en-US" dirty="0"/>
          </a:p>
        </p:txBody>
      </p:sp>
    </p:spTree>
    <p:extLst>
      <p:ext uri="{BB962C8B-B14F-4D97-AF65-F5344CB8AC3E}">
        <p14:creationId xmlns:p14="http://schemas.microsoft.com/office/powerpoint/2010/main" val="3328507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84CA049-BC11-4E7A-A531-ECAFA46AA3DC}" type="slidenum">
              <a:rPr kumimoji="1" lang="ja-JP" altLang="en-US" smtClean="0"/>
              <a:t>18</a:t>
            </a:fld>
            <a:endParaRPr kumimoji="1" lang="ja-JP" altLang="en-US" dirty="0"/>
          </a:p>
        </p:txBody>
      </p:sp>
    </p:spTree>
    <p:extLst>
      <p:ext uri="{BB962C8B-B14F-4D97-AF65-F5344CB8AC3E}">
        <p14:creationId xmlns:p14="http://schemas.microsoft.com/office/powerpoint/2010/main" val="681852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84CA049-BC11-4E7A-A531-ECAFA46AA3DC}" type="slidenum">
              <a:rPr kumimoji="1" lang="ja-JP" altLang="en-US" smtClean="0"/>
              <a:t>22</a:t>
            </a:fld>
            <a:endParaRPr kumimoji="1" lang="ja-JP" altLang="en-US" dirty="0"/>
          </a:p>
        </p:txBody>
      </p:sp>
    </p:spTree>
    <p:extLst>
      <p:ext uri="{BB962C8B-B14F-4D97-AF65-F5344CB8AC3E}">
        <p14:creationId xmlns:p14="http://schemas.microsoft.com/office/powerpoint/2010/main" val="3190030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2016</a:t>
            </a:r>
            <a:r>
              <a:rPr kumimoji="1" lang="ja-JP" altLang="en-US" dirty="0"/>
              <a:t>年度文学部心理学域進路・就職状況よりグラフを作成</a:t>
            </a:r>
            <a:endParaRPr kumimoji="1" lang="en-US" altLang="ja-JP" dirty="0"/>
          </a:p>
          <a:p>
            <a:r>
              <a:rPr kumimoji="1" lang="ja-JP" altLang="en-US" dirty="0"/>
              <a:t>・卒業生数（全体）</a:t>
            </a:r>
            <a:r>
              <a:rPr kumimoji="1" lang="en-US" altLang="ja-JP" dirty="0"/>
              <a:t>123</a:t>
            </a:r>
            <a:r>
              <a:rPr kumimoji="1" lang="ja-JP" altLang="en-US" dirty="0"/>
              <a:t>人</a:t>
            </a:r>
            <a:endParaRPr kumimoji="1" lang="en-US" altLang="ja-JP" dirty="0"/>
          </a:p>
          <a:p>
            <a:r>
              <a:rPr kumimoji="1" lang="ja-JP" altLang="en-US" dirty="0"/>
              <a:t>・グラフ作成は、卒業生からその他（受験準備、就職活動継続、就職意志なし等）を除いて作成</a:t>
            </a:r>
            <a:endParaRPr kumimoji="1" lang="en-US" altLang="ja-JP" dirty="0"/>
          </a:p>
          <a:p>
            <a:endParaRPr kumimoji="1" lang="en-US" altLang="ja-JP" dirty="0"/>
          </a:p>
          <a:p>
            <a:r>
              <a:rPr kumimoji="1" lang="ja-JP" altLang="en-US" dirty="0"/>
              <a:t>＜合計</a:t>
            </a:r>
            <a:r>
              <a:rPr kumimoji="1" lang="en-US" altLang="ja-JP" dirty="0"/>
              <a:t>123</a:t>
            </a:r>
            <a:r>
              <a:rPr kumimoji="1" lang="ja-JP" altLang="en-US" dirty="0"/>
              <a:t>人＞</a:t>
            </a:r>
            <a:endParaRPr kumimoji="1" lang="en-US" altLang="ja-JP" dirty="0"/>
          </a:p>
          <a:p>
            <a:r>
              <a:rPr kumimoji="1" lang="ja-JP" altLang="en-US" dirty="0"/>
              <a:t>業種　　製造	　流通・商事 　金融　　　　サービス　　マスコミ　　</a:t>
            </a:r>
            <a:r>
              <a:rPr kumimoji="1" lang="ja-JP" altLang="en-US" baseline="0" dirty="0"/>
              <a:t> </a:t>
            </a:r>
            <a:r>
              <a:rPr kumimoji="1" lang="ja-JP" altLang="en-US" dirty="0"/>
              <a:t>公務員　　 教員 　　　</a:t>
            </a:r>
            <a:r>
              <a:rPr kumimoji="1" lang="ja-JP" altLang="en-US" baseline="0" dirty="0"/>
              <a:t> </a:t>
            </a:r>
            <a:r>
              <a:rPr kumimoji="1" lang="ja-JP" altLang="en-US" dirty="0"/>
              <a:t>進学（院）　</a:t>
            </a:r>
            <a:endParaRPr kumimoji="1" lang="en-US" altLang="ja-JP" dirty="0"/>
          </a:p>
          <a:p>
            <a:r>
              <a:rPr kumimoji="1" lang="ja-JP" altLang="en-US" dirty="0"/>
              <a:t>人数　　</a:t>
            </a:r>
            <a:r>
              <a:rPr kumimoji="1" lang="en-US" altLang="ja-JP" dirty="0"/>
              <a:t>10</a:t>
            </a:r>
            <a:r>
              <a:rPr kumimoji="1" lang="ja-JP" altLang="en-US" dirty="0"/>
              <a:t>人</a:t>
            </a:r>
            <a:r>
              <a:rPr kumimoji="1" lang="en-US" altLang="ja-JP" dirty="0"/>
              <a:t>	</a:t>
            </a:r>
            <a:r>
              <a:rPr kumimoji="1" lang="ja-JP" altLang="en-US" dirty="0"/>
              <a:t>　</a:t>
            </a:r>
            <a:r>
              <a:rPr kumimoji="1" lang="en-US" altLang="ja-JP" dirty="0"/>
              <a:t>22</a:t>
            </a:r>
            <a:r>
              <a:rPr kumimoji="1" lang="ja-JP" altLang="en-US" dirty="0"/>
              <a:t>人　　　　　</a:t>
            </a:r>
            <a:r>
              <a:rPr kumimoji="1" lang="en-US" altLang="ja-JP" dirty="0"/>
              <a:t>19</a:t>
            </a:r>
            <a:r>
              <a:rPr kumimoji="1" lang="ja-JP" altLang="en-US" dirty="0"/>
              <a:t>人　　 　</a:t>
            </a:r>
            <a:r>
              <a:rPr kumimoji="1" lang="en-US" altLang="ja-JP" dirty="0"/>
              <a:t>44</a:t>
            </a:r>
            <a:r>
              <a:rPr kumimoji="1" lang="ja-JP" altLang="en-US" dirty="0"/>
              <a:t>人　　　</a:t>
            </a:r>
            <a:r>
              <a:rPr kumimoji="1" lang="ja-JP" altLang="en-US" baseline="0" dirty="0"/>
              <a:t> </a:t>
            </a:r>
            <a:r>
              <a:rPr kumimoji="1" lang="en-US" altLang="ja-JP" baseline="0" dirty="0"/>
              <a:t>1</a:t>
            </a:r>
            <a:r>
              <a:rPr kumimoji="1" lang="ja-JP" altLang="en-US" dirty="0"/>
              <a:t>人　　　 </a:t>
            </a:r>
            <a:r>
              <a:rPr kumimoji="1" lang="ja-JP" altLang="en-US" baseline="0" dirty="0"/>
              <a:t> </a:t>
            </a:r>
            <a:r>
              <a:rPr kumimoji="1" lang="ja-JP" altLang="en-US" dirty="0"/>
              <a:t> </a:t>
            </a:r>
            <a:r>
              <a:rPr kumimoji="1" lang="en-US" altLang="ja-JP" dirty="0"/>
              <a:t>4</a:t>
            </a:r>
            <a:r>
              <a:rPr kumimoji="1" lang="ja-JP" altLang="en-US" dirty="0"/>
              <a:t>人</a:t>
            </a:r>
            <a:r>
              <a:rPr kumimoji="1" lang="ja-JP" altLang="ja-JP" dirty="0"/>
              <a:t>　</a:t>
            </a:r>
            <a:r>
              <a:rPr kumimoji="1" lang="ja-JP" altLang="en-US" dirty="0"/>
              <a:t>　　　 </a:t>
            </a:r>
            <a:r>
              <a:rPr kumimoji="1" lang="en-US" altLang="ja-JP" dirty="0"/>
              <a:t>3</a:t>
            </a:r>
            <a:r>
              <a:rPr kumimoji="1" lang="ja-JP" altLang="en-US" dirty="0"/>
              <a:t>人　　　　 </a:t>
            </a:r>
            <a:r>
              <a:rPr kumimoji="1" lang="en-US" altLang="ja-JP" dirty="0"/>
              <a:t>20</a:t>
            </a:r>
            <a:r>
              <a:rPr kumimoji="1" lang="ja-JP" altLang="en-US" dirty="0"/>
              <a:t>人</a:t>
            </a:r>
            <a:r>
              <a:rPr kumimoji="1" lang="en-US" altLang="ja-JP" dirty="0"/>
              <a:t>	</a:t>
            </a:r>
            <a:r>
              <a:rPr kumimoji="1" lang="ja-JP" altLang="en-US" dirty="0"/>
              <a:t>　　</a:t>
            </a:r>
            <a:r>
              <a:rPr kumimoji="1" lang="en-US" altLang="ja-JP" dirty="0"/>
              <a:t>	</a:t>
            </a:r>
            <a:r>
              <a:rPr kumimoji="1" lang="ja-JP" altLang="en-US" dirty="0"/>
              <a:t>　　　　</a:t>
            </a:r>
            <a:endParaRPr kumimoji="1" lang="en-US" altLang="ja-JP" dirty="0"/>
          </a:p>
          <a:p>
            <a:r>
              <a:rPr kumimoji="1" lang="ja-JP" altLang="en-US" dirty="0"/>
              <a:t>％　　　</a:t>
            </a:r>
            <a:r>
              <a:rPr kumimoji="1" lang="en-US" altLang="ja-JP" dirty="0"/>
              <a:t>8.1</a:t>
            </a:r>
            <a:r>
              <a:rPr kumimoji="1" lang="ja-JP" altLang="en-US" dirty="0"/>
              <a:t>％</a:t>
            </a:r>
            <a:r>
              <a:rPr kumimoji="1" lang="en-US" altLang="ja-JP" dirty="0"/>
              <a:t>	</a:t>
            </a:r>
            <a:r>
              <a:rPr kumimoji="1" lang="ja-JP" altLang="en-US" dirty="0"/>
              <a:t>　</a:t>
            </a:r>
            <a:r>
              <a:rPr kumimoji="1" lang="en-US" altLang="ja-JP" dirty="0"/>
              <a:t>17.9</a:t>
            </a:r>
            <a:r>
              <a:rPr kumimoji="1" lang="ja-JP" altLang="en-US" dirty="0"/>
              <a:t>％　 　　</a:t>
            </a:r>
            <a:r>
              <a:rPr kumimoji="1" lang="en-US" altLang="ja-JP" dirty="0"/>
              <a:t>15.4</a:t>
            </a:r>
            <a:r>
              <a:rPr kumimoji="1" lang="ja-JP" altLang="en-US" dirty="0"/>
              <a:t>％　　</a:t>
            </a:r>
            <a:r>
              <a:rPr kumimoji="1" lang="en-US" altLang="ja-JP" dirty="0"/>
              <a:t>35.8</a:t>
            </a:r>
            <a:r>
              <a:rPr kumimoji="1" lang="ja-JP" altLang="en-US" dirty="0"/>
              <a:t>％　　</a:t>
            </a:r>
            <a:r>
              <a:rPr kumimoji="1" lang="en-US" altLang="ja-JP" dirty="0"/>
              <a:t>0.8</a:t>
            </a:r>
            <a:r>
              <a:rPr kumimoji="1" lang="ja-JP" altLang="en-US" dirty="0"/>
              <a:t>％　　　</a:t>
            </a:r>
            <a:r>
              <a:rPr kumimoji="1" lang="en-US" altLang="ja-JP" dirty="0"/>
              <a:t>3.3</a:t>
            </a:r>
            <a:r>
              <a:rPr kumimoji="1" lang="ja-JP" altLang="en-US" dirty="0"/>
              <a:t>％　　　</a:t>
            </a:r>
            <a:r>
              <a:rPr kumimoji="1" lang="en-US" altLang="ja-JP" dirty="0"/>
              <a:t>2.4</a:t>
            </a:r>
            <a:r>
              <a:rPr kumimoji="1" lang="ja-JP" altLang="en-US" dirty="0"/>
              <a:t>％　   </a:t>
            </a:r>
            <a:r>
              <a:rPr kumimoji="1" lang="ja-JP" altLang="en-US" baseline="0" dirty="0"/>
              <a:t> </a:t>
            </a:r>
            <a:r>
              <a:rPr kumimoji="1" lang="en-US" altLang="ja-JP" baseline="0" dirty="0"/>
              <a:t>16.3</a:t>
            </a:r>
            <a:r>
              <a:rPr kumimoji="1" lang="ja-JP" altLang="en-US" dirty="0"/>
              <a:t>％</a:t>
            </a:r>
            <a:r>
              <a:rPr kumimoji="1" lang="en-US" altLang="ja-JP" dirty="0"/>
              <a:t>	</a:t>
            </a:r>
            <a:r>
              <a:rPr kumimoji="1" lang="ja-JP" altLang="en-US" dirty="0"/>
              <a:t>　　</a:t>
            </a:r>
            <a:r>
              <a:rPr kumimoji="1" lang="en-US" altLang="ja-JP" dirty="0"/>
              <a:t>	</a:t>
            </a:r>
            <a:r>
              <a:rPr kumimoji="1" lang="ja-JP" altLang="en-US" dirty="0"/>
              <a:t>　　　　　　</a:t>
            </a:r>
            <a:endParaRPr kumimoji="1" lang="en-US" altLang="ja-JP" dirty="0"/>
          </a:p>
          <a:p>
            <a:r>
              <a:rPr kumimoji="1" lang="en-US" altLang="ja-JP" dirty="0"/>
              <a:t>	</a:t>
            </a:r>
          </a:p>
          <a:p>
            <a:r>
              <a:rPr kumimoji="1" lang="ja-JP" altLang="en-US" dirty="0"/>
              <a:t>　　　</a:t>
            </a:r>
            <a:endParaRPr kumimoji="1" lang="en-US" altLang="ja-JP" dirty="0"/>
          </a:p>
          <a:p>
            <a:r>
              <a:rPr kumimoji="1" lang="en-US" altLang="ja-JP" dirty="0"/>
              <a:t>	</a:t>
            </a:r>
          </a:p>
        </p:txBody>
      </p:sp>
      <p:sp>
        <p:nvSpPr>
          <p:cNvPr id="4" name="スライド番号プレースホルダー 3"/>
          <p:cNvSpPr>
            <a:spLocks noGrp="1"/>
          </p:cNvSpPr>
          <p:nvPr>
            <p:ph type="sldNum" sz="quarter" idx="10"/>
          </p:nvPr>
        </p:nvSpPr>
        <p:spPr/>
        <p:txBody>
          <a:bodyPr/>
          <a:lstStyle/>
          <a:p>
            <a:fld id="{984CA049-BC11-4E7A-A531-ECAFA46AA3DC}" type="slidenum">
              <a:rPr kumimoji="1" lang="ja-JP" altLang="en-US" smtClean="0"/>
              <a:t>23</a:t>
            </a:fld>
            <a:endParaRPr kumimoji="1" lang="ja-JP" altLang="en-US" dirty="0"/>
          </a:p>
        </p:txBody>
      </p:sp>
    </p:spTree>
    <p:extLst>
      <p:ext uri="{BB962C8B-B14F-4D97-AF65-F5344CB8AC3E}">
        <p14:creationId xmlns:p14="http://schemas.microsoft.com/office/powerpoint/2010/main" val="1400615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84CA049-BC11-4E7A-A531-ECAFA46AA3DC}" type="slidenum">
              <a:rPr kumimoji="1" lang="ja-JP" altLang="en-US" smtClean="0"/>
              <a:t>2</a:t>
            </a:fld>
            <a:endParaRPr kumimoji="1" lang="ja-JP" altLang="en-US" dirty="0"/>
          </a:p>
        </p:txBody>
      </p:sp>
    </p:spTree>
    <p:extLst>
      <p:ext uri="{BB962C8B-B14F-4D97-AF65-F5344CB8AC3E}">
        <p14:creationId xmlns:p14="http://schemas.microsoft.com/office/powerpoint/2010/main" val="533682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ジェネラリストとしての心理学学生</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984CA049-BC11-4E7A-A531-ECAFA46AA3DC}" type="slidenum">
              <a:rPr kumimoji="1" lang="ja-JP" altLang="en-US" smtClean="0"/>
              <a:t>24</a:t>
            </a:fld>
            <a:endParaRPr kumimoji="1" lang="ja-JP" altLang="en-US" dirty="0"/>
          </a:p>
        </p:txBody>
      </p:sp>
    </p:spTree>
    <p:extLst>
      <p:ext uri="{BB962C8B-B14F-4D97-AF65-F5344CB8AC3E}">
        <p14:creationId xmlns:p14="http://schemas.microsoft.com/office/powerpoint/2010/main" val="1616562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84CA049-BC11-4E7A-A531-ECAFA46AA3DC}" type="slidenum">
              <a:rPr kumimoji="1" lang="ja-JP" altLang="en-US" smtClean="0"/>
              <a:t>25</a:t>
            </a:fld>
            <a:endParaRPr kumimoji="1" lang="ja-JP" altLang="en-US" dirty="0"/>
          </a:p>
        </p:txBody>
      </p:sp>
    </p:spTree>
    <p:extLst>
      <p:ext uri="{BB962C8B-B14F-4D97-AF65-F5344CB8AC3E}">
        <p14:creationId xmlns:p14="http://schemas.microsoft.com/office/powerpoint/2010/main" val="1353044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solidFill>
                  <a:schemeClr val="bg1"/>
                </a:solidFill>
                <a:latin typeface="+mn-ea"/>
                <a:ea typeface="+mn-ea"/>
                <a:cs typeface="HGP明朝E"/>
              </a:rPr>
              <a:t>多様な人間観の獲得</a:t>
            </a:r>
            <a:endParaRPr kumimoji="1" lang="en-US" altLang="ja-JP" b="1" dirty="0">
              <a:solidFill>
                <a:schemeClr val="bg1"/>
              </a:solidFill>
              <a:latin typeface="+mn-ea"/>
              <a:ea typeface="+mn-ea"/>
              <a:cs typeface="HGP明朝E"/>
            </a:endParaRPr>
          </a:p>
          <a:p>
            <a:pPr marL="457794" lvl="1"/>
            <a:r>
              <a:rPr kumimoji="1" lang="ja-JP" altLang="en-US" b="1" dirty="0">
                <a:solidFill>
                  <a:schemeClr val="bg1"/>
                </a:solidFill>
                <a:latin typeface="+mn-ea"/>
                <a:ea typeface="+mn-ea"/>
                <a:cs typeface="HGP明朝E"/>
              </a:rPr>
              <a:t>総合的な人間力の在り方としての自分と他者への理解力</a:t>
            </a:r>
            <a:endParaRPr kumimoji="1" lang="en-US" altLang="ja-JP" b="1" dirty="0">
              <a:solidFill>
                <a:schemeClr val="bg1"/>
              </a:solidFill>
              <a:latin typeface="+mn-ea"/>
              <a:ea typeface="+mn-ea"/>
              <a:cs typeface="HGP明朝E"/>
            </a:endParaRPr>
          </a:p>
          <a:p>
            <a:pPr marL="457794" lvl="1"/>
            <a:endParaRPr kumimoji="1" lang="en-US" altLang="ja-JP" b="1" dirty="0">
              <a:solidFill>
                <a:schemeClr val="bg1"/>
              </a:solidFill>
              <a:latin typeface="+mn-ea"/>
              <a:ea typeface="+mn-ea"/>
              <a:cs typeface="HGP明朝E"/>
            </a:endParaRPr>
          </a:p>
          <a:p>
            <a:r>
              <a:rPr lang="ja-JP" altLang="en-US" b="1" dirty="0">
                <a:solidFill>
                  <a:schemeClr val="bg1"/>
                </a:solidFill>
                <a:latin typeface="+mn-ea"/>
                <a:ea typeface="+mn-ea"/>
                <a:cs typeface="HGP明朝E"/>
              </a:rPr>
              <a:t>論理的、分析的に考える力　表面的ではなく、深い洞察を持てる人。データアナリストや家庭調査官</a:t>
            </a:r>
            <a:endParaRPr lang="en-US" altLang="ja-JP" b="1" dirty="0">
              <a:solidFill>
                <a:schemeClr val="bg1"/>
              </a:solidFill>
              <a:latin typeface="+mn-ea"/>
              <a:ea typeface="+mn-ea"/>
              <a:cs typeface="HGP明朝E"/>
            </a:endParaRPr>
          </a:p>
          <a:p>
            <a:r>
              <a:rPr lang="ja-JP" altLang="en-US" b="1" dirty="0">
                <a:solidFill>
                  <a:schemeClr val="bg1"/>
                </a:solidFill>
                <a:latin typeface="+mn-ea"/>
                <a:ea typeface="+mn-ea"/>
                <a:cs typeface="HGP明朝E"/>
              </a:rPr>
              <a:t>　</a:t>
            </a:r>
            <a:endParaRPr lang="en-US" altLang="ja-JP" b="1" dirty="0">
              <a:solidFill>
                <a:schemeClr val="bg1"/>
              </a:solidFill>
              <a:latin typeface="+mn-ea"/>
              <a:ea typeface="+mn-ea"/>
              <a:cs typeface="HGP明朝E"/>
            </a:endParaRPr>
          </a:p>
          <a:p>
            <a:r>
              <a:rPr kumimoji="1" lang="ja-JP" altLang="en-US" b="1" dirty="0">
                <a:solidFill>
                  <a:schemeClr val="bg1"/>
                </a:solidFill>
                <a:latin typeface="+mn-ea"/>
                <a:ea typeface="+mn-ea"/>
                <a:cs typeface="HGP明朝E"/>
              </a:rPr>
              <a:t>コミュニケーション能力　　それらを総合して人や社会へ発信する力を養える　→　発信するだけでない調整能力。心理学部としてのコミュニケーション能力</a:t>
            </a:r>
            <a:endParaRPr kumimoji="1" lang="en-US" altLang="ja-JP" b="1" dirty="0">
              <a:solidFill>
                <a:schemeClr val="bg1"/>
              </a:solidFill>
              <a:latin typeface="+mn-ea"/>
              <a:ea typeface="+mn-ea"/>
              <a:cs typeface="HGP明朝E"/>
            </a:endParaRPr>
          </a:p>
          <a:p>
            <a:endParaRPr kumimoji="1" lang="en-US" altLang="ja-JP" b="1" dirty="0">
              <a:solidFill>
                <a:schemeClr val="bg1"/>
              </a:solidFill>
              <a:latin typeface="+mn-ea"/>
              <a:ea typeface="+mn-ea"/>
              <a:cs typeface="HGP明朝E"/>
            </a:endParaRPr>
          </a:p>
          <a:p>
            <a:r>
              <a:rPr kumimoji="1" lang="ja-JP" altLang="en-US" b="1" dirty="0">
                <a:solidFill>
                  <a:schemeClr val="bg1"/>
                </a:solidFill>
                <a:latin typeface="+mn-ea"/>
                <a:ea typeface="+mn-ea"/>
                <a:cs typeface="HGP明朝E"/>
              </a:rPr>
              <a:t>　企業のニーズを反映</a:t>
            </a:r>
            <a:endParaRPr kumimoji="1" lang="en-US" altLang="ja-JP" b="1" dirty="0">
              <a:solidFill>
                <a:schemeClr val="bg1"/>
              </a:solidFill>
              <a:latin typeface="+mn-ea"/>
              <a:ea typeface="+mn-ea"/>
              <a:cs typeface="HGP明朝E"/>
            </a:endParaRPr>
          </a:p>
          <a:p>
            <a:endParaRPr kumimoji="1" lang="ja-JP" altLang="en-US" dirty="0">
              <a:latin typeface="+mn-ea"/>
              <a:ea typeface="+mn-ea"/>
            </a:endParaRPr>
          </a:p>
        </p:txBody>
      </p:sp>
      <p:sp>
        <p:nvSpPr>
          <p:cNvPr id="4" name="スライド番号プレースホルダー 3"/>
          <p:cNvSpPr>
            <a:spLocks noGrp="1"/>
          </p:cNvSpPr>
          <p:nvPr>
            <p:ph type="sldNum" sz="quarter" idx="10"/>
          </p:nvPr>
        </p:nvSpPr>
        <p:spPr/>
        <p:txBody>
          <a:bodyPr/>
          <a:lstStyle/>
          <a:p>
            <a:fld id="{984CA049-BC11-4E7A-A531-ECAFA46AA3DC}" type="slidenum">
              <a:rPr kumimoji="1" lang="ja-JP" altLang="en-US" smtClean="0"/>
              <a:t>26</a:t>
            </a:fld>
            <a:endParaRPr kumimoji="1" lang="ja-JP" altLang="en-US" dirty="0"/>
          </a:p>
        </p:txBody>
      </p:sp>
    </p:spTree>
    <p:extLst>
      <p:ext uri="{BB962C8B-B14F-4D97-AF65-F5344CB8AC3E}">
        <p14:creationId xmlns:p14="http://schemas.microsoft.com/office/powerpoint/2010/main" val="2113483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84CA049-BC11-4E7A-A531-ECAFA46AA3DC}" type="slidenum">
              <a:rPr kumimoji="1" lang="ja-JP" altLang="en-US" smtClean="0"/>
              <a:t>28</a:t>
            </a:fld>
            <a:endParaRPr kumimoji="1" lang="ja-JP" altLang="en-US" dirty="0"/>
          </a:p>
        </p:txBody>
      </p:sp>
    </p:spTree>
    <p:extLst>
      <p:ext uri="{BB962C8B-B14F-4D97-AF65-F5344CB8AC3E}">
        <p14:creationId xmlns:p14="http://schemas.microsoft.com/office/powerpoint/2010/main" val="1680029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243" name="ノート プレースホルダー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fontAlgn="base">
              <a:spcBef>
                <a:spcPct val="0"/>
              </a:spcBef>
              <a:spcAft>
                <a:spcPct val="0"/>
              </a:spcAft>
            </a:pPr>
            <a:fld id="{53F3E725-9BB0-4BCE-BEE3-34186E3791B5}" type="slidenum">
              <a:rPr lang="ja-JP" altLang="en-US" smtClean="0"/>
              <a:pPr fontAlgn="base">
                <a:spcBef>
                  <a:spcPct val="0"/>
                </a:spcBef>
                <a:spcAft>
                  <a:spcPct val="0"/>
                </a:spcAft>
              </a:pPr>
              <a:t>3</a:t>
            </a:fld>
            <a:endParaRPr lang="ja-JP" altLang="en-US"/>
          </a:p>
        </p:txBody>
      </p:sp>
    </p:spTree>
    <p:extLst>
      <p:ext uri="{BB962C8B-B14F-4D97-AF65-F5344CB8AC3E}">
        <p14:creationId xmlns:p14="http://schemas.microsoft.com/office/powerpoint/2010/main" val="1848323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84CA049-BC11-4E7A-A531-ECAFA46AA3DC}" type="slidenum">
              <a:rPr kumimoji="1" lang="ja-JP" altLang="en-US" smtClean="0"/>
              <a:t>5</a:t>
            </a:fld>
            <a:endParaRPr kumimoji="1" lang="ja-JP" altLang="en-US" dirty="0"/>
          </a:p>
        </p:txBody>
      </p:sp>
    </p:spTree>
    <p:extLst>
      <p:ext uri="{BB962C8B-B14F-4D97-AF65-F5344CB8AC3E}">
        <p14:creationId xmlns:p14="http://schemas.microsoft.com/office/powerpoint/2010/main" val="3218378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総合心理学部では、</a:t>
            </a:r>
            <a:endParaRPr kumimoji="1" lang="en-US" altLang="ja-JP" dirty="0"/>
          </a:p>
          <a:p>
            <a:r>
              <a:rPr kumimoji="1" lang="ja-JP" altLang="en-US" dirty="0"/>
              <a:t>コース別の学びと学部横断的な学びで総合力を養成</a:t>
            </a:r>
            <a:endParaRPr kumimoji="1" lang="en-US" altLang="ja-JP" dirty="0"/>
          </a:p>
          <a:p>
            <a:endParaRPr kumimoji="1" lang="en-US" altLang="ja-JP" dirty="0"/>
          </a:p>
          <a:p>
            <a:r>
              <a:rPr kumimoji="1" lang="ja-JP" altLang="en-US" dirty="0"/>
              <a:t>１．広範に渡る心理学の在り方を３つのコースに分けて広く学べる。</a:t>
            </a:r>
            <a:endParaRPr kumimoji="1" lang="en-US" altLang="ja-JP" dirty="0"/>
          </a:p>
          <a:p>
            <a:r>
              <a:rPr kumimoji="1" lang="ja-JP" altLang="en-US" dirty="0"/>
              <a:t>２．さらに心理学を中心に据えながらも、総合的な人間理解の在り方と方法を学べる特徴的な３つのプログラムを用意している。</a:t>
            </a:r>
            <a:endParaRPr kumimoji="1" lang="en-US" altLang="ja-JP" dirty="0"/>
          </a:p>
          <a:p>
            <a:endParaRPr kumimoji="1" lang="en-US" altLang="ja-JP" dirty="0"/>
          </a:p>
          <a:p>
            <a:endParaRPr kumimoji="1" lang="en-US" altLang="ja-JP" dirty="0"/>
          </a:p>
          <a:p>
            <a:r>
              <a:rPr kumimoji="1" lang="ja-JP" altLang="en-US" dirty="0"/>
              <a:t>他大学では実験と臨床心理が別れている。</a:t>
            </a:r>
          </a:p>
        </p:txBody>
      </p:sp>
      <p:sp>
        <p:nvSpPr>
          <p:cNvPr id="4" name="スライド番号プレースホルダー 3"/>
          <p:cNvSpPr>
            <a:spLocks noGrp="1"/>
          </p:cNvSpPr>
          <p:nvPr>
            <p:ph type="sldNum" sz="quarter" idx="10"/>
          </p:nvPr>
        </p:nvSpPr>
        <p:spPr/>
        <p:txBody>
          <a:bodyPr/>
          <a:lstStyle/>
          <a:p>
            <a:fld id="{984CA049-BC11-4E7A-A531-ECAFA46AA3DC}" type="slidenum">
              <a:rPr kumimoji="1" lang="ja-JP" altLang="en-US" smtClean="0"/>
              <a:t>6</a:t>
            </a:fld>
            <a:endParaRPr kumimoji="1" lang="ja-JP" altLang="en-US" dirty="0"/>
          </a:p>
        </p:txBody>
      </p:sp>
    </p:spTree>
    <p:extLst>
      <p:ext uri="{BB962C8B-B14F-4D97-AF65-F5344CB8AC3E}">
        <p14:creationId xmlns:p14="http://schemas.microsoft.com/office/powerpoint/2010/main" val="1524793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認知・行動コース</a:t>
            </a:r>
            <a:endParaRPr kumimoji="1" lang="en-US" altLang="ja-JP" dirty="0"/>
          </a:p>
          <a:p>
            <a:pPr defTabSz="915589">
              <a:defRPr/>
            </a:pPr>
            <a:r>
              <a:rPr lang="ja-JP" altLang="en-US" dirty="0"/>
              <a:t>人の心のはたらきと行動の仕組みを実験的方法を用いて科学的に探求し、人間そのものの理解を深めます。</a:t>
            </a:r>
            <a:endParaRPr lang="en-US" altLang="ja-JP" dirty="0"/>
          </a:p>
          <a:p>
            <a:pPr defTabSz="915589">
              <a:defRPr/>
            </a:pPr>
            <a:endParaRPr kumimoji="1" lang="en-US" altLang="ja-JP" dirty="0"/>
          </a:p>
          <a:p>
            <a:pPr defTabSz="915589">
              <a:defRPr/>
            </a:pPr>
            <a:r>
              <a:rPr lang="en-US" altLang="ja-JP" dirty="0"/>
              <a:t>■</a:t>
            </a:r>
            <a:r>
              <a:rPr lang="ja-JP" altLang="en-US" dirty="0"/>
              <a:t>発達・支援コース</a:t>
            </a:r>
            <a:endParaRPr lang="en-US" altLang="ja-JP" dirty="0"/>
          </a:p>
          <a:p>
            <a:pPr defTabSz="915589">
              <a:defRPr/>
            </a:pPr>
            <a:r>
              <a:rPr lang="ja-JP" altLang="en-US" dirty="0"/>
              <a:t>人の一生という時間の中で、人間の発達について生物学的発達から社会的・文化的発達までさまざまな知識を獲得し、人が成長するメカニズムを学修します。</a:t>
            </a:r>
            <a:endParaRPr lang="en-US" altLang="ja-JP" dirty="0"/>
          </a:p>
          <a:p>
            <a:pPr defTabSz="915589">
              <a:defRPr/>
            </a:pPr>
            <a:endParaRPr kumimoji="1" lang="en-US" altLang="ja-JP" dirty="0"/>
          </a:p>
          <a:p>
            <a:r>
              <a:rPr kumimoji="1" lang="en-US" altLang="ja-JP" dirty="0"/>
              <a:t>■</a:t>
            </a:r>
            <a:r>
              <a:rPr kumimoji="1" lang="ja-JP" altLang="en-US" dirty="0"/>
              <a:t>社会・共生コース</a:t>
            </a:r>
            <a:r>
              <a:rPr kumimoji="1" lang="ja-JP" altLang="ja-JP" dirty="0"/>
              <a:t>　</a:t>
            </a:r>
            <a:endParaRPr kumimoji="1" lang="en-US" altLang="ja-JP" dirty="0"/>
          </a:p>
          <a:p>
            <a:r>
              <a:rPr lang="ja-JP" altLang="en-US" dirty="0"/>
              <a:t>自分と他人の関係といった身近な対人関係から、地域やグローバル社会で発生する紛争問題まで、さまざまな人間関係における問題とその解決について、心のはたらきと行動の仕組みをひも解きながら学修します。写真は陪審法廷で、裁判や犯罪にかんする心理学問題なども扱います。</a:t>
            </a:r>
            <a:endParaRPr kumimoji="1" lang="en-US" altLang="ja-JP" dirty="0"/>
          </a:p>
          <a:p>
            <a:endParaRPr kumimoji="1" lang="en-US" altLang="ja-JP" dirty="0"/>
          </a:p>
          <a:p>
            <a:r>
              <a:rPr kumimoji="1" lang="ja-JP" altLang="en-US" dirty="0"/>
              <a:t>＜以下、パンフレットより。＞</a:t>
            </a:r>
            <a:endParaRPr kumimoji="1" lang="en-US" altLang="ja-JP" dirty="0"/>
          </a:p>
          <a:p>
            <a:r>
              <a:rPr kumimoji="1" lang="ja-JP" altLang="en-US" dirty="0"/>
              <a:t>認知・行動コース</a:t>
            </a:r>
            <a:endParaRPr kumimoji="1" lang="en-US" altLang="ja-JP" dirty="0"/>
          </a:p>
          <a:p>
            <a:pPr defTabSz="915589">
              <a:defRPr/>
            </a:pPr>
            <a:r>
              <a:rPr lang="ja-JP" altLang="en-US" dirty="0"/>
              <a:t>人の心のはたらきと行動の仕組みを実験的方法を用いて科学的に探求し、人間そのものの理解を深めます。「知覚心理学」「認知心理学」「認知科学」などの科目を通して、人間がどのように環境を認識し、情報を記憶し、判断や思考するのかを学修します。また「学習・記憶心理学」「行動分析学」「認知情報論」などでは、生物学的な背景を踏まえて、動機の形成や学習の過程を考えます。「応用行動分析学」 「色彩論」「認知行動療法論」では、心理的諸問題に対処するための環境を適切にデザインし、実践的に介入する方法についても学びます。 </a:t>
            </a:r>
          </a:p>
          <a:p>
            <a:endParaRPr kumimoji="1" lang="en-US" altLang="ja-JP" dirty="0"/>
          </a:p>
          <a:p>
            <a:endParaRPr kumimoji="1" lang="en-US" altLang="ja-JP" dirty="0"/>
          </a:p>
          <a:p>
            <a:r>
              <a:rPr kumimoji="1" lang="ja-JP" altLang="en-US" dirty="0"/>
              <a:t>発達・支援コース</a:t>
            </a:r>
            <a:endParaRPr kumimoji="1" lang="en-US" altLang="ja-JP" dirty="0"/>
          </a:p>
          <a:p>
            <a:r>
              <a:rPr lang="ja-JP" altLang="en-US" dirty="0"/>
              <a:t>発達・支援コースでは、乳児期から高齢期まで人間の発達について生物学的次元から社会・文化的次元までさまざまな知識を獲得し、発達のメカニズムを学修します。 </a:t>
            </a:r>
          </a:p>
          <a:p>
            <a:r>
              <a:rPr lang="ja-JP" altLang="en-US" dirty="0"/>
              <a:t>「乳幼児心理学」「児童心理学」「青年心理学」「中高年心理学」</a:t>
            </a:r>
            <a:r>
              <a:rPr lang="ja-JP" altLang="en-US" dirty="0" err="1"/>
              <a:t>などでは</a:t>
            </a:r>
            <a:r>
              <a:rPr lang="ja-JP" altLang="en-US" dirty="0"/>
              <a:t>、各発達段階における人間の特徴について深く学修します。その他、「教育実践心理学」「学校カウンセリング論」「発達臨床心理学」 など、学校や家庭、地域</a:t>
            </a:r>
            <a:r>
              <a:rPr lang="ja-JP" altLang="en-US" dirty="0" err="1"/>
              <a:t>での</a:t>
            </a:r>
            <a:r>
              <a:rPr lang="ja-JP" altLang="en-US" dirty="0"/>
              <a:t>臨床的発達支援についての知識・技術も修得します。 </a:t>
            </a:r>
            <a:endParaRPr kumimoji="1" lang="en-US" altLang="ja-JP" dirty="0"/>
          </a:p>
          <a:p>
            <a:endParaRPr kumimoji="1" lang="en-US" altLang="ja-JP" dirty="0"/>
          </a:p>
          <a:p>
            <a:r>
              <a:rPr kumimoji="1" lang="ja-JP" altLang="en-US" dirty="0"/>
              <a:t>社会・共生コース</a:t>
            </a:r>
            <a:endParaRPr kumimoji="1" lang="en-US" altLang="ja-JP" dirty="0"/>
          </a:p>
          <a:p>
            <a:pPr defTabSz="915589">
              <a:defRPr/>
            </a:pPr>
            <a:r>
              <a:rPr lang="ja-JP" altLang="en-US" dirty="0"/>
              <a:t>自己と他者の関係といった身近な対人関係から、地域やグローハ</a:t>
            </a:r>
            <a:r>
              <a:rPr lang="ja-JP" altLang="en-US" dirty="0" err="1"/>
              <a:t>゙</a:t>
            </a:r>
            <a:r>
              <a:rPr lang="ja-JP" altLang="en-US" dirty="0"/>
              <a:t>ル社会で発生する紛争問題</a:t>
            </a:r>
            <a:r>
              <a:rPr lang="ja-JP" altLang="en-US" dirty="0" err="1"/>
              <a:t>までさまざまな</a:t>
            </a:r>
            <a:r>
              <a:rPr lang="ja-JP" altLang="en-US" dirty="0"/>
              <a:t>人間関係における問題とその解決について、心のはたらきと行動の仕組みをひも解きながら学修します。「実験社会心理学」 「パーソナリティ心理学」などで、社会の中での人間の行動を分析。その他、「メディア心理学」「法心理学」「コミュニティ心理学」「文化心理学」など社会で起こる現代的な課題を心理学の立場から解明し、対立や問題を解決する方法を学びます。 </a:t>
            </a:r>
          </a:p>
          <a:p>
            <a:endParaRPr kumimoji="1" lang="ja-JP" altLang="en-US" dirty="0"/>
          </a:p>
        </p:txBody>
      </p:sp>
      <p:sp>
        <p:nvSpPr>
          <p:cNvPr id="4" name="スライド番号プレースホルダー 3"/>
          <p:cNvSpPr>
            <a:spLocks noGrp="1"/>
          </p:cNvSpPr>
          <p:nvPr>
            <p:ph type="sldNum" sz="quarter" idx="10"/>
          </p:nvPr>
        </p:nvSpPr>
        <p:spPr/>
        <p:txBody>
          <a:bodyPr/>
          <a:lstStyle/>
          <a:p>
            <a:fld id="{984CA049-BC11-4E7A-A531-ECAFA46AA3DC}" type="slidenum">
              <a:rPr kumimoji="1" lang="ja-JP" altLang="en-US" smtClean="0"/>
              <a:t>7</a:t>
            </a:fld>
            <a:endParaRPr kumimoji="1" lang="ja-JP" altLang="en-US" dirty="0"/>
          </a:p>
        </p:txBody>
      </p:sp>
    </p:spTree>
    <p:extLst>
      <p:ext uri="{BB962C8B-B14F-4D97-AF65-F5344CB8AC3E}">
        <p14:creationId xmlns:p14="http://schemas.microsoft.com/office/powerpoint/2010/main" val="3547522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457794" lvl="1"/>
            <a:r>
              <a:rPr kumimoji="1" lang="ja-JP" altLang="en-US" dirty="0">
                <a:latin typeface="+mn-ea"/>
                <a:ea typeface="+mn-ea"/>
                <a:cs typeface="HGP明朝E"/>
              </a:rPr>
              <a:t>特徴ある３つのプログラムとして、「総合人間理解科目」という科目を用意しています。</a:t>
            </a:r>
            <a:endParaRPr kumimoji="1" lang="en-US" altLang="ja-JP" dirty="0">
              <a:latin typeface="+mn-ea"/>
              <a:ea typeface="+mn-ea"/>
              <a:cs typeface="HGP明朝E"/>
            </a:endParaRPr>
          </a:p>
          <a:p>
            <a:pPr marL="457794" lvl="1"/>
            <a:r>
              <a:rPr kumimoji="1" lang="ja-JP" altLang="en-US" dirty="0">
                <a:latin typeface="+mn-ea"/>
                <a:ea typeface="+mn-ea"/>
                <a:cs typeface="HGP明朝E"/>
              </a:rPr>
              <a:t>これは心理学だけでなく、哲学、医学、経済学、政治学といった他の学問も学ぶことで、より総合的な人間理解を深めるための科目です。</a:t>
            </a:r>
            <a:endParaRPr kumimoji="1" lang="en-US" altLang="ja-JP" dirty="0">
              <a:latin typeface="+mn-ea"/>
              <a:ea typeface="+mn-ea"/>
              <a:cs typeface="HGP明朝E"/>
            </a:endParaRPr>
          </a:p>
          <a:p>
            <a:pPr marL="457794" lvl="1"/>
            <a:endParaRPr lang="en-US" altLang="ja-JP" dirty="0">
              <a:latin typeface="+mn-ea"/>
              <a:ea typeface="+mn-ea"/>
              <a:cs typeface="HGP明朝E"/>
            </a:endParaRPr>
          </a:p>
          <a:p>
            <a:pPr marL="457794" lvl="1"/>
            <a:r>
              <a:rPr lang="ja-JP" altLang="en-US" dirty="0">
                <a:latin typeface="+mn-ea"/>
                <a:ea typeface="+mn-ea"/>
                <a:cs typeface="HGP明朝E"/>
              </a:rPr>
              <a:t>総合的人間力</a:t>
            </a:r>
            <a:endParaRPr lang="en-US" altLang="ja-JP" dirty="0">
              <a:latin typeface="+mn-ea"/>
              <a:ea typeface="+mn-ea"/>
              <a:cs typeface="HGP明朝E"/>
            </a:endParaRPr>
          </a:p>
          <a:p>
            <a:pPr marL="457794" lvl="1"/>
            <a:r>
              <a:rPr lang="ja-JP" altLang="en-US" dirty="0">
                <a:latin typeface="+mn-ea"/>
                <a:ea typeface="+mn-ea"/>
                <a:cs typeface="HGP明朝E"/>
              </a:rPr>
              <a:t>総合人間理解科目</a:t>
            </a:r>
            <a:endParaRPr lang="en-US" altLang="ja-JP" dirty="0">
              <a:latin typeface="+mn-ea"/>
              <a:ea typeface="+mn-ea"/>
              <a:cs typeface="HGP明朝E"/>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984CA049-BC11-4E7A-A531-ECAFA46AA3DC}" type="slidenum">
              <a:rPr kumimoji="1" lang="ja-JP" altLang="en-US" smtClean="0"/>
              <a:t>8</a:t>
            </a:fld>
            <a:endParaRPr kumimoji="1" lang="ja-JP" altLang="en-US" dirty="0"/>
          </a:p>
        </p:txBody>
      </p:sp>
    </p:spTree>
    <p:extLst>
      <p:ext uri="{BB962C8B-B14F-4D97-AF65-F5344CB8AC3E}">
        <p14:creationId xmlns:p14="http://schemas.microsoft.com/office/powerpoint/2010/main" val="4153298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臨床とは、</a:t>
            </a:r>
            <a:r>
              <a:rPr kumimoji="1" lang="en-US" altLang="ja-JP" dirty="0"/>
              <a:t>Clinical</a:t>
            </a:r>
            <a:r>
              <a:rPr kumimoji="1" lang="ja-JP" altLang="en-US" dirty="0"/>
              <a:t>の意味。医療や福祉、法といった現場での取り組み方を基礎から学びます。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984CA049-BC11-4E7A-A531-ECAFA46AA3DC}" type="slidenum">
              <a:rPr kumimoji="1" lang="ja-JP" altLang="en-US" smtClean="0"/>
              <a:t>9</a:t>
            </a:fld>
            <a:endParaRPr kumimoji="1" lang="ja-JP" altLang="en-US" dirty="0"/>
          </a:p>
        </p:txBody>
      </p:sp>
    </p:spTree>
    <p:extLst>
      <p:ext uri="{BB962C8B-B14F-4D97-AF65-F5344CB8AC3E}">
        <p14:creationId xmlns:p14="http://schemas.microsoft.com/office/powerpoint/2010/main" val="3518416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英語は使わなければ学べない。自分の関心事を英語で発信することで、４年間で英語を使えるようになるプログラム。</a:t>
            </a:r>
          </a:p>
        </p:txBody>
      </p:sp>
      <p:sp>
        <p:nvSpPr>
          <p:cNvPr id="4" name="スライド番号プレースホルダー 3"/>
          <p:cNvSpPr>
            <a:spLocks noGrp="1"/>
          </p:cNvSpPr>
          <p:nvPr>
            <p:ph type="sldNum" sz="quarter" idx="10"/>
          </p:nvPr>
        </p:nvSpPr>
        <p:spPr/>
        <p:txBody>
          <a:bodyPr/>
          <a:lstStyle/>
          <a:p>
            <a:fld id="{984CA049-BC11-4E7A-A531-ECAFA46AA3DC}" type="slidenum">
              <a:rPr kumimoji="1" lang="ja-JP" altLang="en-US" smtClean="0"/>
              <a:t>10</a:t>
            </a:fld>
            <a:endParaRPr kumimoji="1" lang="ja-JP" altLang="en-US" dirty="0"/>
          </a:p>
        </p:txBody>
      </p:sp>
    </p:spTree>
    <p:extLst>
      <p:ext uri="{BB962C8B-B14F-4D97-AF65-F5344CB8AC3E}">
        <p14:creationId xmlns:p14="http://schemas.microsoft.com/office/powerpoint/2010/main" val="3531957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kumimoji="1" lang="en-US" altLang="ja-JP"/>
              <a:t>2014/10/29</a:t>
            </a:r>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A20286EB-CC0E-4061-8510-90830D844D69}" type="slidenum">
              <a:rPr lang="ja-JP" altLang="en-US" smtClean="0"/>
              <a:pPr/>
              <a:t>‹#›</a:t>
            </a:fld>
            <a:endParaRPr lang="ja-JP" altLang="en-US" dirty="0"/>
          </a:p>
        </p:txBody>
      </p:sp>
    </p:spTree>
    <p:extLst>
      <p:ext uri="{BB962C8B-B14F-4D97-AF65-F5344CB8AC3E}">
        <p14:creationId xmlns:p14="http://schemas.microsoft.com/office/powerpoint/2010/main" val="132719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1" lang="en-US" altLang="ja-JP"/>
              <a:t>2014/10/29</a:t>
            </a:r>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A20286EB-CC0E-4061-8510-90830D844D69}" type="slidenum">
              <a:rPr kumimoji="1" lang="ja-JP" altLang="en-US" smtClean="0"/>
              <a:t>‹#›</a:t>
            </a:fld>
            <a:endParaRPr kumimoji="1" lang="ja-JP" altLang="en-US" dirty="0"/>
          </a:p>
        </p:txBody>
      </p:sp>
    </p:spTree>
    <p:extLst>
      <p:ext uri="{BB962C8B-B14F-4D97-AF65-F5344CB8AC3E}">
        <p14:creationId xmlns:p14="http://schemas.microsoft.com/office/powerpoint/2010/main" val="305820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1" lang="en-US" altLang="ja-JP"/>
              <a:t>2014/10/29</a:t>
            </a:r>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A20286EB-CC0E-4061-8510-90830D844D69}" type="slidenum">
              <a:rPr kumimoji="1" lang="ja-JP" altLang="en-US" smtClean="0"/>
              <a:t>‹#›</a:t>
            </a:fld>
            <a:endParaRPr kumimoji="1" lang="ja-JP" altLang="en-US" dirty="0"/>
          </a:p>
        </p:txBody>
      </p:sp>
    </p:spTree>
    <p:extLst>
      <p:ext uri="{BB962C8B-B14F-4D97-AF65-F5344CB8AC3E}">
        <p14:creationId xmlns:p14="http://schemas.microsoft.com/office/powerpoint/2010/main" val="63537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2014/10/29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707EBB2-4C28-48A6-9212-7C2C42FADD5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38533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2014/10/29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707EBB2-4C28-48A6-9212-7C2C42FADD5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00442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2014/10/29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707EBB2-4C28-48A6-9212-7C2C42FADD5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75143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2014/10/29</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707EBB2-4C28-48A6-9212-7C2C42FADD5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4401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lang="en-US" altLang="ja-JP">
                <a:solidFill>
                  <a:prstClr val="black">
                    <a:tint val="75000"/>
                  </a:prstClr>
                </a:solidFill>
              </a:rPr>
              <a:t>2014/10/29</a:t>
            </a:r>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F707EBB2-4C28-48A6-9212-7C2C42FADD5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61650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lang="en-US" altLang="ja-JP">
                <a:solidFill>
                  <a:prstClr val="black">
                    <a:tint val="75000"/>
                  </a:prstClr>
                </a:solidFill>
              </a:rPr>
              <a:t>2014/10/29</a:t>
            </a:r>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F707EBB2-4C28-48A6-9212-7C2C42FADD5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74942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a:solidFill>
                  <a:prstClr val="black">
                    <a:tint val="75000"/>
                  </a:prstClr>
                </a:solidFill>
              </a:rPr>
              <a:t>2014/10/29</a:t>
            </a:r>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F707EBB2-4C28-48A6-9212-7C2C42FADD5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18947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2014/10/29</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707EBB2-4C28-48A6-9212-7C2C42FADD5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02171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kumimoji="1" lang="en-US" altLang="ja-JP"/>
              <a:t>2014/10/29</a:t>
            </a:r>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A20286EB-CC0E-4061-8510-90830D844D69}" type="slidenum">
              <a:rPr lang="ja-JP" altLang="en-US" smtClean="0"/>
              <a:pPr/>
              <a:t>‹#›</a:t>
            </a:fld>
            <a:endParaRPr lang="ja-JP" altLang="en-US" dirty="0"/>
          </a:p>
        </p:txBody>
      </p:sp>
    </p:spTree>
    <p:extLst>
      <p:ext uri="{BB962C8B-B14F-4D97-AF65-F5344CB8AC3E}">
        <p14:creationId xmlns:p14="http://schemas.microsoft.com/office/powerpoint/2010/main" val="214322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lang="en-US" altLang="ja-JP">
                <a:solidFill>
                  <a:prstClr val="black">
                    <a:tint val="75000"/>
                  </a:prstClr>
                </a:solidFill>
              </a:rPr>
              <a:t>2014/10/29</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707EBB2-4C28-48A6-9212-7C2C42FADD5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844332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2014/10/29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707EBB2-4C28-48A6-9212-7C2C42FADD5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52326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r>
              <a:rPr lang="en-US" altLang="ja-JP">
                <a:solidFill>
                  <a:prstClr val="black">
                    <a:tint val="75000"/>
                  </a:prstClr>
                </a:solidFill>
              </a:rPr>
              <a:t>2014/10/29</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707EBB2-4C28-48A6-9212-7C2C42FADD5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51922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r>
              <a:rPr kumimoji="1" lang="en-US" altLang="ja-JP"/>
              <a:t>2014/10/29</a:t>
            </a:r>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A20286EB-CC0E-4061-8510-90830D844D69}" type="slidenum">
              <a:rPr kumimoji="1" lang="ja-JP" altLang="en-US" smtClean="0"/>
              <a:t>‹#›</a:t>
            </a:fld>
            <a:endParaRPr kumimoji="1" lang="ja-JP" altLang="en-US" dirty="0"/>
          </a:p>
        </p:txBody>
      </p:sp>
    </p:spTree>
    <p:extLst>
      <p:ext uri="{BB962C8B-B14F-4D97-AF65-F5344CB8AC3E}">
        <p14:creationId xmlns:p14="http://schemas.microsoft.com/office/powerpoint/2010/main" val="306244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r>
              <a:rPr kumimoji="1" lang="en-US" altLang="ja-JP"/>
              <a:t>2014/10/29</a:t>
            </a:r>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A20286EB-CC0E-4061-8510-90830D844D69}" type="slidenum">
              <a:rPr kumimoji="1" lang="ja-JP" altLang="en-US" smtClean="0"/>
              <a:t>‹#›</a:t>
            </a:fld>
            <a:endParaRPr kumimoji="1" lang="ja-JP" altLang="en-US" dirty="0"/>
          </a:p>
        </p:txBody>
      </p:sp>
    </p:spTree>
    <p:extLst>
      <p:ext uri="{BB962C8B-B14F-4D97-AF65-F5344CB8AC3E}">
        <p14:creationId xmlns:p14="http://schemas.microsoft.com/office/powerpoint/2010/main" val="29433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r>
              <a:rPr kumimoji="1" lang="en-US" altLang="ja-JP"/>
              <a:t>2014/10/29</a:t>
            </a:r>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A20286EB-CC0E-4061-8510-90830D844D69}" type="slidenum">
              <a:rPr kumimoji="1" lang="ja-JP" altLang="en-US" smtClean="0"/>
              <a:t>‹#›</a:t>
            </a:fld>
            <a:endParaRPr kumimoji="1" lang="ja-JP" altLang="en-US" dirty="0"/>
          </a:p>
        </p:txBody>
      </p:sp>
    </p:spTree>
    <p:extLst>
      <p:ext uri="{BB962C8B-B14F-4D97-AF65-F5344CB8AC3E}">
        <p14:creationId xmlns:p14="http://schemas.microsoft.com/office/powerpoint/2010/main" val="259577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r>
              <a:rPr kumimoji="1" lang="en-US" altLang="ja-JP"/>
              <a:t>2014/10/29</a:t>
            </a:r>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A20286EB-CC0E-4061-8510-90830D844D69}" type="slidenum">
              <a:rPr kumimoji="1" lang="ja-JP" altLang="en-US" smtClean="0"/>
              <a:t>‹#›</a:t>
            </a:fld>
            <a:endParaRPr kumimoji="1" lang="ja-JP" altLang="en-US" dirty="0"/>
          </a:p>
        </p:txBody>
      </p:sp>
    </p:spTree>
    <p:extLst>
      <p:ext uri="{BB962C8B-B14F-4D97-AF65-F5344CB8AC3E}">
        <p14:creationId xmlns:p14="http://schemas.microsoft.com/office/powerpoint/2010/main" val="224771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a:t>2014/10/29</a:t>
            </a:r>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A20286EB-CC0E-4061-8510-90830D844D69}" type="slidenum">
              <a:rPr kumimoji="1" lang="ja-JP" altLang="en-US" smtClean="0"/>
              <a:t>‹#›</a:t>
            </a:fld>
            <a:endParaRPr kumimoji="1" lang="ja-JP" altLang="en-US" dirty="0"/>
          </a:p>
        </p:txBody>
      </p:sp>
    </p:spTree>
    <p:extLst>
      <p:ext uri="{BB962C8B-B14F-4D97-AF65-F5344CB8AC3E}">
        <p14:creationId xmlns:p14="http://schemas.microsoft.com/office/powerpoint/2010/main" val="133812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kumimoji="1" lang="en-US" altLang="ja-JP"/>
              <a:t>2014/10/29</a:t>
            </a:r>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A20286EB-CC0E-4061-8510-90830D844D69}" type="slidenum">
              <a:rPr kumimoji="1" lang="ja-JP" altLang="en-US" smtClean="0"/>
              <a:t>‹#›</a:t>
            </a:fld>
            <a:endParaRPr kumimoji="1" lang="ja-JP" altLang="en-US" dirty="0"/>
          </a:p>
        </p:txBody>
      </p:sp>
    </p:spTree>
    <p:extLst>
      <p:ext uri="{BB962C8B-B14F-4D97-AF65-F5344CB8AC3E}">
        <p14:creationId xmlns:p14="http://schemas.microsoft.com/office/powerpoint/2010/main" val="16019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r>
              <a:rPr kumimoji="1" lang="en-US" altLang="ja-JP"/>
              <a:t>2014/10/29</a:t>
            </a:r>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A20286EB-CC0E-4061-8510-90830D844D69}" type="slidenum">
              <a:rPr kumimoji="1" lang="ja-JP" altLang="en-US" smtClean="0"/>
              <a:t>‹#›</a:t>
            </a:fld>
            <a:endParaRPr kumimoji="1" lang="ja-JP" altLang="en-US" dirty="0"/>
          </a:p>
        </p:txBody>
      </p:sp>
    </p:spTree>
    <p:extLst>
      <p:ext uri="{BB962C8B-B14F-4D97-AF65-F5344CB8AC3E}">
        <p14:creationId xmlns:p14="http://schemas.microsoft.com/office/powerpoint/2010/main" val="169834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2014/10/29</a:t>
            </a:r>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0286EB-CC0E-4061-8510-90830D844D69}" type="slidenum">
              <a:rPr kumimoji="1" lang="ja-JP" altLang="en-US" smtClean="0"/>
              <a:t>‹#›</a:t>
            </a:fld>
            <a:endParaRPr kumimoji="1" lang="ja-JP" altLang="en-US" dirty="0"/>
          </a:p>
        </p:txBody>
      </p:sp>
    </p:spTree>
    <p:extLst>
      <p:ext uri="{BB962C8B-B14F-4D97-AF65-F5344CB8AC3E}">
        <p14:creationId xmlns:p14="http://schemas.microsoft.com/office/powerpoint/2010/main" val="32141155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ja-JP">
                <a:solidFill>
                  <a:prstClr val="black">
                    <a:tint val="75000"/>
                  </a:prstClr>
                </a:solidFill>
              </a:rPr>
              <a:t>2014/10/29</a:t>
            </a:r>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07EBB2-4C28-48A6-9212-7C2C42FADD5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5507985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ritsumei.ac.jp/psy/column/" TargetMode="External"/><Relationship Id="rId2" Type="http://schemas.openxmlformats.org/officeDocument/2006/relationships/hyperlink" Target="http://www.ritsumei.ac.jp/psy/" TargetMode="External"/><Relationship Id="rId1" Type="http://schemas.openxmlformats.org/officeDocument/2006/relationships/slideLayout" Target="../slideLayouts/slideLayout2.xml"/><Relationship Id="rId6" Type="http://schemas.openxmlformats.org/officeDocument/2006/relationships/hyperlink" Target="https://twitter.com/psy_collab/" TargetMode="External"/><Relationship Id="rId5" Type="http://schemas.openxmlformats.org/officeDocument/2006/relationships/hyperlink" Target="http://www.ritsumei.ac.jp/psy/teacher/" TargetMode="External"/><Relationship Id="rId4" Type="http://schemas.openxmlformats.org/officeDocument/2006/relationships/hyperlink" Target="http://www.ritsumei.ac.jp/psy/wha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A20286EB-CC0E-4061-8510-90830D844D69}" type="slidenum">
              <a:rPr lang="ja-JP" altLang="en-US" smtClean="0"/>
              <a:pPr/>
              <a:t>1</a:t>
            </a:fld>
            <a:endParaRPr lang="ja-JP" altLang="en-US"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7" name="正方形/長方形 6"/>
          <p:cNvSpPr/>
          <p:nvPr/>
        </p:nvSpPr>
        <p:spPr>
          <a:xfrm>
            <a:off x="4098075" y="6066263"/>
            <a:ext cx="5045926" cy="79173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b="1" dirty="0">
                <a:solidFill>
                  <a:srgbClr val="0000FF"/>
                </a:solidFill>
                <a:latin typeface="+mj-ea"/>
                <a:ea typeface="+mj-ea"/>
              </a:rPr>
              <a:t>立命館大学 総合心理学部</a:t>
            </a:r>
            <a:endParaRPr kumimoji="1" lang="ja-JP" altLang="en-US" sz="3200" b="1" dirty="0">
              <a:solidFill>
                <a:srgbClr val="0000FF"/>
              </a:solidFill>
              <a:latin typeface="+mj-ea"/>
              <a:ea typeface="+mj-ea"/>
            </a:endParaRPr>
          </a:p>
        </p:txBody>
      </p:sp>
    </p:spTree>
    <p:extLst>
      <p:ext uri="{BB962C8B-B14F-4D97-AF65-F5344CB8AC3E}">
        <p14:creationId xmlns:p14="http://schemas.microsoft.com/office/powerpoint/2010/main" val="19758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9944" y="651642"/>
            <a:ext cx="8948482" cy="1143000"/>
          </a:xfrm>
        </p:spPr>
        <p:txBody>
          <a:bodyPr>
            <a:noAutofit/>
          </a:bodyPr>
          <a:lstStyle/>
          <a:p>
            <a:pPr algn="l"/>
            <a:r>
              <a:rPr kumimoji="1" lang="ja-JP" altLang="en-US" sz="8000" dirty="0">
                <a:latin typeface="+mj-ea"/>
                <a:cs typeface="HGP明朝E"/>
              </a:rPr>
              <a:t>プロジェクト発信型英語</a:t>
            </a:r>
            <a:endParaRPr kumimoji="1" lang="ja-JP" altLang="en-US" sz="4800" dirty="0">
              <a:latin typeface="+mj-ea"/>
              <a:cs typeface="HGP明朝E"/>
            </a:endParaRPr>
          </a:p>
        </p:txBody>
      </p:sp>
      <p:sp>
        <p:nvSpPr>
          <p:cNvPr id="3" name="コンテンツ プレースホルダー 2"/>
          <p:cNvSpPr>
            <a:spLocks noGrp="1"/>
          </p:cNvSpPr>
          <p:nvPr>
            <p:ph idx="1"/>
          </p:nvPr>
        </p:nvSpPr>
        <p:spPr>
          <a:xfrm>
            <a:off x="4296055" y="2443500"/>
            <a:ext cx="4712763" cy="4525963"/>
          </a:xfrm>
        </p:spPr>
        <p:txBody>
          <a:bodyPr/>
          <a:lstStyle/>
          <a:p>
            <a:r>
              <a:rPr lang="ja-JP" altLang="en-US" dirty="0">
                <a:latin typeface="+mj-ea"/>
                <a:ea typeface="+mj-ea"/>
                <a:cs typeface="HGP明朝E"/>
              </a:rPr>
              <a:t>自分</a:t>
            </a:r>
            <a:r>
              <a:rPr kumimoji="1" lang="ja-JP" altLang="en-US" dirty="0">
                <a:latin typeface="+mj-ea"/>
                <a:ea typeface="+mj-ea"/>
                <a:cs typeface="HGP明朝E"/>
              </a:rPr>
              <a:t>の関心に関連したプロジェクトを通して、英語で自分の考えを探求し、その成果を発信</a:t>
            </a:r>
            <a:endParaRPr kumimoji="1" lang="en-US" altLang="ja-JP" dirty="0">
              <a:latin typeface="+mj-ea"/>
              <a:ea typeface="+mj-ea"/>
              <a:cs typeface="HGP明朝E"/>
            </a:endParaRPr>
          </a:p>
          <a:p>
            <a:r>
              <a:rPr lang="ja-JP" altLang="en-US" dirty="0">
                <a:latin typeface="+mj-ea"/>
                <a:ea typeface="+mj-ea"/>
                <a:cs typeface="HGP明朝E"/>
              </a:rPr>
              <a:t>英語を学びつつ、研究の方法、プレゼンテーション、ディスカッションなどの方法論も学ぶ</a:t>
            </a:r>
            <a:endParaRPr kumimoji="1" lang="ja-JP" altLang="en-US" dirty="0">
              <a:latin typeface="+mj-ea"/>
              <a:ea typeface="+mj-ea"/>
              <a:cs typeface="HGP明朝E"/>
            </a:endParaRPr>
          </a:p>
        </p:txBody>
      </p:sp>
      <p:sp>
        <p:nvSpPr>
          <p:cNvPr id="5" name="テキスト ボックス 4"/>
          <p:cNvSpPr txBox="1"/>
          <p:nvPr/>
        </p:nvSpPr>
        <p:spPr>
          <a:xfrm>
            <a:off x="2263294" y="1132180"/>
            <a:ext cx="7262616" cy="1323439"/>
          </a:xfrm>
          <a:prstGeom prst="rect">
            <a:avLst/>
          </a:prstGeom>
          <a:noFill/>
        </p:spPr>
        <p:txBody>
          <a:bodyPr wrap="square" rtlCol="0">
            <a:spAutoFit/>
          </a:bodyPr>
          <a:lstStyle/>
          <a:p>
            <a:r>
              <a:rPr lang="ja-JP" altLang="en-US" sz="4000" b="1" dirty="0">
                <a:latin typeface="Times New Roman"/>
                <a:ea typeface="HGP明朝E"/>
                <a:cs typeface="Times New Roman"/>
              </a:rPr>
              <a:t>　</a:t>
            </a:r>
            <a:r>
              <a:rPr lang="en-US" altLang="ja-JP" sz="4000" b="1" dirty="0">
                <a:latin typeface="Times New Roman"/>
                <a:ea typeface="HGP明朝E"/>
                <a:cs typeface="Times New Roman"/>
              </a:rPr>
              <a:t>Project based </a:t>
            </a:r>
          </a:p>
          <a:p>
            <a:r>
              <a:rPr lang="ja-JP" altLang="en-US" sz="4000" b="1" dirty="0">
                <a:latin typeface="Times New Roman"/>
                <a:ea typeface="HGP明朝E"/>
                <a:cs typeface="Times New Roman"/>
              </a:rPr>
              <a:t>　</a:t>
            </a:r>
            <a:r>
              <a:rPr lang="en-US" altLang="ja-JP" sz="4000" b="1" dirty="0">
                <a:latin typeface="Times New Roman"/>
                <a:ea typeface="HGP明朝E"/>
                <a:cs typeface="Times New Roman"/>
              </a:rPr>
              <a:t>English Learning</a:t>
            </a:r>
            <a:endParaRPr kumimoji="1" lang="ja-JP" altLang="en-US" sz="4000" b="1" dirty="0">
              <a:latin typeface="Times New Roman"/>
              <a:cs typeface="Times New Roman"/>
            </a:endParaRPr>
          </a:p>
        </p:txBody>
      </p:sp>
      <p:pic>
        <p:nvPicPr>
          <p:cNvPr id="6" name="図 5"/>
          <p:cNvPicPr>
            <a:picLocks noChangeAspect="1"/>
          </p:cNvPicPr>
          <p:nvPr/>
        </p:nvPicPr>
        <p:blipFill>
          <a:blip r:embed="rId3"/>
          <a:stretch>
            <a:fillRect/>
          </a:stretch>
        </p:blipFill>
        <p:spPr>
          <a:xfrm>
            <a:off x="0" y="2455619"/>
            <a:ext cx="4389500" cy="3920068"/>
          </a:xfrm>
          <a:prstGeom prst="rect">
            <a:avLst/>
          </a:prstGeom>
        </p:spPr>
      </p:pic>
      <p:sp>
        <p:nvSpPr>
          <p:cNvPr id="7" name="スライド番号プレースホルダー 6"/>
          <p:cNvSpPr>
            <a:spLocks noGrp="1"/>
          </p:cNvSpPr>
          <p:nvPr>
            <p:ph type="sldNum" sz="quarter" idx="12"/>
          </p:nvPr>
        </p:nvSpPr>
        <p:spPr/>
        <p:txBody>
          <a:bodyPr/>
          <a:lstStyle/>
          <a:p>
            <a:fld id="{A20286EB-CC0E-4061-8510-90830D844D69}" type="slidenum">
              <a:rPr lang="ja-JP" altLang="en-US" smtClean="0"/>
              <a:pPr/>
              <a:t>10</a:t>
            </a:fld>
            <a:endParaRPr lang="ja-JP" altLang="en-US" dirty="0"/>
          </a:p>
        </p:txBody>
      </p:sp>
    </p:spTree>
    <p:extLst>
      <p:ext uri="{BB962C8B-B14F-4D97-AF65-F5344CB8AC3E}">
        <p14:creationId xmlns:p14="http://schemas.microsoft.com/office/powerpoint/2010/main" val="2109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3147" y="4863059"/>
            <a:ext cx="8229600" cy="1143000"/>
          </a:xfrm>
        </p:spPr>
        <p:txBody>
          <a:bodyPr>
            <a:noAutofit/>
          </a:bodyPr>
          <a:lstStyle/>
          <a:p>
            <a:pPr algn="l"/>
            <a:br>
              <a:rPr kumimoji="1" lang="en-US" altLang="ja-JP" sz="8000" dirty="0">
                <a:latin typeface="HGP明朝E"/>
                <a:ea typeface="HGP明朝E"/>
                <a:cs typeface="HGP明朝E"/>
              </a:rPr>
            </a:br>
            <a:r>
              <a:rPr kumimoji="1" lang="ja-JP" altLang="en-US" sz="7200" dirty="0">
                <a:latin typeface="+mn-ea"/>
                <a:ea typeface="+mn-ea"/>
                <a:cs typeface="HGP明朝E"/>
              </a:rPr>
              <a:t>プロジェクト型授業</a:t>
            </a:r>
          </a:p>
        </p:txBody>
      </p:sp>
      <p:sp>
        <p:nvSpPr>
          <p:cNvPr id="5" name="スライド番号プレースホルダー 4"/>
          <p:cNvSpPr>
            <a:spLocks noGrp="1"/>
          </p:cNvSpPr>
          <p:nvPr>
            <p:ph type="sldNum" sz="quarter" idx="12"/>
          </p:nvPr>
        </p:nvSpPr>
        <p:spPr/>
        <p:txBody>
          <a:bodyPr/>
          <a:lstStyle/>
          <a:p>
            <a:fld id="{A20286EB-CC0E-4061-8510-90830D844D69}" type="slidenum">
              <a:rPr lang="ja-JP" altLang="en-US" smtClean="0"/>
              <a:pPr/>
              <a:t>11</a:t>
            </a:fld>
            <a:endParaRPr lang="ja-JP" altLang="en-US" dirty="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3" y="218997"/>
            <a:ext cx="4136965" cy="2747655"/>
          </a:xfrm>
          <a:prstGeom prst="rect">
            <a:avLst/>
          </a:prstGeom>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6544" y="3005165"/>
            <a:ext cx="3966433" cy="2644289"/>
          </a:xfrm>
          <a:prstGeom prst="rect">
            <a:avLst/>
          </a:prstGeom>
        </p:spPr>
      </p:pic>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3" y="3005165"/>
            <a:ext cx="4136965" cy="2644289"/>
          </a:xfrm>
          <a:prstGeom prst="rect">
            <a:avLst/>
          </a:prstGeom>
        </p:spPr>
      </p:pic>
      <p:pic>
        <p:nvPicPr>
          <p:cNvPr id="14" name="図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1210" y="218997"/>
            <a:ext cx="4137102" cy="2747655"/>
          </a:xfrm>
          <a:prstGeom prst="rect">
            <a:avLst/>
          </a:prstGeom>
        </p:spPr>
      </p:pic>
    </p:spTree>
    <p:extLst>
      <p:ext uri="{BB962C8B-B14F-4D97-AF65-F5344CB8AC3E}">
        <p14:creationId xmlns:p14="http://schemas.microsoft.com/office/powerpoint/2010/main" val="142357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2056" y="0"/>
            <a:ext cx="8229600" cy="1143000"/>
          </a:xfrm>
        </p:spPr>
        <p:txBody>
          <a:bodyPr>
            <a:noAutofit/>
          </a:bodyPr>
          <a:lstStyle/>
          <a:p>
            <a:pPr algn="l"/>
            <a:r>
              <a:rPr lang="en-US" altLang="ja-JP" sz="7200" dirty="0">
                <a:latin typeface="+mj-ea"/>
                <a:cs typeface="HGP明朝E"/>
              </a:rPr>
              <a:t>4</a:t>
            </a:r>
            <a:r>
              <a:rPr lang="ja-JP" altLang="en-US" sz="7200" dirty="0">
                <a:latin typeface="+mj-ea"/>
                <a:cs typeface="HGP明朝E"/>
              </a:rPr>
              <a:t>年間の学び</a:t>
            </a:r>
            <a:endParaRPr kumimoji="1" lang="ja-JP" altLang="en-US" sz="7200" dirty="0">
              <a:latin typeface="+mj-ea"/>
              <a:cs typeface="HGP明朝E"/>
            </a:endParaRPr>
          </a:p>
        </p:txBody>
      </p:sp>
      <p:sp>
        <p:nvSpPr>
          <p:cNvPr id="3" name="コンテンツ プレースホルダー 2"/>
          <p:cNvSpPr>
            <a:spLocks noGrp="1"/>
          </p:cNvSpPr>
          <p:nvPr>
            <p:ph idx="1"/>
          </p:nvPr>
        </p:nvSpPr>
        <p:spPr>
          <a:xfrm>
            <a:off x="112727" y="1213443"/>
            <a:ext cx="6058511" cy="1633927"/>
          </a:xfrm>
        </p:spPr>
        <p:txBody>
          <a:bodyPr>
            <a:normAutofit/>
          </a:bodyPr>
          <a:lstStyle/>
          <a:p>
            <a:pPr marL="0" indent="0">
              <a:buNone/>
            </a:pPr>
            <a:r>
              <a:rPr kumimoji="1" lang="en-US" altLang="ja-JP" dirty="0">
                <a:latin typeface="HGP明朝E"/>
                <a:ea typeface="HGP明朝E"/>
                <a:cs typeface="HGP明朝E"/>
              </a:rPr>
              <a:t>   </a:t>
            </a:r>
            <a:r>
              <a:rPr kumimoji="1" lang="ja-JP" altLang="en-US" dirty="0">
                <a:latin typeface="+mj-ea"/>
                <a:ea typeface="+mj-ea"/>
                <a:cs typeface="HGP明朝E"/>
              </a:rPr>
              <a:t>講義と演習、実習科目</a:t>
            </a:r>
            <a:endParaRPr kumimoji="1" lang="en-US" altLang="ja-JP" dirty="0">
              <a:latin typeface="+mj-ea"/>
              <a:ea typeface="+mj-ea"/>
              <a:cs typeface="HGP明朝E"/>
            </a:endParaRPr>
          </a:p>
          <a:p>
            <a:pPr marL="457200" lvl="1" indent="0">
              <a:buNone/>
            </a:pPr>
            <a:r>
              <a:rPr kumimoji="1" lang="ja-JP" altLang="en-US" dirty="0">
                <a:latin typeface="+mj-ea"/>
                <a:ea typeface="+mj-ea"/>
                <a:cs typeface="HGP明朝E"/>
              </a:rPr>
              <a:t> </a:t>
            </a:r>
            <a:r>
              <a:rPr kumimoji="1" lang="en-US" altLang="ja-JP" dirty="0">
                <a:latin typeface="+mj-ea"/>
                <a:ea typeface="+mj-ea"/>
                <a:cs typeface="HGP明朝E"/>
              </a:rPr>
              <a:t>−</a:t>
            </a:r>
            <a:r>
              <a:rPr kumimoji="1" lang="ja-JP" altLang="en-US" dirty="0">
                <a:latin typeface="+mj-ea"/>
                <a:ea typeface="+mj-ea"/>
                <a:cs typeface="HGP明朝E"/>
              </a:rPr>
              <a:t>多彩な講義群</a:t>
            </a:r>
            <a:endParaRPr kumimoji="1" lang="en-US" altLang="ja-JP" dirty="0">
              <a:latin typeface="+mj-ea"/>
              <a:ea typeface="+mj-ea"/>
              <a:cs typeface="HGP明朝E"/>
            </a:endParaRPr>
          </a:p>
          <a:p>
            <a:pPr marL="457200" lvl="1" indent="0">
              <a:buNone/>
            </a:pPr>
            <a:r>
              <a:rPr lang="ja-JP" altLang="en-US" dirty="0">
                <a:latin typeface="+mj-ea"/>
                <a:ea typeface="+mj-ea"/>
                <a:cs typeface="HGP明朝E"/>
              </a:rPr>
              <a:t> </a:t>
            </a:r>
            <a:r>
              <a:rPr kumimoji="1" lang="en-US" altLang="ja-JP" dirty="0">
                <a:latin typeface="+mj-ea"/>
                <a:ea typeface="+mj-ea"/>
                <a:cs typeface="HGP明朝E"/>
              </a:rPr>
              <a:t>−1</a:t>
            </a:r>
            <a:r>
              <a:rPr kumimoji="1" lang="ja-JP" altLang="en-US" dirty="0">
                <a:latin typeface="+mj-ea"/>
                <a:ea typeface="+mj-ea"/>
                <a:cs typeface="HGP明朝E"/>
              </a:rPr>
              <a:t>回生時からの系統的な学び</a:t>
            </a:r>
            <a:endParaRPr kumimoji="1" lang="en-US" altLang="ja-JP" dirty="0">
              <a:latin typeface="+mj-ea"/>
              <a:ea typeface="+mj-ea"/>
              <a:cs typeface="HGP明朝E"/>
            </a:endParaRPr>
          </a:p>
          <a:p>
            <a:pPr lvl="1"/>
            <a:endParaRPr kumimoji="1" lang="ja-JP" altLang="en-US" dirty="0">
              <a:latin typeface="HGP明朝E"/>
              <a:ea typeface="HGP明朝E"/>
              <a:cs typeface="HGP明朝E"/>
            </a:endParaRPr>
          </a:p>
        </p:txBody>
      </p:sp>
      <p:grpSp>
        <p:nvGrpSpPr>
          <p:cNvPr id="42" name="図形グループ 41"/>
          <p:cNvGrpSpPr/>
          <p:nvPr/>
        </p:nvGrpSpPr>
        <p:grpSpPr>
          <a:xfrm>
            <a:off x="241695" y="1697343"/>
            <a:ext cx="8677825" cy="4781172"/>
            <a:chOff x="241695" y="1657659"/>
            <a:chExt cx="8677825" cy="4781172"/>
          </a:xfrm>
        </p:grpSpPr>
        <p:sp>
          <p:nvSpPr>
            <p:cNvPr id="28" name="テキスト ボックス 27"/>
            <p:cNvSpPr txBox="1"/>
            <p:nvPr/>
          </p:nvSpPr>
          <p:spPr>
            <a:xfrm>
              <a:off x="7055066" y="1657659"/>
              <a:ext cx="1497357" cy="1169551"/>
            </a:xfrm>
            <a:prstGeom prst="rect">
              <a:avLst/>
            </a:prstGeom>
            <a:noFill/>
          </p:spPr>
          <p:txBody>
            <a:bodyPr wrap="square" rtlCol="0">
              <a:spAutoFit/>
            </a:bodyPr>
            <a:lstStyle/>
            <a:p>
              <a:r>
                <a:rPr kumimoji="1" lang="en-US" altLang="ja-JP" dirty="0">
                  <a:latin typeface="Iowan Old Style Black"/>
                  <a:ea typeface="Osaka"/>
                  <a:cs typeface="Iowan Old Style Black"/>
                </a:rPr>
                <a:t>STEP</a:t>
              </a:r>
              <a:r>
                <a:rPr lang="ja-JP" altLang="en-US" sz="7000" dirty="0">
                  <a:latin typeface="Iowan Old Style Black"/>
                  <a:cs typeface="Iowan Old Style Black"/>
                </a:rPr>
                <a:t>４</a:t>
              </a:r>
              <a:endParaRPr kumimoji="1" lang="ja-JP" altLang="en-US" sz="7000" dirty="0">
                <a:latin typeface="Iowan Old Style Black"/>
                <a:cs typeface="Iowan Old Style Black"/>
              </a:endParaRPr>
            </a:p>
          </p:txBody>
        </p:sp>
        <p:grpSp>
          <p:nvGrpSpPr>
            <p:cNvPr id="41" name="図形グループ 40"/>
            <p:cNvGrpSpPr/>
            <p:nvPr/>
          </p:nvGrpSpPr>
          <p:grpSpPr>
            <a:xfrm>
              <a:off x="241695" y="2281866"/>
              <a:ext cx="8677825" cy="4156965"/>
              <a:chOff x="241695" y="2281866"/>
              <a:chExt cx="8677825" cy="4156965"/>
            </a:xfrm>
          </p:grpSpPr>
          <p:cxnSp>
            <p:nvCxnSpPr>
              <p:cNvPr id="32" name="直線コネクタ 31"/>
              <p:cNvCxnSpPr/>
              <p:nvPr/>
            </p:nvCxnSpPr>
            <p:spPr>
              <a:xfrm flipH="1" flipV="1">
                <a:off x="6637554" y="2281866"/>
                <a:ext cx="7152" cy="4144288"/>
              </a:xfrm>
              <a:prstGeom prst="line">
                <a:avLst/>
              </a:prstGeom>
              <a:ln w="63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4" name="直線コネクタ 33"/>
              <p:cNvCxnSpPr/>
              <p:nvPr/>
            </p:nvCxnSpPr>
            <p:spPr>
              <a:xfrm flipH="1" flipV="1">
                <a:off x="8794120" y="2285448"/>
                <a:ext cx="7152" cy="4144288"/>
              </a:xfrm>
              <a:prstGeom prst="line">
                <a:avLst/>
              </a:prstGeom>
              <a:ln w="63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0" name="正方形/長方形 19"/>
              <p:cNvSpPr/>
              <p:nvPr/>
            </p:nvSpPr>
            <p:spPr>
              <a:xfrm>
                <a:off x="6668123" y="2797766"/>
                <a:ext cx="2109727" cy="3631969"/>
              </a:xfrm>
              <a:prstGeom prst="rect">
                <a:avLst/>
              </a:prstGeom>
              <a:gradFill>
                <a:gsLst>
                  <a:gs pos="0">
                    <a:srgbClr val="100DC2"/>
                  </a:gs>
                  <a:gs pos="97000">
                    <a:schemeClr val="bg1"/>
                  </a:gs>
                  <a:gs pos="31000">
                    <a:srgbClr val="3366FF"/>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P明朝E"/>
                  <a:ea typeface="HGP明朝E"/>
                  <a:cs typeface="HGP明朝E"/>
                </a:endParaRPr>
              </a:p>
            </p:txBody>
          </p:sp>
          <p:sp>
            <p:nvSpPr>
              <p:cNvPr id="39" name="ホームベース 38"/>
              <p:cNvSpPr/>
              <p:nvPr/>
            </p:nvSpPr>
            <p:spPr>
              <a:xfrm>
                <a:off x="6678046" y="6102337"/>
                <a:ext cx="2221634" cy="317477"/>
              </a:xfrm>
              <a:prstGeom prst="homePlat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9" name="正方形/長方形 18"/>
              <p:cNvSpPr/>
              <p:nvPr/>
            </p:nvSpPr>
            <p:spPr>
              <a:xfrm>
                <a:off x="4521480" y="3660907"/>
                <a:ext cx="2109727" cy="2765247"/>
              </a:xfrm>
              <a:prstGeom prst="rect">
                <a:avLst/>
              </a:prstGeom>
              <a:gradFill>
                <a:gsLst>
                  <a:gs pos="0">
                    <a:srgbClr val="100DC2"/>
                  </a:gs>
                  <a:gs pos="97000">
                    <a:schemeClr val="bg1"/>
                  </a:gs>
                  <a:gs pos="31000">
                    <a:srgbClr val="3366FF"/>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P明朝E"/>
                  <a:ea typeface="HGP明朝E"/>
                  <a:cs typeface="HGP明朝E"/>
                </a:endParaRPr>
              </a:p>
            </p:txBody>
          </p:sp>
          <p:sp>
            <p:nvSpPr>
              <p:cNvPr id="37" name="ホームベース 36"/>
              <p:cNvSpPr/>
              <p:nvPr/>
            </p:nvSpPr>
            <p:spPr>
              <a:xfrm>
                <a:off x="4511560" y="6118597"/>
                <a:ext cx="2262126" cy="317477"/>
              </a:xfrm>
              <a:prstGeom prst="homePlat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0" name="正方形/長方形 9"/>
              <p:cNvSpPr/>
              <p:nvPr/>
            </p:nvSpPr>
            <p:spPr>
              <a:xfrm>
                <a:off x="248040" y="4533969"/>
                <a:ext cx="2113302" cy="1894940"/>
              </a:xfrm>
              <a:prstGeom prst="rect">
                <a:avLst/>
              </a:prstGeom>
              <a:gradFill>
                <a:gsLst>
                  <a:gs pos="0">
                    <a:srgbClr val="100DC2"/>
                  </a:gs>
                  <a:gs pos="97000">
                    <a:schemeClr val="bg1"/>
                  </a:gs>
                  <a:gs pos="31000">
                    <a:srgbClr val="3366FF"/>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P明朝E"/>
                  <a:ea typeface="HGP明朝E"/>
                  <a:cs typeface="HGP明朝E"/>
                </a:endParaRPr>
              </a:p>
            </p:txBody>
          </p:sp>
          <p:sp>
            <p:nvSpPr>
              <p:cNvPr id="18" name="正方形/長方形 17"/>
              <p:cNvSpPr/>
              <p:nvPr/>
            </p:nvSpPr>
            <p:spPr>
              <a:xfrm>
                <a:off x="2394680" y="4206572"/>
                <a:ext cx="2109727" cy="2225920"/>
              </a:xfrm>
              <a:prstGeom prst="rect">
                <a:avLst/>
              </a:prstGeom>
              <a:gradFill>
                <a:gsLst>
                  <a:gs pos="0">
                    <a:srgbClr val="100DC2"/>
                  </a:gs>
                  <a:gs pos="97000">
                    <a:schemeClr val="bg1"/>
                  </a:gs>
                  <a:gs pos="31000">
                    <a:srgbClr val="3366FF"/>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HGP明朝E"/>
                  <a:ea typeface="HGP明朝E"/>
                  <a:cs typeface="HGP明朝E"/>
                </a:endParaRPr>
              </a:p>
            </p:txBody>
          </p:sp>
          <p:sp>
            <p:nvSpPr>
              <p:cNvPr id="21" name="テキスト ボックス 20"/>
              <p:cNvSpPr txBox="1"/>
              <p:nvPr/>
            </p:nvSpPr>
            <p:spPr>
              <a:xfrm>
                <a:off x="456392" y="4563731"/>
                <a:ext cx="1775970" cy="1015663"/>
              </a:xfrm>
              <a:prstGeom prst="rect">
                <a:avLst/>
              </a:prstGeom>
              <a:noFill/>
            </p:spPr>
            <p:txBody>
              <a:bodyPr wrap="square" rtlCol="0">
                <a:spAutoFit/>
              </a:bodyPr>
              <a:lstStyle/>
              <a:p>
                <a:pPr algn="ctr"/>
                <a:r>
                  <a:rPr kumimoji="1" lang="ja-JP" altLang="en-US" sz="2900" dirty="0">
                    <a:solidFill>
                      <a:schemeClr val="bg1">
                        <a:lumMod val="85000"/>
                      </a:schemeClr>
                    </a:solidFill>
                    <a:latin typeface="+mj-ea"/>
                    <a:ea typeface="+mj-ea"/>
                    <a:cs typeface="HGP明朝E"/>
                  </a:rPr>
                  <a:t>心理学を知る</a:t>
                </a:r>
              </a:p>
            </p:txBody>
          </p:sp>
          <p:sp>
            <p:nvSpPr>
              <p:cNvPr id="22" name="テキスト ボックス 21"/>
              <p:cNvSpPr txBox="1"/>
              <p:nvPr/>
            </p:nvSpPr>
            <p:spPr>
              <a:xfrm>
                <a:off x="2391106" y="4220074"/>
                <a:ext cx="2133145" cy="1015663"/>
              </a:xfrm>
              <a:prstGeom prst="rect">
                <a:avLst/>
              </a:prstGeom>
              <a:noFill/>
            </p:spPr>
            <p:txBody>
              <a:bodyPr wrap="square" rtlCol="0">
                <a:spAutoFit/>
              </a:bodyPr>
              <a:lstStyle/>
              <a:p>
                <a:pPr algn="ctr"/>
                <a:r>
                  <a:rPr lang="ja-JP" altLang="en-US" sz="2900" dirty="0">
                    <a:solidFill>
                      <a:schemeClr val="bg1">
                        <a:lumMod val="95000"/>
                      </a:schemeClr>
                    </a:solidFill>
                    <a:latin typeface="+mj-ea"/>
                    <a:ea typeface="+mj-ea"/>
                    <a:cs typeface="HGP明朝E"/>
                  </a:rPr>
                  <a:t>基礎と応用を学ぶ</a:t>
                </a:r>
                <a:endParaRPr kumimoji="1" lang="ja-JP" altLang="en-US" sz="2900" dirty="0">
                  <a:solidFill>
                    <a:schemeClr val="bg1">
                      <a:lumMod val="95000"/>
                    </a:schemeClr>
                  </a:solidFill>
                  <a:latin typeface="+mj-ea"/>
                  <a:ea typeface="+mj-ea"/>
                  <a:cs typeface="HGP明朝E"/>
                </a:endParaRPr>
              </a:p>
            </p:txBody>
          </p:sp>
          <p:sp>
            <p:nvSpPr>
              <p:cNvPr id="23" name="テキスト ボックス 22"/>
              <p:cNvSpPr txBox="1"/>
              <p:nvPr/>
            </p:nvSpPr>
            <p:spPr>
              <a:xfrm>
                <a:off x="4544094" y="3677994"/>
                <a:ext cx="2093458" cy="1015663"/>
              </a:xfrm>
              <a:prstGeom prst="rect">
                <a:avLst/>
              </a:prstGeom>
              <a:noFill/>
            </p:spPr>
            <p:txBody>
              <a:bodyPr wrap="square" rtlCol="0">
                <a:spAutoFit/>
              </a:bodyPr>
              <a:lstStyle/>
              <a:p>
                <a:pPr algn="ctr"/>
                <a:r>
                  <a:rPr kumimoji="1" lang="ja-JP" altLang="en-US" sz="2900" dirty="0">
                    <a:solidFill>
                      <a:schemeClr val="bg1"/>
                    </a:solidFill>
                    <a:latin typeface="+mj-ea"/>
                    <a:ea typeface="+mj-ea"/>
                    <a:cs typeface="HGP明朝E"/>
                  </a:rPr>
                  <a:t>知識と実践を深める</a:t>
                </a:r>
              </a:p>
            </p:txBody>
          </p:sp>
          <p:sp>
            <p:nvSpPr>
              <p:cNvPr id="24" name="テキスト ボックス 23"/>
              <p:cNvSpPr txBox="1"/>
              <p:nvPr/>
            </p:nvSpPr>
            <p:spPr>
              <a:xfrm>
                <a:off x="6597866" y="2798592"/>
                <a:ext cx="2321654" cy="1477328"/>
              </a:xfrm>
              <a:prstGeom prst="rect">
                <a:avLst/>
              </a:prstGeom>
              <a:noFill/>
            </p:spPr>
            <p:txBody>
              <a:bodyPr wrap="square" rtlCol="0">
                <a:spAutoFit/>
              </a:bodyPr>
              <a:lstStyle/>
              <a:p>
                <a:pPr algn="ctr"/>
                <a:r>
                  <a:rPr kumimoji="1" lang="ja-JP" altLang="en-US" sz="2900" dirty="0">
                    <a:solidFill>
                      <a:srgbClr val="FFF227"/>
                    </a:solidFill>
                    <a:latin typeface="+mj-ea"/>
                    <a:ea typeface="+mj-ea"/>
                    <a:cs typeface="HGP明朝E"/>
                  </a:rPr>
                  <a:t>研究をまとめ未来への　　扉を開く</a:t>
                </a:r>
              </a:p>
            </p:txBody>
          </p:sp>
          <p:sp>
            <p:nvSpPr>
              <p:cNvPr id="25" name="テキスト ボックス 24"/>
              <p:cNvSpPr txBox="1"/>
              <p:nvPr/>
            </p:nvSpPr>
            <p:spPr>
              <a:xfrm>
                <a:off x="506005" y="3452563"/>
                <a:ext cx="1895026" cy="1169551"/>
              </a:xfrm>
              <a:prstGeom prst="rect">
                <a:avLst/>
              </a:prstGeom>
              <a:noFill/>
            </p:spPr>
            <p:txBody>
              <a:bodyPr wrap="square" rtlCol="0">
                <a:spAutoFit/>
              </a:bodyPr>
              <a:lstStyle/>
              <a:p>
                <a:r>
                  <a:rPr kumimoji="1" lang="en-US" altLang="ja-JP" dirty="0">
                    <a:latin typeface="Iowan Old Style Black"/>
                    <a:ea typeface="Osaka"/>
                    <a:cs typeface="Iowan Old Style Black"/>
                  </a:rPr>
                  <a:t>STEP</a:t>
                </a:r>
                <a:r>
                  <a:rPr kumimoji="1" lang="ja-JP" altLang="en-US" sz="7000" dirty="0">
                    <a:latin typeface="Iowan Old Style Black"/>
                    <a:cs typeface="Iowan Old Style Black"/>
                  </a:rPr>
                  <a:t>１</a:t>
                </a:r>
              </a:p>
            </p:txBody>
          </p:sp>
          <p:sp>
            <p:nvSpPr>
              <p:cNvPr id="26" name="テキスト ボックス 25"/>
              <p:cNvSpPr txBox="1"/>
              <p:nvPr/>
            </p:nvSpPr>
            <p:spPr>
              <a:xfrm>
                <a:off x="2672490" y="2940245"/>
                <a:ext cx="1895026" cy="1169551"/>
              </a:xfrm>
              <a:prstGeom prst="rect">
                <a:avLst/>
              </a:prstGeom>
              <a:noFill/>
            </p:spPr>
            <p:txBody>
              <a:bodyPr wrap="square" rtlCol="0">
                <a:spAutoFit/>
              </a:bodyPr>
              <a:lstStyle/>
              <a:p>
                <a:r>
                  <a:rPr kumimoji="1" lang="en-US" altLang="ja-JP" dirty="0">
                    <a:latin typeface="Iowan Old Style Black"/>
                    <a:ea typeface="Osaka"/>
                    <a:cs typeface="Iowan Old Style Black"/>
                  </a:rPr>
                  <a:t>STEP</a:t>
                </a:r>
                <a:r>
                  <a:rPr lang="ja-JP" altLang="en-US" sz="7000" dirty="0">
                    <a:latin typeface="Iowan Old Style Black"/>
                    <a:cs typeface="Iowan Old Style Black"/>
                  </a:rPr>
                  <a:t>２</a:t>
                </a:r>
                <a:endParaRPr kumimoji="1" lang="ja-JP" altLang="en-US" sz="7000" dirty="0">
                  <a:latin typeface="Iowan Old Style Black"/>
                  <a:cs typeface="Iowan Old Style Black"/>
                </a:endParaRPr>
              </a:p>
            </p:txBody>
          </p:sp>
          <p:sp>
            <p:nvSpPr>
              <p:cNvPr id="27" name="テキスト ボックス 26"/>
              <p:cNvSpPr txBox="1"/>
              <p:nvPr/>
            </p:nvSpPr>
            <p:spPr>
              <a:xfrm>
                <a:off x="4838978" y="2447768"/>
                <a:ext cx="1895026" cy="1169551"/>
              </a:xfrm>
              <a:prstGeom prst="rect">
                <a:avLst/>
              </a:prstGeom>
              <a:noFill/>
            </p:spPr>
            <p:txBody>
              <a:bodyPr wrap="square" rtlCol="0">
                <a:spAutoFit/>
              </a:bodyPr>
              <a:lstStyle/>
              <a:p>
                <a:r>
                  <a:rPr kumimoji="1" lang="en-US" altLang="ja-JP" dirty="0">
                    <a:latin typeface="Iowan Old Style Black"/>
                    <a:ea typeface="Osaka"/>
                    <a:cs typeface="Iowan Old Style Black"/>
                  </a:rPr>
                  <a:t>STEP</a:t>
                </a:r>
                <a:r>
                  <a:rPr lang="ja-JP" altLang="en-US" sz="7000" dirty="0">
                    <a:latin typeface="Iowan Old Style Black"/>
                    <a:cs typeface="Iowan Old Style Black"/>
                  </a:rPr>
                  <a:t>３</a:t>
                </a:r>
                <a:endParaRPr kumimoji="1" lang="ja-JP" altLang="en-US" sz="7000" dirty="0">
                  <a:latin typeface="Iowan Old Style Black"/>
                  <a:cs typeface="Iowan Old Style Black"/>
                </a:endParaRPr>
              </a:p>
            </p:txBody>
          </p:sp>
          <p:cxnSp>
            <p:nvCxnSpPr>
              <p:cNvPr id="30" name="直線コネクタ 29"/>
              <p:cNvCxnSpPr/>
              <p:nvPr/>
            </p:nvCxnSpPr>
            <p:spPr>
              <a:xfrm flipH="1" flipV="1">
                <a:off x="2371264" y="3561695"/>
                <a:ext cx="9921" cy="2877136"/>
              </a:xfrm>
              <a:prstGeom prst="line">
                <a:avLst/>
              </a:prstGeom>
              <a:ln w="63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flipH="1" flipV="1">
                <a:off x="4494487" y="2906899"/>
                <a:ext cx="23420" cy="3515673"/>
              </a:xfrm>
              <a:prstGeom prst="line">
                <a:avLst/>
              </a:prstGeom>
              <a:ln w="63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6" name="ホームベース 35"/>
              <p:cNvSpPr/>
              <p:nvPr/>
            </p:nvSpPr>
            <p:spPr>
              <a:xfrm>
                <a:off x="2394682" y="6115015"/>
                <a:ext cx="2262126" cy="317477"/>
              </a:xfrm>
              <a:prstGeom prst="homePlat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35" name="ホームベース 34"/>
              <p:cNvSpPr/>
              <p:nvPr/>
            </p:nvSpPr>
            <p:spPr>
              <a:xfrm>
                <a:off x="257961" y="6101511"/>
                <a:ext cx="2262126" cy="317477"/>
              </a:xfrm>
              <a:prstGeom prst="homePlat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cxnSp>
            <p:nvCxnSpPr>
              <p:cNvPr id="40" name="直線コネクタ 39"/>
              <p:cNvCxnSpPr/>
              <p:nvPr/>
            </p:nvCxnSpPr>
            <p:spPr>
              <a:xfrm flipH="1" flipV="1">
                <a:off x="241695" y="3555357"/>
                <a:ext cx="9921" cy="2877136"/>
              </a:xfrm>
              <a:prstGeom prst="line">
                <a:avLst/>
              </a:prstGeom>
              <a:ln w="63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grpSp>
      <p:sp>
        <p:nvSpPr>
          <p:cNvPr id="43" name="テキスト ボックス 42"/>
          <p:cNvSpPr txBox="1"/>
          <p:nvPr/>
        </p:nvSpPr>
        <p:spPr>
          <a:xfrm>
            <a:off x="569912" y="6026550"/>
            <a:ext cx="1497357" cy="553998"/>
          </a:xfrm>
          <a:prstGeom prst="rect">
            <a:avLst/>
          </a:prstGeom>
          <a:noFill/>
        </p:spPr>
        <p:txBody>
          <a:bodyPr wrap="square" rtlCol="0">
            <a:spAutoFit/>
          </a:bodyPr>
          <a:lstStyle/>
          <a:p>
            <a:pPr algn="ctr"/>
            <a:r>
              <a:rPr kumimoji="1" lang="ja-JP" altLang="en-US" sz="3000" dirty="0">
                <a:latin typeface="Iowan Old Style Black"/>
                <a:ea typeface="HGP明朝E"/>
                <a:cs typeface="Iowan Old Style Black"/>
              </a:rPr>
              <a:t>１</a:t>
            </a:r>
            <a:r>
              <a:rPr kumimoji="1" lang="ja-JP" altLang="en-US" dirty="0">
                <a:latin typeface="HGP明朝E"/>
                <a:ea typeface="HGP明朝E"/>
                <a:cs typeface="HGP明朝E"/>
              </a:rPr>
              <a:t>回生</a:t>
            </a:r>
            <a:endParaRPr kumimoji="1" lang="ja-JP" altLang="en-US" sz="7000" dirty="0">
              <a:latin typeface="HGP明朝E"/>
              <a:ea typeface="HGP明朝E"/>
              <a:cs typeface="HGP明朝E"/>
            </a:endParaRPr>
          </a:p>
        </p:txBody>
      </p:sp>
      <p:sp>
        <p:nvSpPr>
          <p:cNvPr id="44" name="テキスト ボックス 43"/>
          <p:cNvSpPr txBox="1"/>
          <p:nvPr/>
        </p:nvSpPr>
        <p:spPr>
          <a:xfrm>
            <a:off x="2736397" y="6020211"/>
            <a:ext cx="1497357" cy="553998"/>
          </a:xfrm>
          <a:prstGeom prst="rect">
            <a:avLst/>
          </a:prstGeom>
          <a:noFill/>
        </p:spPr>
        <p:txBody>
          <a:bodyPr wrap="square" rtlCol="0">
            <a:spAutoFit/>
          </a:bodyPr>
          <a:lstStyle/>
          <a:p>
            <a:pPr algn="ctr"/>
            <a:r>
              <a:rPr lang="ja-JP" altLang="en-US" sz="3000" dirty="0">
                <a:latin typeface="Iowan Old Style Black"/>
                <a:ea typeface="HGP明朝E"/>
                <a:cs typeface="Iowan Old Style Black"/>
              </a:rPr>
              <a:t>２</a:t>
            </a:r>
            <a:r>
              <a:rPr kumimoji="1" lang="ja-JP" altLang="en-US" dirty="0">
                <a:latin typeface="HGP明朝E"/>
                <a:ea typeface="HGP明朝E"/>
                <a:cs typeface="HGP明朝E"/>
              </a:rPr>
              <a:t>回生</a:t>
            </a:r>
            <a:endParaRPr kumimoji="1" lang="ja-JP" altLang="en-US" sz="7000" dirty="0">
              <a:latin typeface="HGP明朝E"/>
              <a:ea typeface="HGP明朝E"/>
              <a:cs typeface="HGP明朝E"/>
            </a:endParaRPr>
          </a:p>
        </p:txBody>
      </p:sp>
      <p:sp>
        <p:nvSpPr>
          <p:cNvPr id="45" name="テキスト ボックス 44"/>
          <p:cNvSpPr txBox="1"/>
          <p:nvPr/>
        </p:nvSpPr>
        <p:spPr>
          <a:xfrm>
            <a:off x="4902883" y="6023794"/>
            <a:ext cx="1497357" cy="553998"/>
          </a:xfrm>
          <a:prstGeom prst="rect">
            <a:avLst/>
          </a:prstGeom>
          <a:noFill/>
        </p:spPr>
        <p:txBody>
          <a:bodyPr wrap="square" rtlCol="0">
            <a:spAutoFit/>
          </a:bodyPr>
          <a:lstStyle/>
          <a:p>
            <a:pPr algn="ctr"/>
            <a:r>
              <a:rPr lang="ja-JP" altLang="en-US" sz="3000" dirty="0">
                <a:latin typeface="Iowan Old Style Black"/>
                <a:ea typeface="HGP明朝E"/>
                <a:cs typeface="Iowan Old Style Black"/>
              </a:rPr>
              <a:t>３</a:t>
            </a:r>
            <a:r>
              <a:rPr kumimoji="1" lang="ja-JP" altLang="en-US" dirty="0">
                <a:latin typeface="HGP明朝E"/>
                <a:ea typeface="HGP明朝E"/>
                <a:cs typeface="HGP明朝E"/>
              </a:rPr>
              <a:t>回生</a:t>
            </a:r>
            <a:endParaRPr kumimoji="1" lang="ja-JP" altLang="en-US" sz="7000" dirty="0">
              <a:latin typeface="HGP明朝E"/>
              <a:ea typeface="HGP明朝E"/>
              <a:cs typeface="HGP明朝E"/>
            </a:endParaRPr>
          </a:p>
        </p:txBody>
      </p:sp>
      <p:sp>
        <p:nvSpPr>
          <p:cNvPr id="46" name="テキスト ボックス 45"/>
          <p:cNvSpPr txBox="1"/>
          <p:nvPr/>
        </p:nvSpPr>
        <p:spPr>
          <a:xfrm>
            <a:off x="6970154" y="6027376"/>
            <a:ext cx="1497357" cy="553998"/>
          </a:xfrm>
          <a:prstGeom prst="rect">
            <a:avLst/>
          </a:prstGeom>
          <a:noFill/>
        </p:spPr>
        <p:txBody>
          <a:bodyPr wrap="square" rtlCol="0">
            <a:spAutoFit/>
          </a:bodyPr>
          <a:lstStyle/>
          <a:p>
            <a:pPr algn="ctr"/>
            <a:r>
              <a:rPr lang="ja-JP" altLang="en-US" sz="3000" dirty="0">
                <a:latin typeface="Iowan Old Style Black"/>
                <a:ea typeface="HGP明朝E"/>
                <a:cs typeface="Iowan Old Style Black"/>
              </a:rPr>
              <a:t>４</a:t>
            </a:r>
            <a:r>
              <a:rPr kumimoji="1" lang="ja-JP" altLang="en-US" dirty="0">
                <a:latin typeface="HGP明朝E"/>
                <a:ea typeface="HGP明朝E"/>
                <a:cs typeface="HGP明朝E"/>
              </a:rPr>
              <a:t>回生</a:t>
            </a:r>
            <a:endParaRPr kumimoji="1" lang="ja-JP" altLang="en-US" sz="7000" dirty="0">
              <a:latin typeface="HGP明朝E"/>
              <a:ea typeface="HGP明朝E"/>
              <a:cs typeface="HGP明朝E"/>
            </a:endParaRPr>
          </a:p>
        </p:txBody>
      </p:sp>
      <p:sp>
        <p:nvSpPr>
          <p:cNvPr id="5" name="スライド番号プレースホルダー 4"/>
          <p:cNvSpPr>
            <a:spLocks noGrp="1"/>
          </p:cNvSpPr>
          <p:nvPr>
            <p:ph type="sldNum" sz="quarter" idx="12"/>
          </p:nvPr>
        </p:nvSpPr>
        <p:spPr/>
        <p:txBody>
          <a:bodyPr/>
          <a:lstStyle/>
          <a:p>
            <a:fld id="{A20286EB-CC0E-4061-8510-90830D844D69}" type="slidenum">
              <a:rPr lang="ja-JP" altLang="en-US" smtClean="0"/>
              <a:pPr/>
              <a:t>12</a:t>
            </a:fld>
            <a:endParaRPr lang="ja-JP" altLang="en-US" dirty="0"/>
          </a:p>
        </p:txBody>
      </p:sp>
    </p:spTree>
    <p:extLst>
      <p:ext uri="{BB962C8B-B14F-4D97-AF65-F5344CB8AC3E}">
        <p14:creationId xmlns:p14="http://schemas.microsoft.com/office/powerpoint/2010/main" val="395833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1" y="1152309"/>
            <a:ext cx="9642691" cy="5705691"/>
          </a:xfrm>
          <a:prstGeom prst="rect">
            <a:avLst/>
          </a:prstGeom>
        </p:spPr>
      </p:pic>
      <p:sp>
        <p:nvSpPr>
          <p:cNvPr id="14" name="タイトル 1"/>
          <p:cNvSpPr>
            <a:spLocks noGrp="1"/>
          </p:cNvSpPr>
          <p:nvPr>
            <p:ph type="title"/>
          </p:nvPr>
        </p:nvSpPr>
        <p:spPr>
          <a:xfrm>
            <a:off x="221341" y="64293"/>
            <a:ext cx="8637003" cy="1289750"/>
          </a:xfrm>
        </p:spPr>
        <p:txBody>
          <a:bodyPr>
            <a:normAutofit fontScale="90000"/>
          </a:bodyPr>
          <a:lstStyle/>
          <a:p>
            <a:pPr algn="l">
              <a:lnSpc>
                <a:spcPct val="80000"/>
              </a:lnSpc>
            </a:pPr>
            <a:r>
              <a:rPr kumimoji="1" lang="ja-JP" altLang="en-US" sz="8000" dirty="0">
                <a:latin typeface="+mj-ea"/>
                <a:cs typeface="HGP明朝E"/>
              </a:rPr>
              <a:t>総合心理学部の施設</a:t>
            </a:r>
            <a:r>
              <a:rPr kumimoji="1" lang="ja-JP" altLang="en-US" sz="8900" dirty="0">
                <a:latin typeface="HGP明朝E"/>
                <a:ea typeface="HGP明朝E"/>
                <a:cs typeface="HGP明朝E"/>
              </a:rPr>
              <a:t>　</a:t>
            </a:r>
            <a:endParaRPr kumimoji="1" lang="ja-JP" altLang="en-US" dirty="0">
              <a:latin typeface="HGP明朝E"/>
              <a:ea typeface="HGP明朝E"/>
              <a:cs typeface="HGP明朝E"/>
            </a:endParaRPr>
          </a:p>
        </p:txBody>
      </p:sp>
      <p:sp>
        <p:nvSpPr>
          <p:cNvPr id="9" name="テキスト ボックス 8"/>
          <p:cNvSpPr txBox="1"/>
          <p:nvPr/>
        </p:nvSpPr>
        <p:spPr>
          <a:xfrm>
            <a:off x="5004048" y="2996952"/>
            <a:ext cx="958917" cy="646331"/>
          </a:xfrm>
          <a:prstGeom prst="rect">
            <a:avLst/>
          </a:prstGeom>
          <a:solidFill>
            <a:schemeClr val="bg1"/>
          </a:solidFill>
          <a:effectLst>
            <a:softEdge rad="127000"/>
          </a:effectLst>
        </p:spPr>
        <p:txBody>
          <a:bodyPr wrap="none" rtlCol="0">
            <a:spAutoFit/>
          </a:bodyPr>
          <a:lstStyle>
            <a:defPPr>
              <a:defRPr lang="ja-JP"/>
            </a:defPPr>
            <a:lvl1pPr>
              <a:defRPr sz="240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r>
              <a:rPr lang="en-US" altLang="ja-JP" sz="3600" dirty="0"/>
              <a:t>A</a:t>
            </a:r>
            <a:r>
              <a:rPr lang="ja-JP" altLang="en-US" sz="3600" dirty="0"/>
              <a:t>棟</a:t>
            </a:r>
          </a:p>
        </p:txBody>
      </p:sp>
      <p:sp>
        <p:nvSpPr>
          <p:cNvPr id="10" name="テキスト ボックス 9"/>
          <p:cNvSpPr txBox="1"/>
          <p:nvPr/>
        </p:nvSpPr>
        <p:spPr>
          <a:xfrm>
            <a:off x="1440909" y="4108551"/>
            <a:ext cx="699230" cy="461665"/>
          </a:xfrm>
          <a:prstGeom prst="rect">
            <a:avLst/>
          </a:prstGeom>
          <a:solidFill>
            <a:schemeClr val="bg1"/>
          </a:solidFill>
          <a:effectLst>
            <a:softEdge rad="63500"/>
          </a:effectLst>
        </p:spPr>
        <p:txBody>
          <a:bodyPr wrap="none" rtlCol="0">
            <a:spAutoFit/>
          </a:bodyPr>
          <a:lstStyle>
            <a:defPPr>
              <a:defRPr lang="ja-JP"/>
            </a:defPPr>
            <a:lvl1pPr>
              <a:defRPr sz="240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r>
              <a:rPr lang="en-US" altLang="ja-JP" dirty="0"/>
              <a:t>B</a:t>
            </a:r>
            <a:r>
              <a:rPr lang="ja-JP" altLang="en-US" dirty="0"/>
              <a:t>棟</a:t>
            </a:r>
          </a:p>
        </p:txBody>
      </p:sp>
      <p:sp>
        <p:nvSpPr>
          <p:cNvPr id="12" name="テキスト ボックス 11"/>
          <p:cNvSpPr txBox="1"/>
          <p:nvPr/>
        </p:nvSpPr>
        <p:spPr>
          <a:xfrm>
            <a:off x="5394251" y="2231519"/>
            <a:ext cx="723275" cy="461665"/>
          </a:xfrm>
          <a:prstGeom prst="rect">
            <a:avLst/>
          </a:prstGeom>
          <a:solidFill>
            <a:schemeClr val="bg1"/>
          </a:solidFill>
          <a:effectLst>
            <a:softEdge rad="63500"/>
          </a:effectLst>
        </p:spPr>
        <p:txBody>
          <a:bodyPr wrap="none" rtlCol="0">
            <a:spAutoFit/>
          </a:bodyPr>
          <a:lstStyle>
            <a:defPPr>
              <a:defRPr lang="ja-JP"/>
            </a:defPPr>
            <a:lvl1pPr>
              <a:defRPr sz="240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defRPr>
            </a:lvl1pPr>
          </a:lstStyle>
          <a:p>
            <a:r>
              <a:rPr lang="en-US" altLang="ja-JP" dirty="0"/>
              <a:t>D</a:t>
            </a:r>
            <a:r>
              <a:rPr lang="ja-JP" altLang="en-US" dirty="0"/>
              <a:t>棟</a:t>
            </a:r>
          </a:p>
        </p:txBody>
      </p:sp>
      <p:sp>
        <p:nvSpPr>
          <p:cNvPr id="11" name="テキスト ボックス 10"/>
          <p:cNvSpPr txBox="1"/>
          <p:nvPr/>
        </p:nvSpPr>
        <p:spPr>
          <a:xfrm>
            <a:off x="4040537" y="2766119"/>
            <a:ext cx="699230" cy="461665"/>
          </a:xfrm>
          <a:prstGeom prst="rect">
            <a:avLst/>
          </a:prstGeom>
          <a:solidFill>
            <a:schemeClr val="bg1"/>
          </a:solidFill>
          <a:effectLst>
            <a:softEdge rad="63500"/>
          </a:effectLst>
        </p:spPr>
        <p:txBody>
          <a:bodyPr wrap="none" rtlCol="0">
            <a:spAutoFit/>
          </a:bodyPr>
          <a:lstStyle/>
          <a:p>
            <a:r>
              <a:rPr kumimoji="1" lang="en-US" altLang="ja-JP" sz="24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C</a:t>
            </a:r>
            <a:r>
              <a:rPr kumimoji="1" lang="ja-JP" altLang="en-US" sz="24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棟</a:t>
            </a:r>
          </a:p>
        </p:txBody>
      </p:sp>
      <p:sp>
        <p:nvSpPr>
          <p:cNvPr id="2" name="線吹き出し 2 (枠付き) 1"/>
          <p:cNvSpPr/>
          <p:nvPr/>
        </p:nvSpPr>
        <p:spPr>
          <a:xfrm rot="10800000">
            <a:off x="485734" y="2526250"/>
            <a:ext cx="3069068" cy="1117033"/>
          </a:xfrm>
          <a:prstGeom prst="borderCallout2">
            <a:avLst>
              <a:gd name="adj1" fmla="val -5461"/>
              <a:gd name="adj2" fmla="val 11590"/>
              <a:gd name="adj3" fmla="val -17040"/>
              <a:gd name="adj4" fmla="val 5938"/>
              <a:gd name="adj5" fmla="val -7069"/>
              <a:gd name="adj6" fmla="val -69244"/>
            </a:avLst>
          </a:prstGeom>
          <a:solidFill>
            <a:schemeClr val="accent6">
              <a:lumMod val="75000"/>
            </a:schemeClr>
          </a:solidFill>
          <a:ln w="50800"/>
          <a:effectLst>
            <a:innerShdw blurRad="114300">
              <a:prstClr val="black"/>
            </a:inn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ja-JP" altLang="en-US"/>
          </a:p>
        </p:txBody>
      </p:sp>
      <p:pic>
        <p:nvPicPr>
          <p:cNvPr id="15" name="図 14"/>
          <p:cNvPicPr>
            <a:picLocks noChangeAspect="1"/>
          </p:cNvPicPr>
          <p:nvPr/>
        </p:nvPicPr>
        <p:blipFill>
          <a:blip r:embed="rId4"/>
          <a:stretch>
            <a:fillRect/>
          </a:stretch>
        </p:blipFill>
        <p:spPr>
          <a:xfrm>
            <a:off x="360812" y="2611409"/>
            <a:ext cx="3261643" cy="1182727"/>
          </a:xfrm>
          <a:prstGeom prst="rect">
            <a:avLst/>
          </a:prstGeom>
        </p:spPr>
      </p:pic>
      <p:sp>
        <p:nvSpPr>
          <p:cNvPr id="5" name="スライド番号プレースホルダー 4"/>
          <p:cNvSpPr>
            <a:spLocks noGrp="1"/>
          </p:cNvSpPr>
          <p:nvPr>
            <p:ph type="sldNum" sz="quarter" idx="12"/>
          </p:nvPr>
        </p:nvSpPr>
        <p:spPr/>
        <p:txBody>
          <a:bodyPr/>
          <a:lstStyle/>
          <a:p>
            <a:fld id="{A20286EB-CC0E-4061-8510-90830D844D69}" type="slidenum">
              <a:rPr lang="ja-JP" altLang="en-US" smtClean="0"/>
              <a:pPr/>
              <a:t>13</a:t>
            </a:fld>
            <a:endParaRPr lang="ja-JP" altLang="en-US" dirty="0"/>
          </a:p>
        </p:txBody>
      </p:sp>
    </p:spTree>
    <p:extLst>
      <p:ext uri="{BB962C8B-B14F-4D97-AF65-F5344CB8AC3E}">
        <p14:creationId xmlns:p14="http://schemas.microsoft.com/office/powerpoint/2010/main" val="233559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7907" y="0"/>
            <a:ext cx="4830815" cy="6858000"/>
          </a:xfrm>
          <a:prstGeom prst="rect">
            <a:avLst/>
          </a:prstGeom>
        </p:spPr>
      </p:pic>
      <p:sp>
        <p:nvSpPr>
          <p:cNvPr id="7" name="タイトル 1"/>
          <p:cNvSpPr txBox="1">
            <a:spLocks/>
          </p:cNvSpPr>
          <p:nvPr/>
        </p:nvSpPr>
        <p:spPr>
          <a:xfrm>
            <a:off x="174794" y="495470"/>
            <a:ext cx="9292957" cy="13255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7200" dirty="0">
                <a:latin typeface="+mj-ea"/>
                <a:cs typeface="HGP明朝E"/>
              </a:rPr>
              <a:t>総合心理学部</a:t>
            </a:r>
            <a:br>
              <a:rPr lang="en-US" altLang="ja-JP" sz="7200" dirty="0">
                <a:latin typeface="+mj-ea"/>
                <a:cs typeface="HGP明朝E"/>
              </a:rPr>
            </a:br>
            <a:r>
              <a:rPr lang="ja-JP" altLang="en-US" sz="7200" dirty="0">
                <a:latin typeface="+mj-ea"/>
                <a:cs typeface="HGP明朝E"/>
              </a:rPr>
              <a:t>の施設</a:t>
            </a:r>
          </a:p>
        </p:txBody>
      </p:sp>
      <p:pic>
        <p:nvPicPr>
          <p:cNvPr id="8" name="コンテンツ プレースホルダー 7"/>
          <p:cNvPicPr>
            <a:picLocks noGrp="1" noChangeAspect="1"/>
          </p:cNvPicPr>
          <p:nvPr>
            <p:ph idx="1"/>
          </p:nvPr>
        </p:nvPicPr>
        <p:blipFill>
          <a:blip r:embed="rId4"/>
          <a:stretch>
            <a:fillRect/>
          </a:stretch>
        </p:blipFill>
        <p:spPr>
          <a:xfrm>
            <a:off x="586916" y="3909199"/>
            <a:ext cx="3261643" cy="1182727"/>
          </a:xfrm>
          <a:prstGeom prst="rect">
            <a:avLst/>
          </a:prstGeom>
        </p:spPr>
      </p:pic>
      <p:pic>
        <p:nvPicPr>
          <p:cNvPr id="10" name="コンテンツ プレースホルダー 7"/>
          <p:cNvPicPr>
            <a:picLocks noChangeAspect="1"/>
          </p:cNvPicPr>
          <p:nvPr/>
        </p:nvPicPr>
        <p:blipFill>
          <a:blip r:embed="rId4"/>
          <a:stretch>
            <a:fillRect/>
          </a:stretch>
        </p:blipFill>
        <p:spPr>
          <a:xfrm>
            <a:off x="551290" y="3909199"/>
            <a:ext cx="3261643" cy="1182727"/>
          </a:xfrm>
          <a:prstGeom prst="rect">
            <a:avLst/>
          </a:prstGeom>
        </p:spPr>
      </p:pic>
      <p:sp>
        <p:nvSpPr>
          <p:cNvPr id="15" name="正方形/長方形 14"/>
          <p:cNvSpPr/>
          <p:nvPr/>
        </p:nvSpPr>
        <p:spPr>
          <a:xfrm>
            <a:off x="221916" y="3275368"/>
            <a:ext cx="4130230" cy="230950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altLang="ja-JP" sz="3200" dirty="0">
                <a:ln w="0"/>
                <a:solidFill>
                  <a:schemeClr val="tx1"/>
                </a:solidFill>
                <a:effectLst>
                  <a:outerShdw blurRad="38100" dist="19050" dir="2700000" algn="tl" rotWithShape="0">
                    <a:schemeClr val="dk1">
                      <a:alpha val="40000"/>
                    </a:schemeClr>
                  </a:outerShdw>
                </a:effectLst>
              </a:rPr>
              <a:t>【A</a:t>
            </a:r>
            <a:r>
              <a:rPr lang="ja-JP" altLang="en-US" sz="3200" dirty="0">
                <a:ln w="0"/>
                <a:solidFill>
                  <a:schemeClr val="tx1"/>
                </a:solidFill>
                <a:effectLst>
                  <a:outerShdw blurRad="38100" dist="19050" dir="2700000" algn="tl" rotWithShape="0">
                    <a:schemeClr val="dk1">
                      <a:alpha val="40000"/>
                    </a:schemeClr>
                  </a:outerShdw>
                </a:effectLst>
              </a:rPr>
              <a:t>棟 </a:t>
            </a:r>
            <a:r>
              <a:rPr lang="en-US" altLang="ja-JP" sz="3200" dirty="0">
                <a:ln w="0"/>
                <a:solidFill>
                  <a:schemeClr val="tx1"/>
                </a:solidFill>
                <a:effectLst>
                  <a:outerShdw blurRad="38100" dist="19050" dir="2700000" algn="tl" rotWithShape="0">
                    <a:schemeClr val="dk1">
                      <a:alpha val="40000"/>
                    </a:schemeClr>
                  </a:outerShdw>
                </a:effectLst>
              </a:rPr>
              <a:t>6</a:t>
            </a:r>
            <a:r>
              <a:rPr lang="ja-JP" altLang="en-US" sz="3200" dirty="0">
                <a:ln w="0"/>
                <a:solidFill>
                  <a:schemeClr val="tx1"/>
                </a:solidFill>
                <a:effectLst>
                  <a:outerShdw blurRad="38100" dist="19050" dir="2700000" algn="tl" rotWithShape="0">
                    <a:schemeClr val="dk1">
                      <a:alpha val="40000"/>
                    </a:schemeClr>
                  </a:outerShdw>
                </a:effectLst>
              </a:rPr>
              <a:t>階</a:t>
            </a:r>
            <a:r>
              <a:rPr lang="en-US" altLang="ja-JP" sz="3200" dirty="0">
                <a:ln w="0"/>
                <a:solidFill>
                  <a:schemeClr val="tx1"/>
                </a:solidFill>
                <a:effectLst>
                  <a:outerShdw blurRad="38100" dist="19050" dir="2700000" algn="tl" rotWithShape="0">
                    <a:schemeClr val="dk1">
                      <a:alpha val="40000"/>
                    </a:schemeClr>
                  </a:outerShdw>
                </a:effectLst>
              </a:rPr>
              <a:t>】</a:t>
            </a:r>
            <a:r>
              <a:rPr lang="ja-JP" altLang="en-US" sz="3200" dirty="0">
                <a:ln w="0"/>
                <a:solidFill>
                  <a:schemeClr val="tx1"/>
                </a:solidFill>
                <a:effectLst>
                  <a:outerShdw blurRad="38100" dist="19050" dir="2700000" algn="tl" rotWithShape="0">
                    <a:schemeClr val="dk1">
                      <a:alpha val="40000"/>
                    </a:schemeClr>
                  </a:outerShdw>
                </a:effectLst>
              </a:rPr>
              <a:t> </a:t>
            </a:r>
            <a:endParaRPr lang="en-US" altLang="ja-JP" sz="3200" dirty="0">
              <a:ln w="0"/>
              <a:solidFill>
                <a:schemeClr val="tx1"/>
              </a:solidFill>
              <a:effectLst>
                <a:outerShdw blurRad="38100" dist="19050" dir="2700000" algn="tl" rotWithShape="0">
                  <a:schemeClr val="dk1">
                    <a:alpha val="40000"/>
                  </a:schemeClr>
                </a:outerShdw>
              </a:effectLst>
            </a:endParaRPr>
          </a:p>
          <a:p>
            <a:r>
              <a:rPr lang="ja-JP" altLang="en-US" sz="2800" dirty="0">
                <a:ln w="0"/>
                <a:solidFill>
                  <a:schemeClr val="tx1"/>
                </a:solidFill>
                <a:effectLst>
                  <a:outerShdw blurRad="38100" dist="19050" dir="2700000" algn="tl" rotWithShape="0">
                    <a:schemeClr val="dk1">
                      <a:alpha val="40000"/>
                    </a:schemeClr>
                  </a:outerShdw>
                </a:effectLst>
              </a:rPr>
              <a:t>・約</a:t>
            </a:r>
            <a:r>
              <a:rPr lang="en-US" altLang="ja-JP" sz="2800" dirty="0">
                <a:ln w="0"/>
                <a:solidFill>
                  <a:schemeClr val="tx1"/>
                </a:solidFill>
                <a:effectLst>
                  <a:outerShdw blurRad="38100" dist="19050" dir="2700000" algn="tl" rotWithShape="0">
                    <a:schemeClr val="dk1">
                      <a:alpha val="40000"/>
                    </a:schemeClr>
                  </a:outerShdw>
                </a:effectLst>
              </a:rPr>
              <a:t>4,770㎡</a:t>
            </a:r>
            <a:r>
              <a:rPr lang="ja-JP" altLang="en-US" sz="2800" dirty="0">
                <a:ln w="0"/>
                <a:solidFill>
                  <a:schemeClr val="tx1"/>
                </a:solidFill>
                <a:effectLst>
                  <a:outerShdw blurRad="38100" dist="19050" dir="2700000" algn="tl" rotWithShape="0">
                    <a:schemeClr val="dk1">
                      <a:alpha val="40000"/>
                    </a:schemeClr>
                  </a:outerShdw>
                </a:effectLst>
              </a:rPr>
              <a:t>（約</a:t>
            </a:r>
            <a:r>
              <a:rPr lang="en-US" altLang="ja-JP" sz="2800" dirty="0">
                <a:ln w="0"/>
                <a:solidFill>
                  <a:schemeClr val="tx1"/>
                </a:solidFill>
                <a:effectLst>
                  <a:outerShdw blurRad="38100" dist="19050" dir="2700000" algn="tl" rotWithShape="0">
                    <a:schemeClr val="dk1">
                      <a:alpha val="40000"/>
                    </a:schemeClr>
                  </a:outerShdw>
                </a:effectLst>
              </a:rPr>
              <a:t>2,620</a:t>
            </a:r>
            <a:r>
              <a:rPr lang="ja-JP" altLang="en-US" sz="2800" dirty="0">
                <a:ln w="0"/>
                <a:solidFill>
                  <a:schemeClr val="tx1"/>
                </a:solidFill>
                <a:effectLst>
                  <a:outerShdw blurRad="38100" dist="19050" dir="2700000" algn="tl" rotWithShape="0">
                    <a:schemeClr val="dk1">
                      <a:alpha val="40000"/>
                    </a:schemeClr>
                  </a:outerShdw>
                </a:effectLst>
              </a:rPr>
              <a:t>畳分）</a:t>
            </a:r>
          </a:p>
          <a:p>
            <a:r>
              <a:rPr lang="ja-JP" altLang="en-US" sz="2800" dirty="0">
                <a:ln w="0"/>
                <a:solidFill>
                  <a:schemeClr val="tx1"/>
                </a:solidFill>
                <a:effectLst>
                  <a:outerShdw blurRad="38100" dist="19050" dir="2700000" algn="tl" rotWithShape="0">
                    <a:schemeClr val="dk1">
                      <a:alpha val="40000"/>
                    </a:schemeClr>
                  </a:outerShdw>
                </a:effectLst>
              </a:rPr>
              <a:t>・南北長さ：</a:t>
            </a:r>
            <a:r>
              <a:rPr lang="en-US" altLang="ja-JP" sz="2800" dirty="0">
                <a:ln w="0"/>
                <a:solidFill>
                  <a:schemeClr val="tx1"/>
                </a:solidFill>
                <a:effectLst>
                  <a:outerShdw blurRad="38100" dist="19050" dir="2700000" algn="tl" rotWithShape="0">
                    <a:schemeClr val="dk1">
                      <a:alpha val="40000"/>
                    </a:schemeClr>
                  </a:outerShdw>
                </a:effectLst>
              </a:rPr>
              <a:t>128M</a:t>
            </a:r>
            <a:endParaRPr lang="ja-JP" altLang="en-US" sz="2800" dirty="0">
              <a:ln w="0"/>
              <a:solidFill>
                <a:schemeClr val="tx1"/>
              </a:solidFill>
              <a:effectLst>
                <a:outerShdw blurRad="38100" dist="19050" dir="2700000" algn="tl" rotWithShape="0">
                  <a:schemeClr val="dk1">
                    <a:alpha val="40000"/>
                  </a:schemeClr>
                </a:outerShdw>
              </a:effectLst>
            </a:endParaRPr>
          </a:p>
          <a:p>
            <a:r>
              <a:rPr lang="ja-JP" altLang="en-US" sz="2800" dirty="0">
                <a:ln w="0"/>
                <a:solidFill>
                  <a:schemeClr val="tx1"/>
                </a:solidFill>
                <a:effectLst>
                  <a:outerShdw blurRad="38100" dist="19050" dir="2700000" algn="tl" rotWithShape="0">
                    <a:schemeClr val="dk1">
                      <a:alpha val="40000"/>
                    </a:schemeClr>
                  </a:outerShdw>
                </a:effectLst>
              </a:rPr>
              <a:t>・東西長さ：</a:t>
            </a:r>
            <a:r>
              <a:rPr lang="en-US" altLang="ja-JP" sz="2800" dirty="0">
                <a:ln w="0"/>
                <a:solidFill>
                  <a:schemeClr val="tx1"/>
                </a:solidFill>
                <a:effectLst>
                  <a:outerShdw blurRad="38100" dist="19050" dir="2700000" algn="tl" rotWithShape="0">
                    <a:schemeClr val="dk1">
                      <a:alpha val="40000"/>
                    </a:schemeClr>
                  </a:outerShdw>
                </a:effectLst>
              </a:rPr>
              <a:t>80M</a:t>
            </a:r>
          </a:p>
          <a:p>
            <a:endParaRPr lang="ja-JP" altLang="en-US" dirty="0">
              <a:ln w="0"/>
              <a:solidFill>
                <a:schemeClr val="tx1"/>
              </a:solidFill>
              <a:effectLst>
                <a:outerShdw blurRad="38100" dist="19050" dir="2700000" algn="tl" rotWithShape="0">
                  <a:schemeClr val="dk1">
                    <a:alpha val="40000"/>
                  </a:schemeClr>
                </a:outerShdw>
              </a:effectLst>
            </a:endParaRPr>
          </a:p>
        </p:txBody>
      </p:sp>
      <p:cxnSp>
        <p:nvCxnSpPr>
          <p:cNvPr id="23" name="直線矢印コネクタ 22"/>
          <p:cNvCxnSpPr/>
          <p:nvPr/>
        </p:nvCxnSpPr>
        <p:spPr>
          <a:xfrm flipV="1">
            <a:off x="4370759" y="2458196"/>
            <a:ext cx="2182441" cy="10525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スライド番号プレースホルダー 3"/>
          <p:cNvSpPr>
            <a:spLocks noGrp="1"/>
          </p:cNvSpPr>
          <p:nvPr>
            <p:ph type="sldNum" sz="quarter" idx="12"/>
          </p:nvPr>
        </p:nvSpPr>
        <p:spPr/>
        <p:txBody>
          <a:bodyPr/>
          <a:lstStyle/>
          <a:p>
            <a:fld id="{A20286EB-CC0E-4061-8510-90830D844D69}" type="slidenum">
              <a:rPr lang="ja-JP" altLang="en-US" smtClean="0"/>
              <a:pPr/>
              <a:t>14</a:t>
            </a:fld>
            <a:endParaRPr lang="ja-JP" altLang="en-US" dirty="0"/>
          </a:p>
        </p:txBody>
      </p:sp>
    </p:spTree>
    <p:extLst>
      <p:ext uri="{BB962C8B-B14F-4D97-AF65-F5344CB8AC3E}">
        <p14:creationId xmlns:p14="http://schemas.microsoft.com/office/powerpoint/2010/main" val="331393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18842" t="-685" r="24980" b="685"/>
          <a:stretch/>
        </p:blipFill>
        <p:spPr>
          <a:xfrm>
            <a:off x="258182" y="1499150"/>
            <a:ext cx="4249817" cy="5127632"/>
          </a:xfrm>
          <a:prstGeom prst="rect">
            <a:avLst/>
          </a:prstGeom>
        </p:spPr>
      </p:pic>
      <p:sp>
        <p:nvSpPr>
          <p:cNvPr id="6" name="タイトル 1"/>
          <p:cNvSpPr txBox="1">
            <a:spLocks/>
          </p:cNvSpPr>
          <p:nvPr/>
        </p:nvSpPr>
        <p:spPr>
          <a:xfrm>
            <a:off x="411480" y="173587"/>
            <a:ext cx="8494417" cy="13255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7200" dirty="0">
                <a:latin typeface="+mj-ea"/>
                <a:cs typeface="HGP明朝E"/>
              </a:rPr>
              <a:t>総合心理学部の施設</a:t>
            </a:r>
          </a:p>
        </p:txBody>
      </p:sp>
      <p:sp>
        <p:nvSpPr>
          <p:cNvPr id="8" name="コンテンツ プレースホルダー 2"/>
          <p:cNvSpPr>
            <a:spLocks noGrp="1"/>
          </p:cNvSpPr>
          <p:nvPr>
            <p:ph idx="1"/>
          </p:nvPr>
        </p:nvSpPr>
        <p:spPr>
          <a:xfrm>
            <a:off x="4658688" y="2095232"/>
            <a:ext cx="4178801" cy="4531550"/>
          </a:xfrm>
        </p:spPr>
        <p:txBody>
          <a:bodyPr>
            <a:normAutofit fontScale="92500" lnSpcReduction="10000"/>
          </a:bodyPr>
          <a:lstStyle/>
          <a:p>
            <a:pPr marL="0" indent="0">
              <a:buNone/>
            </a:pPr>
            <a:r>
              <a:rPr lang="ja-JP" altLang="en-US" dirty="0">
                <a:latin typeface="+mj-ea"/>
                <a:ea typeface="+mj-ea"/>
                <a:cs typeface="HGP明朝E"/>
              </a:rPr>
              <a:t>全国有数の規模を持つ学びの施設</a:t>
            </a:r>
            <a:endParaRPr lang="en-US" altLang="ja-JP" dirty="0">
              <a:latin typeface="+mj-ea"/>
              <a:ea typeface="+mj-ea"/>
              <a:cs typeface="HGP明朝E"/>
            </a:endParaRPr>
          </a:p>
          <a:p>
            <a:pPr lvl="1"/>
            <a:r>
              <a:rPr lang="ja-JP" altLang="en-US" dirty="0">
                <a:latin typeface="+mj-ea"/>
                <a:ea typeface="+mj-ea"/>
                <a:cs typeface="HGP明朝E"/>
              </a:rPr>
              <a:t>生理実験室</a:t>
            </a:r>
            <a:endParaRPr lang="en-US" altLang="ja-JP" dirty="0">
              <a:latin typeface="+mj-ea"/>
              <a:ea typeface="+mj-ea"/>
              <a:cs typeface="HGP明朝E"/>
            </a:endParaRPr>
          </a:p>
          <a:p>
            <a:pPr lvl="1"/>
            <a:r>
              <a:rPr lang="ja-JP" altLang="en-US" dirty="0">
                <a:latin typeface="+mj-ea"/>
                <a:ea typeface="+mj-ea"/>
                <a:cs typeface="HGP明朝E"/>
              </a:rPr>
              <a:t>視覚実験室</a:t>
            </a:r>
            <a:endParaRPr lang="en-US" altLang="ja-JP" dirty="0">
              <a:latin typeface="+mj-ea"/>
              <a:ea typeface="+mj-ea"/>
              <a:cs typeface="HGP明朝E"/>
            </a:endParaRPr>
          </a:p>
          <a:p>
            <a:pPr lvl="1"/>
            <a:r>
              <a:rPr lang="ja-JP" altLang="en-US" dirty="0">
                <a:latin typeface="+mj-ea"/>
                <a:ea typeface="+mj-ea"/>
                <a:cs typeface="HGP明朝E"/>
              </a:rPr>
              <a:t>聴覚実験室</a:t>
            </a:r>
            <a:endParaRPr lang="en-US" altLang="ja-JP" dirty="0">
              <a:latin typeface="+mj-ea"/>
              <a:ea typeface="+mj-ea"/>
              <a:cs typeface="HGP明朝E"/>
            </a:endParaRPr>
          </a:p>
          <a:p>
            <a:pPr lvl="1"/>
            <a:r>
              <a:rPr kumimoji="1" lang="ja-JP" altLang="en-US" dirty="0">
                <a:latin typeface="+mj-ea"/>
                <a:ea typeface="+mj-ea"/>
                <a:cs typeface="HGP明朝E"/>
              </a:rPr>
              <a:t>動物</a:t>
            </a:r>
            <a:r>
              <a:rPr lang="ja-JP" altLang="en-US" dirty="0">
                <a:latin typeface="+mj-ea"/>
                <a:ea typeface="+mj-ea"/>
                <a:cs typeface="HGP明朝E"/>
              </a:rPr>
              <a:t>行動実験室</a:t>
            </a:r>
            <a:endParaRPr kumimoji="1" lang="en-US" altLang="ja-JP" dirty="0">
              <a:latin typeface="+mj-ea"/>
              <a:ea typeface="+mj-ea"/>
              <a:cs typeface="HGP明朝E"/>
            </a:endParaRPr>
          </a:p>
          <a:p>
            <a:pPr lvl="1"/>
            <a:r>
              <a:rPr lang="ja-JP" altLang="en-US" dirty="0">
                <a:latin typeface="+mj-ea"/>
                <a:cs typeface="HGP明朝E"/>
              </a:rPr>
              <a:t>生活行動実験室</a:t>
            </a:r>
            <a:endParaRPr lang="en-US" altLang="ja-JP" dirty="0">
              <a:latin typeface="+mj-ea"/>
              <a:ea typeface="+mj-ea"/>
              <a:cs typeface="HGP明朝E"/>
            </a:endParaRPr>
          </a:p>
          <a:p>
            <a:pPr lvl="1"/>
            <a:r>
              <a:rPr kumimoji="1" lang="ja-JP" altLang="en-US" dirty="0">
                <a:latin typeface="+mj-ea"/>
                <a:ea typeface="+mj-ea"/>
                <a:cs typeface="HGP明朝E"/>
              </a:rPr>
              <a:t>面接実習室</a:t>
            </a:r>
            <a:endParaRPr kumimoji="1" lang="en-US" altLang="ja-JP" dirty="0">
              <a:latin typeface="+mj-ea"/>
              <a:ea typeface="+mj-ea"/>
              <a:cs typeface="HGP明朝E"/>
            </a:endParaRPr>
          </a:p>
          <a:p>
            <a:pPr lvl="1"/>
            <a:r>
              <a:rPr lang="ja-JP" altLang="en-US" dirty="0">
                <a:latin typeface="+mj-ea"/>
                <a:ea typeface="+mj-ea"/>
                <a:cs typeface="HGP明朝E"/>
              </a:rPr>
              <a:t>プレイルーム</a:t>
            </a:r>
            <a:endParaRPr lang="en-US" altLang="ja-JP" dirty="0">
              <a:latin typeface="+mj-ea"/>
              <a:ea typeface="+mj-ea"/>
              <a:cs typeface="HGP明朝E"/>
            </a:endParaRPr>
          </a:p>
          <a:p>
            <a:pPr lvl="1"/>
            <a:r>
              <a:rPr lang="ja-JP" altLang="en-US" dirty="0">
                <a:latin typeface="+mj-ea"/>
                <a:ea typeface="+mj-ea"/>
                <a:cs typeface="HGP明朝E"/>
              </a:rPr>
              <a:t>展示スペース　など</a:t>
            </a:r>
            <a:endParaRPr kumimoji="1" lang="ja-JP" altLang="en-US" dirty="0">
              <a:latin typeface="+mj-ea"/>
              <a:ea typeface="+mj-ea"/>
              <a:cs typeface="HGP明朝E"/>
            </a:endParaRPr>
          </a:p>
        </p:txBody>
      </p:sp>
      <p:sp>
        <p:nvSpPr>
          <p:cNvPr id="3" name="スライド番号プレースホルダー 2"/>
          <p:cNvSpPr>
            <a:spLocks noGrp="1"/>
          </p:cNvSpPr>
          <p:nvPr>
            <p:ph type="sldNum" sz="quarter" idx="12"/>
          </p:nvPr>
        </p:nvSpPr>
        <p:spPr/>
        <p:txBody>
          <a:bodyPr/>
          <a:lstStyle/>
          <a:p>
            <a:fld id="{A20286EB-CC0E-4061-8510-90830D844D69}" type="slidenum">
              <a:rPr lang="ja-JP" altLang="en-US" smtClean="0"/>
              <a:pPr/>
              <a:t>15</a:t>
            </a:fld>
            <a:endParaRPr lang="ja-JP" altLang="en-US" dirty="0"/>
          </a:p>
        </p:txBody>
      </p:sp>
    </p:spTree>
    <p:extLst>
      <p:ext uri="{BB962C8B-B14F-4D97-AF65-F5344CB8AC3E}">
        <p14:creationId xmlns:p14="http://schemas.microsoft.com/office/powerpoint/2010/main" val="216689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1094" y="406228"/>
            <a:ext cx="4548459" cy="1143000"/>
          </a:xfrm>
        </p:spPr>
        <p:txBody>
          <a:bodyPr>
            <a:noAutofit/>
          </a:bodyPr>
          <a:lstStyle/>
          <a:p>
            <a:r>
              <a:rPr kumimoji="1" lang="ja-JP" altLang="en-US" dirty="0">
                <a:latin typeface="+mj-ea"/>
                <a:cs typeface="HGP明朝E"/>
              </a:rPr>
              <a:t>生活行動実験室</a:t>
            </a:r>
          </a:p>
        </p:txBody>
      </p:sp>
      <p:sp>
        <p:nvSpPr>
          <p:cNvPr id="3" name="コンテンツ プレースホルダー 2"/>
          <p:cNvSpPr>
            <a:spLocks noGrp="1"/>
          </p:cNvSpPr>
          <p:nvPr>
            <p:ph idx="1"/>
          </p:nvPr>
        </p:nvSpPr>
        <p:spPr>
          <a:xfrm>
            <a:off x="124200" y="4549929"/>
            <a:ext cx="4382983" cy="1822643"/>
          </a:xfrm>
        </p:spPr>
        <p:txBody>
          <a:bodyPr>
            <a:normAutofit lnSpcReduction="10000"/>
          </a:bodyPr>
          <a:lstStyle/>
          <a:p>
            <a:pPr marL="0" indent="0">
              <a:buNone/>
            </a:pPr>
            <a:r>
              <a:rPr kumimoji="1" lang="ja-JP" altLang="en-US" sz="2400" dirty="0">
                <a:latin typeface="+mj-ea"/>
                <a:ea typeface="+mj-ea"/>
                <a:cs typeface="HGP明朝E"/>
              </a:rPr>
              <a:t>日常生活における行動の特性を明らかにしたり、生活の中で援助が必要な場面を探るための実験室です。キッチンや応接セットなどの設備があります。</a:t>
            </a: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873" y="1550908"/>
            <a:ext cx="4279634" cy="2853089"/>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2659" y="1549228"/>
            <a:ext cx="4282155" cy="2854769"/>
          </a:xfrm>
          <a:prstGeom prst="rect">
            <a:avLst/>
          </a:prstGeom>
        </p:spPr>
      </p:pic>
      <p:sp>
        <p:nvSpPr>
          <p:cNvPr id="7" name="タイトル 1"/>
          <p:cNvSpPr txBox="1">
            <a:spLocks/>
          </p:cNvSpPr>
          <p:nvPr/>
        </p:nvSpPr>
        <p:spPr>
          <a:xfrm>
            <a:off x="4553367" y="406228"/>
            <a:ext cx="4548459"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dirty="0">
                <a:latin typeface="+mj-ea"/>
                <a:cs typeface="HGP明朝E"/>
              </a:rPr>
              <a:t>動物行動実験室</a:t>
            </a:r>
          </a:p>
        </p:txBody>
      </p:sp>
      <p:sp>
        <p:nvSpPr>
          <p:cNvPr id="8" name="コンテンツ プレースホルダー 2"/>
          <p:cNvSpPr txBox="1">
            <a:spLocks/>
          </p:cNvSpPr>
          <p:nvPr/>
        </p:nvSpPr>
        <p:spPr>
          <a:xfrm>
            <a:off x="4599553" y="4549034"/>
            <a:ext cx="4456089" cy="2138407"/>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Font typeface="Arial"/>
              <a:buNone/>
            </a:pPr>
            <a:r>
              <a:rPr lang="ja-JP" altLang="en-US" sz="2400" dirty="0">
                <a:latin typeface="+mj-ea"/>
                <a:ea typeface="+mj-ea"/>
                <a:cs typeface="HGP明朝E"/>
              </a:rPr>
              <a:t>ハトを使って動物心理学の研究しています。人間と人間以外の動物の心には、共通性もあります。特に学習のしくみを調べるために動物を対象とした研究は欠かせません。</a:t>
            </a:r>
          </a:p>
        </p:txBody>
      </p:sp>
      <p:sp>
        <p:nvSpPr>
          <p:cNvPr id="9" name="スライド番号プレースホルダー 8"/>
          <p:cNvSpPr>
            <a:spLocks noGrp="1"/>
          </p:cNvSpPr>
          <p:nvPr>
            <p:ph type="sldNum" sz="quarter" idx="12"/>
          </p:nvPr>
        </p:nvSpPr>
        <p:spPr/>
        <p:txBody>
          <a:bodyPr/>
          <a:lstStyle/>
          <a:p>
            <a:fld id="{A20286EB-CC0E-4061-8510-90830D844D69}" type="slidenum">
              <a:rPr lang="ja-JP" altLang="en-US" smtClean="0"/>
              <a:pPr/>
              <a:t>16</a:t>
            </a:fld>
            <a:endParaRPr lang="ja-JP" altLang="en-US" dirty="0"/>
          </a:p>
        </p:txBody>
      </p:sp>
    </p:spTree>
    <p:extLst>
      <p:ext uri="{BB962C8B-B14F-4D97-AF65-F5344CB8AC3E}">
        <p14:creationId xmlns:p14="http://schemas.microsoft.com/office/powerpoint/2010/main" val="30672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06090"/>
            <a:ext cx="8229600" cy="1143000"/>
          </a:xfrm>
        </p:spPr>
        <p:txBody>
          <a:bodyPr/>
          <a:lstStyle/>
          <a:p>
            <a:r>
              <a:rPr lang="ja-JP" altLang="en-US" dirty="0"/>
              <a:t>生理実験室</a:t>
            </a:r>
            <a:endParaRPr kumimoji="1" lang="ja-JP" altLang="en-US" dirty="0"/>
          </a:p>
        </p:txBody>
      </p:sp>
      <p:pic>
        <p:nvPicPr>
          <p:cNvPr id="5" name="コンテンツ プレースホルダー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62607" y="1249090"/>
            <a:ext cx="4038600" cy="2692400"/>
          </a:xfrm>
        </p:spPr>
      </p:pic>
      <p:pic>
        <p:nvPicPr>
          <p:cNvPr id="6" name="コンテンツ プレースホルダー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572000" y="1249091"/>
            <a:ext cx="4038600" cy="2692399"/>
          </a:xfrm>
        </p:spPr>
      </p:pic>
      <p:sp>
        <p:nvSpPr>
          <p:cNvPr id="7" name="テキスト ボックス 6"/>
          <p:cNvSpPr txBox="1"/>
          <p:nvPr/>
        </p:nvSpPr>
        <p:spPr>
          <a:xfrm>
            <a:off x="362607" y="4025462"/>
            <a:ext cx="4038600" cy="2000548"/>
          </a:xfrm>
          <a:prstGeom prst="rect">
            <a:avLst/>
          </a:prstGeom>
          <a:noFill/>
        </p:spPr>
        <p:txBody>
          <a:bodyPr wrap="square" rtlCol="0">
            <a:spAutoFit/>
          </a:bodyPr>
          <a:lstStyle/>
          <a:p>
            <a:r>
              <a:rPr kumimoji="1" lang="ja-JP" altLang="en-US" sz="2800" b="1" dirty="0"/>
              <a:t>シールドルーム</a:t>
            </a:r>
            <a:endParaRPr kumimoji="1" lang="en-US" altLang="ja-JP" sz="2800" b="1" dirty="0"/>
          </a:p>
          <a:p>
            <a:r>
              <a:rPr lang="ja-JP" altLang="en-US" sz="2400" dirty="0"/>
              <a:t>シールドルームとは、外部からの電磁波の侵入や、室内で発生した電磁波の漏洩を遮蔽する設備です。</a:t>
            </a:r>
            <a:endParaRPr kumimoji="1" lang="en-US" altLang="ja-JP" sz="2400" b="1" dirty="0"/>
          </a:p>
        </p:txBody>
      </p:sp>
      <p:sp>
        <p:nvSpPr>
          <p:cNvPr id="8" name="テキスト ボックス 7"/>
          <p:cNvSpPr txBox="1"/>
          <p:nvPr/>
        </p:nvSpPr>
        <p:spPr>
          <a:xfrm>
            <a:off x="4498427" y="4025462"/>
            <a:ext cx="4038600" cy="2739211"/>
          </a:xfrm>
          <a:prstGeom prst="rect">
            <a:avLst/>
          </a:prstGeom>
          <a:noFill/>
        </p:spPr>
        <p:txBody>
          <a:bodyPr wrap="square" rtlCol="0">
            <a:spAutoFit/>
          </a:bodyPr>
          <a:lstStyle/>
          <a:p>
            <a:r>
              <a:rPr kumimoji="1" lang="ja-JP" altLang="en-US" sz="2800" dirty="0"/>
              <a:t>光トポグラフィ装置</a:t>
            </a:r>
            <a:endParaRPr kumimoji="1" lang="en-US" altLang="ja-JP" sz="2800" dirty="0"/>
          </a:p>
          <a:p>
            <a:r>
              <a:rPr lang="ja-JP" altLang="en-US" sz="2400" dirty="0"/>
              <a:t>近赤外光を使って脳運動を調べる装置です。３８チャンネルによる高精度測定と３次元位置計測システムによるＭＲＩ画像への脳機能マッピングが可能になっています。</a:t>
            </a:r>
            <a:endParaRPr kumimoji="1" lang="en-US" altLang="ja-JP" sz="2400" dirty="0"/>
          </a:p>
        </p:txBody>
      </p:sp>
      <p:sp>
        <p:nvSpPr>
          <p:cNvPr id="4" name="スライド番号プレースホルダー 3"/>
          <p:cNvSpPr>
            <a:spLocks noGrp="1"/>
          </p:cNvSpPr>
          <p:nvPr>
            <p:ph type="sldNum" sz="quarter" idx="12"/>
          </p:nvPr>
        </p:nvSpPr>
        <p:spPr/>
        <p:txBody>
          <a:bodyPr/>
          <a:lstStyle/>
          <a:p>
            <a:fld id="{A20286EB-CC0E-4061-8510-90830D844D69}" type="slidenum">
              <a:rPr kumimoji="1" lang="ja-JP" altLang="en-US" smtClean="0"/>
              <a:t>17</a:t>
            </a:fld>
            <a:endParaRPr kumimoji="1" lang="ja-JP" altLang="en-US" dirty="0"/>
          </a:p>
        </p:txBody>
      </p:sp>
    </p:spTree>
    <p:extLst>
      <p:ext uri="{BB962C8B-B14F-4D97-AF65-F5344CB8AC3E}">
        <p14:creationId xmlns:p14="http://schemas.microsoft.com/office/powerpoint/2010/main" val="180232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6994" y="274638"/>
            <a:ext cx="4038599" cy="1143000"/>
          </a:xfrm>
        </p:spPr>
        <p:txBody>
          <a:bodyPr/>
          <a:lstStyle/>
          <a:p>
            <a:r>
              <a:rPr lang="ja-JP" altLang="en-US" dirty="0"/>
              <a:t>視覚実験室</a:t>
            </a:r>
            <a:endParaRPr kumimoji="1" lang="ja-JP" altLang="en-US" dirty="0"/>
          </a:p>
        </p:txBody>
      </p:sp>
      <p:pic>
        <p:nvPicPr>
          <p:cNvPr id="5" name="コンテンツ プレースホルダー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46995" y="1417639"/>
            <a:ext cx="4038598" cy="2692398"/>
          </a:xfrm>
        </p:spPr>
      </p:pic>
      <p:pic>
        <p:nvPicPr>
          <p:cNvPr id="10" name="コンテンツ プレースホルダー 9"/>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784835" y="1417638"/>
            <a:ext cx="4038598" cy="2692399"/>
          </a:xfrm>
        </p:spPr>
      </p:pic>
      <p:sp>
        <p:nvSpPr>
          <p:cNvPr id="9" name="テキスト ボックス 8"/>
          <p:cNvSpPr txBox="1"/>
          <p:nvPr/>
        </p:nvSpPr>
        <p:spPr>
          <a:xfrm>
            <a:off x="246994" y="4300254"/>
            <a:ext cx="4038599" cy="1569660"/>
          </a:xfrm>
          <a:prstGeom prst="rect">
            <a:avLst/>
          </a:prstGeom>
          <a:noFill/>
        </p:spPr>
        <p:txBody>
          <a:bodyPr wrap="square" rtlCol="0">
            <a:spAutoFit/>
          </a:bodyPr>
          <a:lstStyle/>
          <a:p>
            <a:r>
              <a:rPr kumimoji="1" lang="ja-JP" altLang="en-US" sz="2400" dirty="0"/>
              <a:t>暗室として視覚実験を行えるよう、天井、床、壁に始まりカーテンや什器類まで黒に統一しています。</a:t>
            </a:r>
          </a:p>
        </p:txBody>
      </p:sp>
      <p:sp>
        <p:nvSpPr>
          <p:cNvPr id="13" name="タイトル 1"/>
          <p:cNvSpPr txBox="1">
            <a:spLocks/>
          </p:cNvSpPr>
          <p:nvPr/>
        </p:nvSpPr>
        <p:spPr>
          <a:xfrm>
            <a:off x="4784833" y="274638"/>
            <a:ext cx="403859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dirty="0"/>
              <a:t>聴覚実験室</a:t>
            </a:r>
          </a:p>
        </p:txBody>
      </p:sp>
      <p:sp>
        <p:nvSpPr>
          <p:cNvPr id="14" name="テキスト ボックス 13"/>
          <p:cNvSpPr txBox="1"/>
          <p:nvPr/>
        </p:nvSpPr>
        <p:spPr>
          <a:xfrm>
            <a:off x="4784834" y="4300254"/>
            <a:ext cx="4038599" cy="1938992"/>
          </a:xfrm>
          <a:prstGeom prst="rect">
            <a:avLst/>
          </a:prstGeom>
          <a:noFill/>
        </p:spPr>
        <p:txBody>
          <a:bodyPr wrap="square" rtlCol="0">
            <a:spAutoFit/>
          </a:bodyPr>
          <a:lstStyle/>
          <a:p>
            <a:r>
              <a:rPr lang="ja-JP" altLang="en-US" sz="2400" dirty="0"/>
              <a:t>音や音楽を使った実験を行う部屋です。防音室では、外からの不要な刺激を排除して、音刺激と反応の関係を厳密に調べることができます。</a:t>
            </a:r>
            <a:endParaRPr kumimoji="1" lang="ja-JP" altLang="en-US" sz="2400" dirty="0"/>
          </a:p>
        </p:txBody>
      </p:sp>
      <p:sp>
        <p:nvSpPr>
          <p:cNvPr id="4" name="スライド番号プレースホルダー 3"/>
          <p:cNvSpPr>
            <a:spLocks noGrp="1"/>
          </p:cNvSpPr>
          <p:nvPr>
            <p:ph type="sldNum" sz="quarter" idx="12"/>
          </p:nvPr>
        </p:nvSpPr>
        <p:spPr/>
        <p:txBody>
          <a:bodyPr/>
          <a:lstStyle/>
          <a:p>
            <a:fld id="{A20286EB-CC0E-4061-8510-90830D844D69}" type="slidenum">
              <a:rPr kumimoji="1" lang="ja-JP" altLang="en-US" smtClean="0"/>
              <a:t>18</a:t>
            </a:fld>
            <a:endParaRPr kumimoji="1" lang="ja-JP" altLang="en-US" dirty="0"/>
          </a:p>
        </p:txBody>
      </p:sp>
    </p:spTree>
    <p:extLst>
      <p:ext uri="{BB962C8B-B14F-4D97-AF65-F5344CB8AC3E}">
        <p14:creationId xmlns:p14="http://schemas.microsoft.com/office/powerpoint/2010/main" val="279011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A20286EB-CC0E-4061-8510-90830D844D69}" type="slidenum">
              <a:rPr kumimoji="1" lang="ja-JP" altLang="en-US" smtClean="0"/>
              <a:t>19</a:t>
            </a:fld>
            <a:endParaRPr kumimoji="1" lang="ja-JP" altLang="en-US" dirty="0"/>
          </a:p>
        </p:txBody>
      </p:sp>
      <p:sp>
        <p:nvSpPr>
          <p:cNvPr id="3" name="タイトル 1"/>
          <p:cNvSpPr txBox="1">
            <a:spLocks/>
          </p:cNvSpPr>
          <p:nvPr/>
        </p:nvSpPr>
        <p:spPr>
          <a:xfrm>
            <a:off x="614854" y="361715"/>
            <a:ext cx="8229600" cy="1143000"/>
          </a:xfrm>
          <a:prstGeom prst="rect">
            <a:avLst/>
          </a:prstGeom>
        </p:spPr>
        <p:txBody>
          <a:bodyPr>
            <a:normAutofit fontScale="90000"/>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dirty="0"/>
              <a:t>認知実験室</a:t>
            </a:r>
            <a:r>
              <a:rPr lang="en-US" altLang="ja-JP" dirty="0"/>
              <a:t>3</a:t>
            </a:r>
            <a:r>
              <a:rPr lang="ja-JP" altLang="en-US" dirty="0"/>
              <a:t>（モーションキャプチャ）</a:t>
            </a:r>
          </a:p>
        </p:txBody>
      </p:sp>
      <p:pic>
        <p:nvPicPr>
          <p:cNvPr id="4" name="図 3"/>
          <p:cNvPicPr>
            <a:picLocks noChangeAspect="1"/>
          </p:cNvPicPr>
          <p:nvPr/>
        </p:nvPicPr>
        <p:blipFill>
          <a:blip r:embed="rId2"/>
          <a:stretch>
            <a:fillRect/>
          </a:stretch>
        </p:blipFill>
        <p:spPr>
          <a:xfrm>
            <a:off x="545818" y="1399612"/>
            <a:ext cx="4182218" cy="4584589"/>
          </a:xfrm>
          <a:prstGeom prst="rect">
            <a:avLst/>
          </a:prstGeom>
        </p:spPr>
      </p:pic>
      <p:sp>
        <p:nvSpPr>
          <p:cNvPr id="5" name="Rectangle 1"/>
          <p:cNvSpPr txBox="1">
            <a:spLocks noChangeArrowheads="1"/>
          </p:cNvSpPr>
          <p:nvPr/>
        </p:nvSpPr>
        <p:spPr bwMode="auto">
          <a:xfrm>
            <a:off x="4885690" y="1399612"/>
            <a:ext cx="380111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defTabSz="914400" eaLnBrk="0" fontAlgn="base" hangingPunct="0">
              <a:spcBef>
                <a:spcPct val="0"/>
              </a:spcBef>
              <a:spcAft>
                <a:spcPct val="0"/>
              </a:spcAft>
              <a:buFontTx/>
              <a:buNone/>
            </a:pPr>
            <a:r>
              <a:rPr kumimoji="0" lang="ja-JP" altLang="ja-JP" sz="2400" dirty="0">
                <a:latin typeface="Arial Unicode MS" panose="020B0604020202020204" pitchFamily="50" charset="-128"/>
              </a:rPr>
              <a:t>モーションキャプチャとは、人や物の動きをデジタル化するシステムです。関節などに「マーカー」と呼ぶ印を付けて、その位置と動きを3次元で測定し、データ化して記録します。 たとえば、ロボットの動きを人間の動きに近づける為に、様々な人間の動きを計測しロボットの動きに再現できます。</a:t>
            </a:r>
            <a:r>
              <a:rPr kumimoji="0" lang="ja-JP" altLang="ja-JP" sz="2400" dirty="0"/>
              <a:t> </a:t>
            </a:r>
            <a:endParaRPr kumimoji="0" lang="ja-JP" altLang="ja-JP" sz="2400" dirty="0">
              <a:latin typeface="Arial" panose="020B0604020202020204" pitchFamily="34" charset="0"/>
            </a:endParaRPr>
          </a:p>
        </p:txBody>
      </p:sp>
    </p:spTree>
    <p:extLst>
      <p:ext uri="{BB962C8B-B14F-4D97-AF65-F5344CB8AC3E}">
        <p14:creationId xmlns:p14="http://schemas.microsoft.com/office/powerpoint/2010/main" val="136732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右下（人の写真）（上と下はカットしてください）.JPG"/>
          <p:cNvPicPr>
            <a:picLocks noChangeAspect="1"/>
          </p:cNvPicPr>
          <p:nvPr/>
        </p:nvPicPr>
        <p:blipFill rotWithShape="1">
          <a:blip r:embed="rId3" cstate="print">
            <a:extLst>
              <a:ext uri="{28A0092B-C50C-407E-A947-70E740481C1C}">
                <a14:useLocalDpi xmlns:a14="http://schemas.microsoft.com/office/drawing/2010/main" val="0"/>
              </a:ext>
            </a:extLst>
          </a:blip>
          <a:srcRect r="15650" b="5566"/>
          <a:stretch/>
        </p:blipFill>
        <p:spPr>
          <a:xfrm>
            <a:off x="5066876" y="0"/>
            <a:ext cx="4077124" cy="6858000"/>
          </a:xfrm>
          <a:prstGeom prst="rect">
            <a:avLst/>
          </a:prstGeom>
        </p:spPr>
      </p:pic>
      <p:sp>
        <p:nvSpPr>
          <p:cNvPr id="2" name="タイトル 1"/>
          <p:cNvSpPr>
            <a:spLocks noGrp="1"/>
          </p:cNvSpPr>
          <p:nvPr>
            <p:ph type="title"/>
          </p:nvPr>
        </p:nvSpPr>
        <p:spPr>
          <a:xfrm>
            <a:off x="206578" y="666003"/>
            <a:ext cx="8786822" cy="1143000"/>
          </a:xfrm>
        </p:spPr>
        <p:txBody>
          <a:bodyPr>
            <a:noAutofit/>
          </a:bodyPr>
          <a:lstStyle/>
          <a:p>
            <a:pPr algn="l">
              <a:lnSpc>
                <a:spcPct val="80000"/>
              </a:lnSpc>
            </a:pPr>
            <a:r>
              <a:rPr kumimoji="1" lang="ja-JP" altLang="en-US" sz="8000" dirty="0">
                <a:latin typeface="+mj-ea"/>
                <a:cs typeface="HGP明朝E"/>
              </a:rPr>
              <a:t>総合心理学部</a:t>
            </a:r>
            <a:br>
              <a:rPr kumimoji="1" lang="en-US" altLang="ja-JP" sz="8000" dirty="0">
                <a:latin typeface="+mj-ea"/>
                <a:cs typeface="HGP明朝E"/>
              </a:rPr>
            </a:br>
            <a:r>
              <a:rPr kumimoji="1" lang="en-US" altLang="ja-JP" sz="2800" dirty="0">
                <a:latin typeface="HGP明朝E"/>
                <a:ea typeface="HGP明朝E"/>
                <a:cs typeface="HGP明朝E"/>
              </a:rPr>
              <a:t>College of </a:t>
            </a:r>
            <a:r>
              <a:rPr lang="en-US" altLang="ja-JP" sz="2800" dirty="0">
                <a:latin typeface="HGP明朝E"/>
                <a:ea typeface="HGP明朝E"/>
                <a:cs typeface="HGP明朝E"/>
              </a:rPr>
              <a:t>Comprehensive Psychology</a:t>
            </a:r>
            <a:endParaRPr kumimoji="1" lang="ja-JP" altLang="en-US" sz="2800" dirty="0">
              <a:latin typeface="HGP明朝E"/>
              <a:ea typeface="HGP明朝E"/>
              <a:cs typeface="HGP明朝E"/>
            </a:endParaRPr>
          </a:p>
        </p:txBody>
      </p:sp>
      <p:sp>
        <p:nvSpPr>
          <p:cNvPr id="6" name="テキスト ボックス 5"/>
          <p:cNvSpPr txBox="1"/>
          <p:nvPr/>
        </p:nvSpPr>
        <p:spPr>
          <a:xfrm>
            <a:off x="206578" y="2502975"/>
            <a:ext cx="6133724" cy="3077766"/>
          </a:xfrm>
          <a:prstGeom prst="rect">
            <a:avLst/>
          </a:prstGeom>
          <a:noFill/>
        </p:spPr>
        <p:txBody>
          <a:bodyPr wrap="square" rtlCol="0">
            <a:spAutoFit/>
          </a:bodyPr>
          <a:lstStyle/>
          <a:p>
            <a:endParaRPr lang="en-US" altLang="ja-JP" sz="3000" dirty="0">
              <a:latin typeface="+mj-ea"/>
              <a:ea typeface="+mj-ea"/>
              <a:cs typeface="HGP明朝E"/>
            </a:endParaRPr>
          </a:p>
          <a:p>
            <a:r>
              <a:rPr lang="en-US" altLang="ja-JP" sz="3000" dirty="0">
                <a:latin typeface="+mj-ea"/>
                <a:ea typeface="+mj-ea"/>
                <a:cs typeface="HGP明朝E"/>
              </a:rPr>
              <a:t>【</a:t>
            </a:r>
            <a:r>
              <a:rPr lang="ja-JP" altLang="en-US" sz="4400" dirty="0">
                <a:solidFill>
                  <a:srgbClr val="0000FF"/>
                </a:solidFill>
                <a:latin typeface="+mj-ea"/>
                <a:ea typeface="+mj-ea"/>
                <a:cs typeface="HGP明朝E"/>
              </a:rPr>
              <a:t>総合心理学部</a:t>
            </a:r>
            <a:r>
              <a:rPr lang="en-US" altLang="ja-JP" sz="3000" dirty="0">
                <a:latin typeface="+mj-ea"/>
                <a:ea typeface="+mj-ea"/>
                <a:cs typeface="HGP明朝E"/>
              </a:rPr>
              <a:t>】</a:t>
            </a:r>
          </a:p>
          <a:p>
            <a:pPr lvl="1"/>
            <a:r>
              <a:rPr lang="ja-JP" altLang="en-US" sz="3000" dirty="0">
                <a:latin typeface="+mj-ea"/>
                <a:ea typeface="+mj-ea"/>
                <a:cs typeface="HGP明朝E"/>
              </a:rPr>
              <a:t>定員</a:t>
            </a:r>
            <a:r>
              <a:rPr lang="en-US" altLang="ja-JP" sz="3000" dirty="0">
                <a:latin typeface="+mj-ea"/>
                <a:ea typeface="+mj-ea"/>
                <a:cs typeface="HGP明朝E"/>
              </a:rPr>
              <a:t>	</a:t>
            </a:r>
            <a:r>
              <a:rPr lang="ja-JP" altLang="en-US" sz="3000" dirty="0">
                <a:latin typeface="+mj-ea"/>
                <a:ea typeface="+mj-ea"/>
                <a:cs typeface="HGP明朝E"/>
              </a:rPr>
              <a:t> </a:t>
            </a:r>
            <a:r>
              <a:rPr lang="en-US" altLang="ja-JP" sz="3000" dirty="0">
                <a:solidFill>
                  <a:srgbClr val="0000FF"/>
                </a:solidFill>
                <a:latin typeface="+mj-ea"/>
                <a:ea typeface="+mj-ea"/>
                <a:cs typeface="HGP明朝E"/>
              </a:rPr>
              <a:t>280</a:t>
            </a:r>
            <a:r>
              <a:rPr lang="ja-JP" altLang="en-US" sz="3000" dirty="0">
                <a:solidFill>
                  <a:srgbClr val="0000FF"/>
                </a:solidFill>
                <a:latin typeface="+mj-ea"/>
                <a:ea typeface="+mj-ea"/>
                <a:cs typeface="HGP明朝E"/>
              </a:rPr>
              <a:t>名</a:t>
            </a:r>
            <a:endParaRPr lang="en-US" altLang="ja-JP" sz="3000" dirty="0">
              <a:solidFill>
                <a:srgbClr val="0000FF"/>
              </a:solidFill>
              <a:latin typeface="+mj-ea"/>
              <a:ea typeface="+mj-ea"/>
              <a:cs typeface="HGP明朝E"/>
            </a:endParaRPr>
          </a:p>
          <a:p>
            <a:pPr lvl="1"/>
            <a:r>
              <a:rPr lang="ja-JP" altLang="en-US" sz="3000" dirty="0">
                <a:latin typeface="+mj-ea"/>
                <a:ea typeface="+mj-ea"/>
                <a:cs typeface="HGP明朝E"/>
              </a:rPr>
              <a:t>教員　</a:t>
            </a:r>
            <a:r>
              <a:rPr lang="en-US" altLang="ja-JP" sz="3000" dirty="0">
                <a:latin typeface="+mj-ea"/>
                <a:ea typeface="+mj-ea"/>
                <a:cs typeface="HGP明朝E"/>
              </a:rPr>
              <a:t>	</a:t>
            </a:r>
            <a:r>
              <a:rPr lang="ja-JP" altLang="en-US" sz="3000" dirty="0">
                <a:latin typeface="+mj-ea"/>
                <a:ea typeface="+mj-ea"/>
                <a:cs typeface="HGP明朝E"/>
              </a:rPr>
              <a:t>　</a:t>
            </a:r>
            <a:r>
              <a:rPr lang="en-US" altLang="ja-JP" sz="3000" dirty="0">
                <a:solidFill>
                  <a:srgbClr val="0000FF"/>
                </a:solidFill>
                <a:latin typeface="+mj-ea"/>
                <a:ea typeface="+mj-ea"/>
                <a:cs typeface="HGP明朝E"/>
              </a:rPr>
              <a:t>31</a:t>
            </a:r>
            <a:r>
              <a:rPr lang="ja-JP" altLang="en-US" sz="3000" dirty="0">
                <a:solidFill>
                  <a:srgbClr val="0000FF"/>
                </a:solidFill>
                <a:latin typeface="+mj-ea"/>
                <a:ea typeface="+mj-ea"/>
                <a:cs typeface="HGP明朝E"/>
              </a:rPr>
              <a:t>名</a:t>
            </a:r>
            <a:endParaRPr lang="en-US" altLang="ja-JP" sz="3000" dirty="0">
              <a:solidFill>
                <a:srgbClr val="0000FF"/>
              </a:solidFill>
              <a:latin typeface="+mj-ea"/>
              <a:ea typeface="+mj-ea"/>
              <a:cs typeface="HGP明朝E"/>
            </a:endParaRPr>
          </a:p>
          <a:p>
            <a:pPr lvl="1"/>
            <a:r>
              <a:rPr lang="ja-JP" altLang="en-US" sz="3000" dirty="0">
                <a:latin typeface="+mj-ea"/>
                <a:ea typeface="+mj-ea"/>
                <a:cs typeface="HGP明朝E"/>
              </a:rPr>
              <a:t>学位　</a:t>
            </a:r>
            <a:r>
              <a:rPr lang="en-US" altLang="ja-JP" sz="3000" dirty="0">
                <a:latin typeface="+mj-ea"/>
                <a:ea typeface="+mj-ea"/>
                <a:cs typeface="HGP明朝E"/>
              </a:rPr>
              <a:t>	</a:t>
            </a:r>
            <a:r>
              <a:rPr lang="ja-JP" altLang="en-US" sz="3000" dirty="0">
                <a:solidFill>
                  <a:srgbClr val="0000FF"/>
                </a:solidFill>
                <a:latin typeface="+mj-ea"/>
                <a:ea typeface="+mj-ea"/>
                <a:cs typeface="HGP明朝E"/>
              </a:rPr>
              <a:t>学士（心理学）</a:t>
            </a:r>
            <a:endParaRPr lang="en-US" altLang="ja-JP" sz="3000" dirty="0">
              <a:solidFill>
                <a:srgbClr val="0000FF"/>
              </a:solidFill>
              <a:latin typeface="+mj-ea"/>
              <a:ea typeface="+mj-ea"/>
              <a:cs typeface="HGP明朝E"/>
            </a:endParaRPr>
          </a:p>
          <a:p>
            <a:endParaRPr kumimoji="1" lang="ja-JP" altLang="en-US" sz="3000" dirty="0"/>
          </a:p>
        </p:txBody>
      </p:sp>
      <p:sp>
        <p:nvSpPr>
          <p:cNvPr id="7" name="スライド番号プレースホルダー 6"/>
          <p:cNvSpPr>
            <a:spLocks noGrp="1"/>
          </p:cNvSpPr>
          <p:nvPr>
            <p:ph type="sldNum" sz="quarter" idx="12"/>
          </p:nvPr>
        </p:nvSpPr>
        <p:spPr/>
        <p:txBody>
          <a:bodyPr/>
          <a:lstStyle/>
          <a:p>
            <a:fld id="{A20286EB-CC0E-4061-8510-90830D844D69}" type="slidenum">
              <a:rPr lang="ja-JP" altLang="en-US" smtClean="0"/>
              <a:pPr/>
              <a:t>2</a:t>
            </a:fld>
            <a:endParaRPr lang="ja-JP" altLang="en-US" dirty="0"/>
          </a:p>
        </p:txBody>
      </p:sp>
    </p:spTree>
    <p:extLst>
      <p:ext uri="{BB962C8B-B14F-4D97-AF65-F5344CB8AC3E}">
        <p14:creationId xmlns:p14="http://schemas.microsoft.com/office/powerpoint/2010/main" val="379642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5973" y="274638"/>
            <a:ext cx="4038600" cy="1143000"/>
          </a:xfrm>
        </p:spPr>
        <p:txBody>
          <a:bodyPr/>
          <a:lstStyle/>
          <a:p>
            <a:r>
              <a:rPr kumimoji="1" lang="ja-JP" altLang="en-US" dirty="0"/>
              <a:t>面接実習室</a:t>
            </a:r>
          </a:p>
        </p:txBody>
      </p:sp>
      <p:pic>
        <p:nvPicPr>
          <p:cNvPr id="7" name="コンテンツ プレースホルダー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25973" y="1417638"/>
            <a:ext cx="4038600" cy="2692399"/>
          </a:xfrm>
        </p:spPr>
      </p:pic>
      <p:sp>
        <p:nvSpPr>
          <p:cNvPr id="9" name="タイトル 1"/>
          <p:cNvSpPr txBox="1">
            <a:spLocks/>
          </p:cNvSpPr>
          <p:nvPr/>
        </p:nvSpPr>
        <p:spPr>
          <a:xfrm>
            <a:off x="4784835" y="283886"/>
            <a:ext cx="4038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endParaRPr lang="ja-JP" altLang="en-US" dirty="0"/>
          </a:p>
        </p:txBody>
      </p:sp>
      <p:sp>
        <p:nvSpPr>
          <p:cNvPr id="11" name="テキスト ボックス 10"/>
          <p:cNvSpPr txBox="1"/>
          <p:nvPr/>
        </p:nvSpPr>
        <p:spPr>
          <a:xfrm>
            <a:off x="225974" y="4283541"/>
            <a:ext cx="4038599" cy="1938992"/>
          </a:xfrm>
          <a:prstGeom prst="rect">
            <a:avLst/>
          </a:prstGeom>
          <a:noFill/>
        </p:spPr>
        <p:txBody>
          <a:bodyPr wrap="square" rtlCol="0">
            <a:spAutoFit/>
          </a:bodyPr>
          <a:lstStyle/>
          <a:p>
            <a:r>
              <a:rPr lang="ja-JP" altLang="en-US" sz="2400" dirty="0"/>
              <a:t>カウンセリングの実習やインタビュー調査を行うための部屋です。箱庭セットを使って、自己表現を通した心理療法の実習をすることもできます。</a:t>
            </a:r>
            <a:endParaRPr kumimoji="1" lang="ja-JP" altLang="en-US" sz="2400" dirty="0"/>
          </a:p>
        </p:txBody>
      </p:sp>
      <p:sp>
        <p:nvSpPr>
          <p:cNvPr id="10" name="タイトル 1"/>
          <p:cNvSpPr txBox="1">
            <a:spLocks/>
          </p:cNvSpPr>
          <p:nvPr/>
        </p:nvSpPr>
        <p:spPr>
          <a:xfrm>
            <a:off x="4677104" y="274638"/>
            <a:ext cx="403859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dirty="0"/>
              <a:t>プレイルーム</a:t>
            </a:r>
          </a:p>
        </p:txBody>
      </p:sp>
      <p:sp>
        <p:nvSpPr>
          <p:cNvPr id="12" name="テキスト ボックス 11"/>
          <p:cNvSpPr txBox="1"/>
          <p:nvPr/>
        </p:nvSpPr>
        <p:spPr>
          <a:xfrm>
            <a:off x="4784834" y="4283541"/>
            <a:ext cx="4038600" cy="2308324"/>
          </a:xfrm>
          <a:prstGeom prst="rect">
            <a:avLst/>
          </a:prstGeom>
          <a:noFill/>
        </p:spPr>
        <p:txBody>
          <a:bodyPr wrap="square" rtlCol="0">
            <a:spAutoFit/>
          </a:bodyPr>
          <a:lstStyle/>
          <a:p>
            <a:r>
              <a:rPr lang="ja-JP" altLang="en-US" sz="2400" dirty="0"/>
              <a:t>主に子どもの心や行動を調べるための実験や観察を行う部屋です。おもちゃや砂場を使って子どもが自然に遊ぶことができるようになっています。</a:t>
            </a:r>
            <a:endParaRPr kumimoji="1" lang="en-US" altLang="ja-JP" sz="2400" dirty="0"/>
          </a:p>
        </p:txBody>
      </p:sp>
      <p:sp>
        <p:nvSpPr>
          <p:cNvPr id="4" name="スライド番号プレースホルダー 3"/>
          <p:cNvSpPr>
            <a:spLocks noGrp="1"/>
          </p:cNvSpPr>
          <p:nvPr>
            <p:ph type="sldNum" sz="quarter" idx="12"/>
          </p:nvPr>
        </p:nvSpPr>
        <p:spPr/>
        <p:txBody>
          <a:bodyPr/>
          <a:lstStyle/>
          <a:p>
            <a:fld id="{A20286EB-CC0E-4061-8510-90830D844D69}" type="slidenum">
              <a:rPr kumimoji="1" lang="ja-JP" altLang="en-US" smtClean="0"/>
              <a:t>20</a:t>
            </a:fld>
            <a:endParaRPr kumimoji="1" lang="ja-JP" altLang="en-US" dirty="0"/>
          </a:p>
        </p:txBody>
      </p:sp>
      <p:pic>
        <p:nvPicPr>
          <p:cNvPr id="13" name="コンテンツ プレースホルダー 1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77104" y="1416713"/>
            <a:ext cx="4006735" cy="2693324"/>
          </a:xfrm>
          <a:prstGeom prst="rect">
            <a:avLst/>
          </a:prstGeom>
        </p:spPr>
      </p:pic>
    </p:spTree>
    <p:extLst>
      <p:ext uri="{BB962C8B-B14F-4D97-AF65-F5344CB8AC3E}">
        <p14:creationId xmlns:p14="http://schemas.microsoft.com/office/powerpoint/2010/main" val="29194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01463" y="92979"/>
            <a:ext cx="4038600" cy="1143000"/>
          </a:xfrm>
        </p:spPr>
        <p:txBody>
          <a:bodyPr/>
          <a:lstStyle/>
          <a:p>
            <a:r>
              <a:rPr kumimoji="1" lang="ja-JP" altLang="en-US" dirty="0"/>
              <a:t>展示スペース</a:t>
            </a:r>
          </a:p>
        </p:txBody>
      </p:sp>
      <p:pic>
        <p:nvPicPr>
          <p:cNvPr id="5" name="コンテンツ プレースホルダー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51462" y="1316765"/>
            <a:ext cx="4038604" cy="2600858"/>
          </a:xfrm>
        </p:spPr>
      </p:pic>
      <p:pic>
        <p:nvPicPr>
          <p:cNvPr id="3" name="コンテンツ プレースホルダー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90712" y="1316768"/>
            <a:ext cx="3901283" cy="2600855"/>
          </a:xfr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7348" y="4079196"/>
            <a:ext cx="3904647" cy="2600855"/>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071389" y="3361375"/>
            <a:ext cx="2600855" cy="4036498"/>
          </a:xfrm>
          <a:prstGeom prst="rect">
            <a:avLst/>
          </a:prstGeom>
        </p:spPr>
      </p:pic>
      <p:sp>
        <p:nvSpPr>
          <p:cNvPr id="8" name="スライド番号プレースホルダー 7"/>
          <p:cNvSpPr>
            <a:spLocks noGrp="1"/>
          </p:cNvSpPr>
          <p:nvPr>
            <p:ph type="sldNum" sz="quarter" idx="12"/>
          </p:nvPr>
        </p:nvSpPr>
        <p:spPr/>
        <p:txBody>
          <a:bodyPr/>
          <a:lstStyle/>
          <a:p>
            <a:fld id="{A20286EB-CC0E-4061-8510-90830D844D69}" type="slidenum">
              <a:rPr kumimoji="1" lang="ja-JP" altLang="en-US" smtClean="0"/>
              <a:t>21</a:t>
            </a:fld>
            <a:endParaRPr kumimoji="1" lang="ja-JP" altLang="en-US" dirty="0"/>
          </a:p>
        </p:txBody>
      </p:sp>
    </p:spTree>
    <p:extLst>
      <p:ext uri="{BB962C8B-B14F-4D97-AF65-F5344CB8AC3E}">
        <p14:creationId xmlns:p14="http://schemas.microsoft.com/office/powerpoint/2010/main" val="253222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_4AT2882-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104" y="0"/>
            <a:ext cx="10303726" cy="6858000"/>
          </a:xfrm>
          <a:prstGeom prst="rect">
            <a:avLst/>
          </a:prstGeom>
        </p:spPr>
      </p:pic>
      <p:sp>
        <p:nvSpPr>
          <p:cNvPr id="2" name="タイトル 1"/>
          <p:cNvSpPr>
            <a:spLocks noGrp="1"/>
          </p:cNvSpPr>
          <p:nvPr>
            <p:ph type="title"/>
          </p:nvPr>
        </p:nvSpPr>
        <p:spPr>
          <a:xfrm>
            <a:off x="397385" y="1062313"/>
            <a:ext cx="8663487" cy="742737"/>
          </a:xfrm>
        </p:spPr>
        <p:txBody>
          <a:bodyPr>
            <a:noAutofit/>
          </a:bodyPr>
          <a:lstStyle/>
          <a:p>
            <a:pPr algn="l"/>
            <a:r>
              <a:rPr kumimoji="1" lang="ja-JP" altLang="en-US" sz="7200" dirty="0">
                <a:latin typeface="+mj-ea"/>
                <a:cs typeface="HGP明朝E"/>
              </a:rPr>
              <a:t>進路・就職 </a:t>
            </a:r>
            <a:r>
              <a:rPr kumimoji="1" lang="ja-JP" altLang="en-US" sz="4800" dirty="0">
                <a:latin typeface="+mj-ea"/>
                <a:cs typeface="HGP明朝E"/>
              </a:rPr>
              <a:t>心理学を学んで社会</a:t>
            </a:r>
            <a:r>
              <a:rPr lang="ja-JP" altLang="en-US" sz="4800" dirty="0">
                <a:latin typeface="+mj-ea"/>
                <a:cs typeface="HGP明朝E"/>
              </a:rPr>
              <a:t>へ</a:t>
            </a:r>
            <a:br>
              <a:rPr kumimoji="1" lang="en-US" altLang="ja-JP" sz="4800" dirty="0">
                <a:latin typeface="+mj-ea"/>
                <a:cs typeface="HGP明朝E"/>
              </a:rPr>
            </a:br>
            <a:endParaRPr kumimoji="1" lang="ja-JP" altLang="en-US" sz="4800" dirty="0">
              <a:latin typeface="+mj-ea"/>
              <a:cs typeface="HGP明朝E"/>
            </a:endParaRPr>
          </a:p>
        </p:txBody>
      </p:sp>
      <p:sp>
        <p:nvSpPr>
          <p:cNvPr id="4" name="スライド番号プレースホルダー 3"/>
          <p:cNvSpPr>
            <a:spLocks noGrp="1"/>
          </p:cNvSpPr>
          <p:nvPr>
            <p:ph type="sldNum" sz="quarter" idx="12"/>
          </p:nvPr>
        </p:nvSpPr>
        <p:spPr/>
        <p:txBody>
          <a:bodyPr/>
          <a:lstStyle/>
          <a:p>
            <a:fld id="{A20286EB-CC0E-4061-8510-90830D844D69}" type="slidenum">
              <a:rPr lang="ja-JP" altLang="en-US" smtClean="0"/>
              <a:pPr/>
              <a:t>22</a:t>
            </a:fld>
            <a:endParaRPr lang="ja-JP" altLang="en-US" dirty="0"/>
          </a:p>
        </p:txBody>
      </p:sp>
    </p:spTree>
    <p:extLst>
      <p:ext uri="{BB962C8B-B14F-4D97-AF65-F5344CB8AC3E}">
        <p14:creationId xmlns:p14="http://schemas.microsoft.com/office/powerpoint/2010/main" val="345622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algn="l"/>
            <a:br>
              <a:rPr kumimoji="1" lang="en-US" altLang="ja-JP" sz="7200" dirty="0"/>
            </a:br>
            <a:r>
              <a:rPr kumimoji="1" lang="ja-JP" altLang="en-US" sz="7200" dirty="0"/>
              <a:t>卒業後の進路</a:t>
            </a:r>
            <a:r>
              <a:rPr kumimoji="1" lang="ja-JP" altLang="en-US" sz="5400" dirty="0"/>
              <a:t>（</a:t>
            </a:r>
            <a:r>
              <a:rPr kumimoji="1" lang="en-US" altLang="ja-JP" sz="5400" dirty="0"/>
              <a:t>2016</a:t>
            </a:r>
            <a:r>
              <a:rPr kumimoji="1" lang="ja-JP" altLang="en-US" sz="5400" dirty="0"/>
              <a:t>）</a:t>
            </a:r>
            <a:br>
              <a:rPr kumimoji="1" lang="en-US" altLang="ja-JP" sz="7200" dirty="0"/>
            </a:br>
            <a:endParaRPr kumimoji="1" lang="ja-JP" altLang="en-US" sz="7200" dirty="0"/>
          </a:p>
        </p:txBody>
      </p:sp>
      <p:sp>
        <p:nvSpPr>
          <p:cNvPr id="5" name="コンテンツ プレースホルダー 2"/>
          <p:cNvSpPr txBox="1">
            <a:spLocks/>
          </p:cNvSpPr>
          <p:nvPr/>
        </p:nvSpPr>
        <p:spPr>
          <a:xfrm>
            <a:off x="5042352" y="1763079"/>
            <a:ext cx="3796848" cy="45147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ja-JP" altLang="en-US" sz="2800" dirty="0">
                <a:latin typeface="+mj-ea"/>
                <a:ea typeface="+mj-ea"/>
                <a:cs typeface="HGP明朝E"/>
              </a:rPr>
              <a:t>様々な業種へ就職　している</a:t>
            </a:r>
            <a:endParaRPr lang="en-US" altLang="ja-JP" sz="2800" dirty="0">
              <a:latin typeface="+mj-ea"/>
              <a:ea typeface="+mj-ea"/>
              <a:cs typeface="HGP明朝E"/>
            </a:endParaRPr>
          </a:p>
          <a:p>
            <a:pPr marL="0" indent="0">
              <a:buNone/>
            </a:pPr>
            <a:r>
              <a:rPr lang="ja-JP" altLang="en-US" sz="2800" dirty="0">
                <a:latin typeface="+mj-ea"/>
                <a:ea typeface="+mj-ea"/>
                <a:cs typeface="HGP明朝E"/>
              </a:rPr>
              <a:t>・データアナリストやマーケティングなどの分野にも心理学の知識が求められる</a:t>
            </a:r>
          </a:p>
        </p:txBody>
      </p:sp>
      <p:sp>
        <p:nvSpPr>
          <p:cNvPr id="3" name="スライド番号プレースホルダー 2"/>
          <p:cNvSpPr>
            <a:spLocks noGrp="1"/>
          </p:cNvSpPr>
          <p:nvPr>
            <p:ph type="sldNum" sz="quarter" idx="12"/>
          </p:nvPr>
        </p:nvSpPr>
        <p:spPr/>
        <p:txBody>
          <a:bodyPr/>
          <a:lstStyle/>
          <a:p>
            <a:fld id="{A20286EB-CC0E-4061-8510-90830D844D69}" type="slidenum">
              <a:rPr lang="ja-JP" altLang="en-US" smtClean="0"/>
              <a:pPr/>
              <a:t>23</a:t>
            </a:fld>
            <a:endParaRPr lang="ja-JP" altLang="en-US" dirty="0"/>
          </a:p>
        </p:txBody>
      </p:sp>
      <p:graphicFrame>
        <p:nvGraphicFramePr>
          <p:cNvPr id="9" name="グラフ 8"/>
          <p:cNvGraphicFramePr>
            <a:graphicFrameLocks/>
          </p:cNvGraphicFramePr>
          <p:nvPr>
            <p:extLst>
              <p:ext uri="{D42A27DB-BD31-4B8C-83A1-F6EECF244321}">
                <p14:modId xmlns:p14="http://schemas.microsoft.com/office/powerpoint/2010/main" val="3081534230"/>
              </p:ext>
            </p:extLst>
          </p:nvPr>
        </p:nvGraphicFramePr>
        <p:xfrm>
          <a:off x="118211" y="1417638"/>
          <a:ext cx="4924141" cy="5440362"/>
        </p:xfrm>
        <a:graphic>
          <a:graphicData uri="http://schemas.openxmlformats.org/drawingml/2006/chart">
            <c:chart xmlns:c="http://schemas.openxmlformats.org/drawingml/2006/chart" xmlns:r="http://schemas.openxmlformats.org/officeDocument/2006/relationships" r:id="rId3"/>
          </a:graphicData>
        </a:graphic>
      </p:graphicFrame>
      <p:sp>
        <p:nvSpPr>
          <p:cNvPr id="7" name="タイトル 1"/>
          <p:cNvSpPr txBox="1">
            <a:spLocks/>
          </p:cNvSpPr>
          <p:nvPr/>
        </p:nvSpPr>
        <p:spPr>
          <a:xfrm>
            <a:off x="3673436" y="6216650"/>
            <a:ext cx="4627418" cy="641350"/>
          </a:xfrm>
          <a:prstGeom prst="rect">
            <a:avLst/>
          </a:prstGeom>
        </p:spPr>
        <p:txBody>
          <a:bodyPr vert="horz" lIns="91440" tIns="45720" rIns="91440" bIns="45720" rtlCol="0" anchor="ctr">
            <a:normAutofit fontScale="45000" lnSpcReduction="20000"/>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en-US" altLang="ja-JP" sz="5300" dirty="0"/>
              <a:t>【</a:t>
            </a:r>
            <a:r>
              <a:rPr lang="ja-JP" altLang="en-US" sz="5300" dirty="0"/>
              <a:t>文学部心理学域</a:t>
            </a:r>
            <a:r>
              <a:rPr lang="en-US" altLang="ja-JP" sz="5300" dirty="0"/>
              <a:t>2016</a:t>
            </a:r>
            <a:r>
              <a:rPr lang="ja-JP" altLang="en-US" sz="5300" dirty="0"/>
              <a:t>年度実績</a:t>
            </a:r>
            <a:r>
              <a:rPr lang="en-US" altLang="ja-JP" sz="5300" dirty="0"/>
              <a:t>】</a:t>
            </a:r>
            <a:br>
              <a:rPr lang="en-US" altLang="ja-JP" dirty="0"/>
            </a:br>
            <a:endParaRPr lang="ja-JP" altLang="en-US" dirty="0"/>
          </a:p>
        </p:txBody>
      </p:sp>
    </p:spTree>
    <p:extLst>
      <p:ext uri="{BB962C8B-B14F-4D97-AF65-F5344CB8AC3E}">
        <p14:creationId xmlns:p14="http://schemas.microsoft.com/office/powerpoint/2010/main" val="46445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1730118"/>
            <a:ext cx="5383562" cy="4525963"/>
          </a:xfrm>
        </p:spPr>
        <p:txBody>
          <a:bodyPr>
            <a:noAutofit/>
          </a:bodyPr>
          <a:lstStyle/>
          <a:p>
            <a:pPr marL="0" indent="0">
              <a:buNone/>
            </a:pPr>
            <a:r>
              <a:rPr lang="ja-JP" altLang="en-US" sz="2800" dirty="0">
                <a:latin typeface="HGP明朝E"/>
                <a:ea typeface="HGP明朝E"/>
                <a:cs typeface="HGP明朝E"/>
              </a:rPr>
              <a:t>　</a:t>
            </a:r>
            <a:r>
              <a:rPr lang="ja-JP" altLang="en-US" sz="2800" dirty="0">
                <a:latin typeface="+mj-ea"/>
                <a:ea typeface="+mj-ea"/>
                <a:cs typeface="HGP明朝E"/>
              </a:rPr>
              <a:t>林明日香さん</a:t>
            </a:r>
            <a:endParaRPr kumimoji="1" lang="en-US" altLang="ja-JP" sz="2800" dirty="0">
              <a:latin typeface="+mj-ea"/>
              <a:ea typeface="+mj-ea"/>
              <a:cs typeface="HGP明朝E"/>
            </a:endParaRPr>
          </a:p>
          <a:p>
            <a:pPr marL="0" indent="0">
              <a:buNone/>
            </a:pPr>
            <a:r>
              <a:rPr kumimoji="1" lang="ja-JP" altLang="en-US" sz="2800" dirty="0">
                <a:latin typeface="+mj-ea"/>
                <a:ea typeface="+mj-ea"/>
                <a:cs typeface="HGP明朝E"/>
              </a:rPr>
              <a:t>　島村楽器株式会社　営業部</a:t>
            </a:r>
            <a:endParaRPr kumimoji="1" lang="en-US" altLang="ja-JP" sz="2800" dirty="0">
              <a:latin typeface="+mj-ea"/>
              <a:ea typeface="+mj-ea"/>
              <a:cs typeface="HGP明朝E"/>
            </a:endParaRPr>
          </a:p>
          <a:p>
            <a:pPr marL="0" indent="0">
              <a:buNone/>
            </a:pPr>
            <a:r>
              <a:rPr lang="ja-JP" altLang="en-US" sz="2800" dirty="0">
                <a:latin typeface="+mj-ea"/>
                <a:ea typeface="+mj-ea"/>
                <a:cs typeface="HGP明朝E"/>
              </a:rPr>
              <a:t>　学生時代</a:t>
            </a:r>
            <a:endParaRPr lang="en-US" altLang="ja-JP" sz="2800" dirty="0">
              <a:latin typeface="+mj-ea"/>
              <a:ea typeface="+mj-ea"/>
              <a:cs typeface="HGP明朝E"/>
            </a:endParaRPr>
          </a:p>
          <a:p>
            <a:pPr lvl="1"/>
            <a:r>
              <a:rPr kumimoji="1" lang="ja-JP" altLang="en-US" dirty="0">
                <a:latin typeface="+mj-ea"/>
                <a:ea typeface="+mj-ea"/>
                <a:cs typeface="HGP明朝E"/>
              </a:rPr>
              <a:t>「記憶」への関心をもって入学</a:t>
            </a:r>
            <a:endParaRPr kumimoji="1" lang="en-US" altLang="ja-JP" dirty="0">
              <a:latin typeface="+mj-ea"/>
              <a:ea typeface="+mj-ea"/>
              <a:cs typeface="HGP明朝E"/>
            </a:endParaRPr>
          </a:p>
          <a:p>
            <a:pPr lvl="1"/>
            <a:r>
              <a:rPr lang="ja-JP" altLang="en-US" dirty="0">
                <a:latin typeface="+mj-ea"/>
                <a:ea typeface="+mj-ea"/>
                <a:cs typeface="HGP明朝E"/>
              </a:rPr>
              <a:t>卒業論文でも「記憶」をテーマ</a:t>
            </a:r>
            <a:endParaRPr lang="en-US" altLang="ja-JP" dirty="0">
              <a:latin typeface="+mj-ea"/>
              <a:ea typeface="+mj-ea"/>
              <a:cs typeface="HGP明朝E"/>
            </a:endParaRPr>
          </a:p>
          <a:p>
            <a:pPr lvl="1"/>
            <a:r>
              <a:rPr kumimoji="1" lang="ja-JP" altLang="en-US" dirty="0">
                <a:latin typeface="+mj-ea"/>
                <a:ea typeface="+mj-ea"/>
                <a:cs typeface="HGP明朝E"/>
              </a:rPr>
              <a:t>実験や研究を通じて獲得した「論理的思考力」が</a:t>
            </a:r>
            <a:br>
              <a:rPr kumimoji="1" lang="en-US" altLang="ja-JP" dirty="0">
                <a:latin typeface="+mj-ea"/>
                <a:ea typeface="+mj-ea"/>
                <a:cs typeface="HGP明朝E"/>
              </a:rPr>
            </a:br>
            <a:r>
              <a:rPr kumimoji="1" lang="ja-JP" altLang="en-US" dirty="0">
                <a:latin typeface="+mj-ea"/>
                <a:ea typeface="+mj-ea"/>
                <a:cs typeface="HGP明朝E"/>
              </a:rPr>
              <a:t>会社でも役に立っている</a:t>
            </a:r>
            <a:endParaRPr kumimoji="1" lang="en-US" altLang="ja-JP" dirty="0">
              <a:latin typeface="+mj-ea"/>
              <a:ea typeface="+mj-ea"/>
              <a:cs typeface="HGP明朝E"/>
            </a:endParaRPr>
          </a:p>
          <a:p>
            <a:pPr lvl="1"/>
            <a:endParaRPr kumimoji="1" lang="en-US" altLang="ja-JP" dirty="0">
              <a:latin typeface="HGP明朝E"/>
              <a:ea typeface="HGP明朝E"/>
              <a:cs typeface="HGP明朝E"/>
            </a:endParaRPr>
          </a:p>
          <a:p>
            <a:pPr lvl="1"/>
            <a:endParaRPr kumimoji="1" lang="ja-JP" altLang="en-US" dirty="0">
              <a:latin typeface="HGP明朝E"/>
              <a:ea typeface="HGP明朝E"/>
              <a:cs typeface="HGP明朝E"/>
            </a:endParaRPr>
          </a:p>
        </p:txBody>
      </p:sp>
      <p:sp>
        <p:nvSpPr>
          <p:cNvPr id="7" name="タイトル 1"/>
          <p:cNvSpPr>
            <a:spLocks noGrp="1"/>
          </p:cNvSpPr>
          <p:nvPr>
            <p:ph type="title"/>
          </p:nvPr>
        </p:nvSpPr>
        <p:spPr>
          <a:xfrm>
            <a:off x="206565" y="506751"/>
            <a:ext cx="8937435" cy="1143000"/>
          </a:xfrm>
        </p:spPr>
        <p:txBody>
          <a:bodyPr>
            <a:noAutofit/>
          </a:bodyPr>
          <a:lstStyle/>
          <a:p>
            <a:pPr algn="l"/>
            <a:r>
              <a:rPr kumimoji="1" lang="ja-JP" altLang="en-US" sz="8000" dirty="0">
                <a:latin typeface="+mj-ea"/>
                <a:cs typeface="HGP明朝E"/>
              </a:rPr>
              <a:t>進路 </a:t>
            </a:r>
            <a:r>
              <a:rPr kumimoji="1" lang="ja-JP" altLang="en-US" sz="4800" dirty="0">
                <a:latin typeface="+mj-ea"/>
                <a:cs typeface="HGP明朝E"/>
              </a:rPr>
              <a:t>心理学を学んで社会</a:t>
            </a:r>
            <a:r>
              <a:rPr lang="ja-JP" altLang="en-US" sz="4800" dirty="0">
                <a:latin typeface="+mj-ea"/>
                <a:cs typeface="HGP明朝E"/>
              </a:rPr>
              <a:t>へ</a:t>
            </a:r>
            <a:br>
              <a:rPr kumimoji="1" lang="en-US" altLang="ja-JP" sz="4800" dirty="0">
                <a:latin typeface="+mj-ea"/>
                <a:cs typeface="HGP明朝E"/>
              </a:rPr>
            </a:br>
            <a:endParaRPr kumimoji="1" lang="ja-JP" altLang="en-US" sz="4800" dirty="0">
              <a:latin typeface="+mj-ea"/>
              <a:cs typeface="HGP明朝E"/>
            </a:endParaRPr>
          </a:p>
        </p:txBody>
      </p:sp>
      <p:pic>
        <p:nvPicPr>
          <p:cNvPr id="8" name="図 7" descr="スクリーンショット 2015-05-06 17.43.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5977" y="1535586"/>
            <a:ext cx="3505200" cy="4546600"/>
          </a:xfrm>
          <a:prstGeom prst="rect">
            <a:avLst/>
          </a:prstGeom>
        </p:spPr>
      </p:pic>
      <p:sp>
        <p:nvSpPr>
          <p:cNvPr id="4" name="スライド番号プレースホルダー 3"/>
          <p:cNvSpPr>
            <a:spLocks noGrp="1"/>
          </p:cNvSpPr>
          <p:nvPr>
            <p:ph type="sldNum" sz="quarter" idx="12"/>
          </p:nvPr>
        </p:nvSpPr>
        <p:spPr/>
        <p:txBody>
          <a:bodyPr/>
          <a:lstStyle/>
          <a:p>
            <a:fld id="{A20286EB-CC0E-4061-8510-90830D844D69}" type="slidenum">
              <a:rPr lang="ja-JP" altLang="en-US" smtClean="0"/>
              <a:pPr/>
              <a:t>24</a:t>
            </a:fld>
            <a:endParaRPr lang="ja-JP" altLang="en-US" dirty="0"/>
          </a:p>
        </p:txBody>
      </p:sp>
    </p:spTree>
    <p:extLst>
      <p:ext uri="{BB962C8B-B14F-4D97-AF65-F5344CB8AC3E}">
        <p14:creationId xmlns:p14="http://schemas.microsoft.com/office/powerpoint/2010/main" val="267637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ー 2"/>
          <p:cNvSpPr>
            <a:spLocks noGrp="1"/>
          </p:cNvSpPr>
          <p:nvPr>
            <p:ph idx="1"/>
          </p:nvPr>
        </p:nvSpPr>
        <p:spPr>
          <a:xfrm>
            <a:off x="208517" y="1492164"/>
            <a:ext cx="5042351" cy="5365836"/>
          </a:xfrm>
        </p:spPr>
        <p:txBody>
          <a:bodyPr>
            <a:normAutofit fontScale="92500"/>
          </a:bodyPr>
          <a:lstStyle/>
          <a:p>
            <a:pPr marL="0" indent="0">
              <a:buNone/>
            </a:pPr>
            <a:r>
              <a:rPr lang="ja-JP" altLang="en-US" dirty="0">
                <a:latin typeface="+mj-ea"/>
                <a:ea typeface="+mj-ea"/>
                <a:cs typeface="HGP明朝E"/>
              </a:rPr>
              <a:t>福間仁志さん </a:t>
            </a:r>
            <a:endParaRPr lang="en-US" altLang="ja-JP" dirty="0">
              <a:latin typeface="+mj-ea"/>
              <a:ea typeface="+mj-ea"/>
              <a:cs typeface="HGP明朝E"/>
            </a:endParaRPr>
          </a:p>
          <a:p>
            <a:pPr marL="0" indent="0">
              <a:buNone/>
            </a:pPr>
            <a:r>
              <a:rPr lang="ja-JP" altLang="en-US" dirty="0">
                <a:latin typeface="+mj-ea"/>
                <a:ea typeface="+mj-ea"/>
                <a:cs typeface="HGP明朝E"/>
              </a:rPr>
              <a:t>臨床心理士</a:t>
            </a:r>
            <a:endParaRPr lang="en-US" altLang="ja-JP" dirty="0">
              <a:latin typeface="+mj-ea"/>
              <a:ea typeface="+mj-ea"/>
              <a:cs typeface="HGP明朝E"/>
            </a:endParaRPr>
          </a:p>
          <a:p>
            <a:pPr lvl="1"/>
            <a:r>
              <a:rPr lang="ja-JP" altLang="en-US" dirty="0">
                <a:latin typeface="+mj-ea"/>
                <a:ea typeface="+mj-ea"/>
                <a:cs typeface="HGP明朝E"/>
              </a:rPr>
              <a:t>京都府の自殺防止対策のリーダー</a:t>
            </a:r>
            <a:endParaRPr lang="en-US" altLang="ja-JP" dirty="0">
              <a:latin typeface="+mj-ea"/>
              <a:ea typeface="+mj-ea"/>
              <a:cs typeface="HGP明朝E"/>
            </a:endParaRPr>
          </a:p>
          <a:p>
            <a:pPr marL="0" indent="0">
              <a:buNone/>
            </a:pPr>
            <a:r>
              <a:rPr kumimoji="1" lang="ja-JP" altLang="en-US" dirty="0">
                <a:latin typeface="+mj-ea"/>
                <a:ea typeface="+mj-ea"/>
                <a:cs typeface="HGP明朝E"/>
              </a:rPr>
              <a:t>学生時代</a:t>
            </a:r>
            <a:endParaRPr kumimoji="1" lang="en-US" altLang="ja-JP" dirty="0">
              <a:latin typeface="+mj-ea"/>
              <a:ea typeface="+mj-ea"/>
              <a:cs typeface="HGP明朝E"/>
            </a:endParaRPr>
          </a:p>
          <a:p>
            <a:pPr lvl="1"/>
            <a:r>
              <a:rPr lang="ja-JP" altLang="en-US" dirty="0">
                <a:latin typeface="+mj-ea"/>
                <a:ea typeface="+mj-ea"/>
                <a:cs typeface="HGP明朝E"/>
              </a:rPr>
              <a:t>心理学への興味をもって入学</a:t>
            </a:r>
            <a:br>
              <a:rPr lang="en-US" altLang="ja-JP" dirty="0">
                <a:latin typeface="+mj-ea"/>
                <a:ea typeface="+mj-ea"/>
                <a:cs typeface="HGP明朝E"/>
              </a:rPr>
            </a:br>
            <a:r>
              <a:rPr lang="ja-JP" altLang="en-US" dirty="0">
                <a:latin typeface="+mj-ea"/>
                <a:ea typeface="+mj-ea"/>
                <a:cs typeface="HGP明朝E"/>
              </a:rPr>
              <a:t>学ぶ中で感じた「もやもや？」</a:t>
            </a:r>
            <a:br>
              <a:rPr lang="en-US" altLang="ja-JP" dirty="0">
                <a:latin typeface="+mj-ea"/>
                <a:ea typeface="+mj-ea"/>
                <a:cs typeface="HGP明朝E"/>
              </a:rPr>
            </a:br>
            <a:r>
              <a:rPr lang="ja-JP" altLang="en-US" dirty="0">
                <a:latin typeface="+mj-ea"/>
                <a:ea typeface="+mj-ea"/>
                <a:cs typeface="HGP明朝E"/>
              </a:rPr>
              <a:t>ある領域に出会うことでの「これだ！」</a:t>
            </a:r>
            <a:endParaRPr lang="en-US" altLang="ja-JP" dirty="0">
              <a:latin typeface="+mj-ea"/>
              <a:ea typeface="+mj-ea"/>
              <a:cs typeface="HGP明朝E"/>
            </a:endParaRPr>
          </a:p>
          <a:p>
            <a:pPr lvl="1"/>
            <a:r>
              <a:rPr kumimoji="1" lang="ja-JP" altLang="en-US" dirty="0">
                <a:latin typeface="+mj-ea"/>
                <a:ea typeface="+mj-ea"/>
                <a:cs typeface="HGP明朝E"/>
              </a:rPr>
              <a:t>大学院に進学、専門をさらに深めて臨床心理士へ</a:t>
            </a:r>
            <a:endParaRPr kumimoji="1" lang="en-US" altLang="ja-JP" dirty="0">
              <a:latin typeface="+mj-ea"/>
              <a:ea typeface="+mj-ea"/>
              <a:cs typeface="HGP明朝E"/>
            </a:endParaRPr>
          </a:p>
          <a:p>
            <a:pPr lvl="1"/>
            <a:endParaRPr kumimoji="1" lang="en-US" altLang="ja-JP" dirty="0">
              <a:latin typeface="HGP明朝E"/>
              <a:ea typeface="HGP明朝E"/>
              <a:cs typeface="HGP明朝E"/>
            </a:endParaRPr>
          </a:p>
          <a:p>
            <a:pPr lvl="1"/>
            <a:endParaRPr kumimoji="1" lang="ja-JP" altLang="en-US" dirty="0">
              <a:latin typeface="HGP明朝E"/>
              <a:ea typeface="HGP明朝E"/>
              <a:cs typeface="HGP明朝E"/>
            </a:endParaRPr>
          </a:p>
        </p:txBody>
      </p:sp>
      <p:sp>
        <p:nvSpPr>
          <p:cNvPr id="8" name="タイトル 1"/>
          <p:cNvSpPr>
            <a:spLocks noGrp="1"/>
          </p:cNvSpPr>
          <p:nvPr>
            <p:ph type="title"/>
          </p:nvPr>
        </p:nvSpPr>
        <p:spPr>
          <a:xfrm>
            <a:off x="206565" y="468835"/>
            <a:ext cx="8937435" cy="1143000"/>
          </a:xfrm>
        </p:spPr>
        <p:txBody>
          <a:bodyPr>
            <a:noAutofit/>
          </a:bodyPr>
          <a:lstStyle/>
          <a:p>
            <a:pPr algn="l"/>
            <a:r>
              <a:rPr kumimoji="1" lang="ja-JP" altLang="en-US" sz="8000" dirty="0">
                <a:latin typeface="+mj-ea"/>
                <a:cs typeface="HGP明朝E"/>
              </a:rPr>
              <a:t>進路 </a:t>
            </a:r>
            <a:r>
              <a:rPr kumimoji="1" lang="ja-JP" altLang="en-US" sz="4800" dirty="0">
                <a:latin typeface="+mj-ea"/>
                <a:cs typeface="HGP明朝E"/>
              </a:rPr>
              <a:t>心理学を学んで社会</a:t>
            </a:r>
            <a:r>
              <a:rPr lang="ja-JP" altLang="en-US" sz="4800" dirty="0">
                <a:latin typeface="+mj-ea"/>
                <a:cs typeface="HGP明朝E"/>
              </a:rPr>
              <a:t>へ</a:t>
            </a:r>
            <a:br>
              <a:rPr kumimoji="1" lang="en-US" altLang="ja-JP" sz="4800" dirty="0">
                <a:latin typeface="+mj-ea"/>
                <a:cs typeface="HGP明朝E"/>
              </a:rPr>
            </a:br>
            <a:endParaRPr kumimoji="1" lang="ja-JP" altLang="en-US" sz="4800" dirty="0">
              <a:latin typeface="+mj-ea"/>
              <a:cs typeface="HGP明朝E"/>
            </a:endParaRPr>
          </a:p>
        </p:txBody>
      </p:sp>
      <p:pic>
        <p:nvPicPr>
          <p:cNvPr id="9" name="図 8" descr="スクリーンショット 2015-05-06 17.41.27.png"/>
          <p:cNvPicPr>
            <a:picLocks noChangeAspect="1"/>
          </p:cNvPicPr>
          <p:nvPr/>
        </p:nvPicPr>
        <p:blipFill rotWithShape="1">
          <a:blip r:embed="rId3">
            <a:extLst>
              <a:ext uri="{28A0092B-C50C-407E-A947-70E740481C1C}">
                <a14:useLocalDpi xmlns:a14="http://schemas.microsoft.com/office/drawing/2010/main" val="0"/>
              </a:ext>
            </a:extLst>
          </a:blip>
          <a:srcRect l="6123"/>
          <a:stretch/>
        </p:blipFill>
        <p:spPr>
          <a:xfrm>
            <a:off x="5175044" y="1505108"/>
            <a:ext cx="3779394" cy="4762500"/>
          </a:xfrm>
          <a:prstGeom prst="rect">
            <a:avLst/>
          </a:prstGeom>
        </p:spPr>
      </p:pic>
      <p:sp>
        <p:nvSpPr>
          <p:cNvPr id="3" name="スライド番号プレースホルダー 2"/>
          <p:cNvSpPr>
            <a:spLocks noGrp="1"/>
          </p:cNvSpPr>
          <p:nvPr>
            <p:ph type="sldNum" sz="quarter" idx="12"/>
          </p:nvPr>
        </p:nvSpPr>
        <p:spPr/>
        <p:txBody>
          <a:bodyPr/>
          <a:lstStyle/>
          <a:p>
            <a:fld id="{A20286EB-CC0E-4061-8510-90830D844D69}" type="slidenum">
              <a:rPr lang="ja-JP" altLang="en-US" smtClean="0"/>
              <a:pPr/>
              <a:t>25</a:t>
            </a:fld>
            <a:endParaRPr lang="ja-JP" altLang="en-US" dirty="0"/>
          </a:p>
        </p:txBody>
      </p:sp>
    </p:spTree>
    <p:extLst>
      <p:ext uri="{BB962C8B-B14F-4D97-AF65-F5344CB8AC3E}">
        <p14:creationId xmlns:p14="http://schemas.microsoft.com/office/powerpoint/2010/main" val="682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00-10.JPG"/>
          <p:cNvPicPr>
            <a:picLocks noChangeAspect="1"/>
          </p:cNvPicPr>
          <p:nvPr/>
        </p:nvPicPr>
        <p:blipFill rotWithShape="1">
          <a:blip r:embed="rId3" cstate="print">
            <a:extLst>
              <a:ext uri="{28A0092B-C50C-407E-A947-70E740481C1C}">
                <a14:useLocalDpi xmlns:a14="http://schemas.microsoft.com/office/drawing/2010/main" val="0"/>
              </a:ext>
            </a:extLst>
          </a:blip>
          <a:srcRect b="5209"/>
          <a:stretch/>
        </p:blipFill>
        <p:spPr>
          <a:xfrm>
            <a:off x="-20006" y="1308092"/>
            <a:ext cx="9239830" cy="5839016"/>
          </a:xfrm>
          <a:prstGeom prst="rect">
            <a:avLst/>
          </a:prstGeom>
        </p:spPr>
      </p:pic>
      <p:sp>
        <p:nvSpPr>
          <p:cNvPr id="3" name="コンテンツ プレースホルダー 2"/>
          <p:cNvSpPr>
            <a:spLocks noGrp="1"/>
          </p:cNvSpPr>
          <p:nvPr>
            <p:ph idx="1"/>
          </p:nvPr>
        </p:nvSpPr>
        <p:spPr>
          <a:xfrm>
            <a:off x="2774715" y="1554543"/>
            <a:ext cx="6369285" cy="5303457"/>
          </a:xfrm>
        </p:spPr>
        <p:txBody>
          <a:bodyPr>
            <a:normAutofit fontScale="92500" lnSpcReduction="20000"/>
          </a:bodyPr>
          <a:lstStyle/>
          <a:p>
            <a:r>
              <a:rPr kumimoji="1" lang="ja-JP" altLang="en-US" b="1" dirty="0">
                <a:solidFill>
                  <a:schemeClr val="bg1"/>
                </a:solidFill>
                <a:latin typeface="+mj-ea"/>
                <a:ea typeface="+mj-ea"/>
                <a:cs typeface="HGP明朝E"/>
              </a:rPr>
              <a:t>多様な人間観の獲得</a:t>
            </a:r>
            <a:endParaRPr kumimoji="1" lang="en-US" altLang="ja-JP" b="1" dirty="0">
              <a:solidFill>
                <a:schemeClr val="bg1"/>
              </a:solidFill>
              <a:latin typeface="+mj-ea"/>
              <a:ea typeface="+mj-ea"/>
              <a:cs typeface="HGP明朝E"/>
            </a:endParaRPr>
          </a:p>
          <a:p>
            <a:pPr lvl="1"/>
            <a:r>
              <a:rPr lang="ja-JP" altLang="en-US" b="1" dirty="0">
                <a:solidFill>
                  <a:schemeClr val="bg1"/>
                </a:solidFill>
                <a:latin typeface="+mj-ea"/>
                <a:ea typeface="+mj-ea"/>
                <a:cs typeface="HGP明朝E"/>
              </a:rPr>
              <a:t>人についての見方は一通りではない</a:t>
            </a:r>
            <a:endParaRPr lang="en-US" altLang="ja-JP" b="1" dirty="0">
              <a:solidFill>
                <a:schemeClr val="bg1"/>
              </a:solidFill>
              <a:latin typeface="+mj-ea"/>
              <a:ea typeface="+mj-ea"/>
              <a:cs typeface="HGP明朝E"/>
            </a:endParaRPr>
          </a:p>
          <a:p>
            <a:pPr lvl="1"/>
            <a:r>
              <a:rPr kumimoji="1" lang="ja-JP" altLang="en-US" b="1" dirty="0">
                <a:solidFill>
                  <a:schemeClr val="bg1"/>
                </a:solidFill>
                <a:latin typeface="+mj-ea"/>
                <a:ea typeface="+mj-ea"/>
                <a:cs typeface="HGP明朝E"/>
              </a:rPr>
              <a:t>心理学＋総合人間理解科目</a:t>
            </a:r>
            <a:endParaRPr kumimoji="1" lang="en-US" altLang="ja-JP" b="1" dirty="0">
              <a:solidFill>
                <a:schemeClr val="bg1"/>
              </a:solidFill>
              <a:latin typeface="+mj-ea"/>
              <a:ea typeface="+mj-ea"/>
              <a:cs typeface="HGP明朝E"/>
            </a:endParaRPr>
          </a:p>
          <a:p>
            <a:pPr marL="457200" lvl="1" indent="0">
              <a:buNone/>
            </a:pPr>
            <a:endParaRPr kumimoji="1" lang="en-US" altLang="ja-JP" b="1" dirty="0">
              <a:solidFill>
                <a:schemeClr val="bg1"/>
              </a:solidFill>
              <a:latin typeface="+mj-ea"/>
              <a:ea typeface="+mj-ea"/>
              <a:cs typeface="HGP明朝E"/>
            </a:endParaRPr>
          </a:p>
          <a:p>
            <a:r>
              <a:rPr lang="ja-JP" altLang="en-US" b="1" dirty="0">
                <a:solidFill>
                  <a:schemeClr val="bg1"/>
                </a:solidFill>
                <a:latin typeface="+mj-ea"/>
                <a:ea typeface="+mj-ea"/>
                <a:cs typeface="HGP明朝E"/>
              </a:rPr>
              <a:t>論理的、分析的に考える力</a:t>
            </a:r>
            <a:endParaRPr lang="en-US" altLang="ja-JP" b="1" dirty="0">
              <a:solidFill>
                <a:schemeClr val="bg1"/>
              </a:solidFill>
              <a:latin typeface="+mj-ea"/>
              <a:ea typeface="+mj-ea"/>
              <a:cs typeface="HGP明朝E"/>
            </a:endParaRPr>
          </a:p>
          <a:p>
            <a:pPr lvl="1"/>
            <a:r>
              <a:rPr lang="ja-JP" altLang="en-US" b="1" dirty="0">
                <a:solidFill>
                  <a:schemeClr val="bg1"/>
                </a:solidFill>
                <a:latin typeface="+mj-ea"/>
                <a:ea typeface="+mj-ea"/>
                <a:cs typeface="HGP明朝E"/>
              </a:rPr>
              <a:t>調査や実験、分析の方法を知る</a:t>
            </a:r>
            <a:endParaRPr lang="en-US" altLang="ja-JP" b="1" dirty="0">
              <a:solidFill>
                <a:schemeClr val="bg1"/>
              </a:solidFill>
              <a:latin typeface="+mj-ea"/>
              <a:ea typeface="+mj-ea"/>
              <a:cs typeface="HGP明朝E"/>
            </a:endParaRPr>
          </a:p>
          <a:p>
            <a:pPr lvl="1"/>
            <a:r>
              <a:rPr lang="ja-JP" altLang="en-US" b="1" dirty="0">
                <a:solidFill>
                  <a:schemeClr val="bg1"/>
                </a:solidFill>
                <a:latin typeface="+mj-ea"/>
                <a:ea typeface="+mj-ea"/>
                <a:cs typeface="HGP明朝E"/>
              </a:rPr>
              <a:t>データを通して考えること</a:t>
            </a:r>
            <a:endParaRPr lang="en-US" altLang="ja-JP" b="1" dirty="0">
              <a:solidFill>
                <a:schemeClr val="bg1"/>
              </a:solidFill>
              <a:latin typeface="+mj-ea"/>
              <a:ea typeface="+mj-ea"/>
              <a:cs typeface="HGP明朝E"/>
            </a:endParaRPr>
          </a:p>
          <a:p>
            <a:pPr lvl="1"/>
            <a:endParaRPr lang="en-US" altLang="ja-JP" b="1" dirty="0">
              <a:solidFill>
                <a:schemeClr val="bg1"/>
              </a:solidFill>
              <a:latin typeface="+mj-ea"/>
              <a:ea typeface="+mj-ea"/>
              <a:cs typeface="HGP明朝E"/>
            </a:endParaRPr>
          </a:p>
          <a:p>
            <a:r>
              <a:rPr kumimoji="1" lang="ja-JP" altLang="en-US" b="1" dirty="0">
                <a:solidFill>
                  <a:schemeClr val="bg1"/>
                </a:solidFill>
                <a:latin typeface="+mj-ea"/>
                <a:ea typeface="+mj-ea"/>
                <a:cs typeface="HGP明朝E"/>
              </a:rPr>
              <a:t>コミュニケーション能力</a:t>
            </a:r>
          </a:p>
          <a:p>
            <a:pPr lvl="1"/>
            <a:r>
              <a:rPr lang="ja-JP" altLang="en-US" dirty="0">
                <a:solidFill>
                  <a:schemeClr val="bg1"/>
                </a:solidFill>
                <a:latin typeface="+mj-ea"/>
                <a:ea typeface="+mj-ea"/>
                <a:cs typeface="HGP明朝E"/>
              </a:rPr>
              <a:t>プレゼンテーション、情報発信、英語</a:t>
            </a:r>
            <a:endParaRPr lang="en-US" altLang="ja-JP" dirty="0">
              <a:solidFill>
                <a:schemeClr val="bg1"/>
              </a:solidFill>
              <a:latin typeface="+mj-ea"/>
              <a:ea typeface="+mj-ea"/>
              <a:cs typeface="HGP明朝E"/>
            </a:endParaRPr>
          </a:p>
          <a:p>
            <a:pPr lvl="1"/>
            <a:r>
              <a:rPr lang="ja-JP" altLang="en-US" dirty="0">
                <a:solidFill>
                  <a:schemeClr val="bg1"/>
                </a:solidFill>
                <a:latin typeface="+mj-ea"/>
                <a:ea typeface="+mj-ea"/>
                <a:cs typeface="HGP明朝E"/>
              </a:rPr>
              <a:t>個性と多様性を尊重しつつ他者と協働する</a:t>
            </a:r>
            <a:endParaRPr lang="en-US" altLang="ja-JP" b="1" dirty="0">
              <a:solidFill>
                <a:schemeClr val="bg1"/>
              </a:solidFill>
              <a:latin typeface="+mj-ea"/>
              <a:ea typeface="+mj-ea"/>
              <a:cs typeface="HGP明朝E"/>
            </a:endParaRPr>
          </a:p>
        </p:txBody>
      </p:sp>
      <p:sp>
        <p:nvSpPr>
          <p:cNvPr id="2" name="タイトル 1"/>
          <p:cNvSpPr>
            <a:spLocks noGrp="1"/>
          </p:cNvSpPr>
          <p:nvPr>
            <p:ph type="title"/>
          </p:nvPr>
        </p:nvSpPr>
        <p:spPr>
          <a:xfrm>
            <a:off x="-1" y="160891"/>
            <a:ext cx="9144001" cy="1143000"/>
          </a:xfrm>
        </p:spPr>
        <p:txBody>
          <a:bodyPr>
            <a:noAutofit/>
          </a:bodyPr>
          <a:lstStyle/>
          <a:p>
            <a:r>
              <a:rPr kumimoji="1" lang="ja-JP" altLang="en-US" sz="6600" dirty="0">
                <a:latin typeface="+mj-ea"/>
                <a:cs typeface="HGP明朝E"/>
              </a:rPr>
              <a:t>総合心理学部で学ぶこと</a:t>
            </a:r>
          </a:p>
        </p:txBody>
      </p:sp>
      <p:sp>
        <p:nvSpPr>
          <p:cNvPr id="5" name="スライド番号プレースホルダー 4"/>
          <p:cNvSpPr>
            <a:spLocks noGrp="1"/>
          </p:cNvSpPr>
          <p:nvPr>
            <p:ph type="sldNum" sz="quarter" idx="12"/>
          </p:nvPr>
        </p:nvSpPr>
        <p:spPr/>
        <p:txBody>
          <a:bodyPr/>
          <a:lstStyle/>
          <a:p>
            <a:fld id="{A20286EB-CC0E-4061-8510-90830D844D69}" type="slidenum">
              <a:rPr lang="ja-JP" altLang="en-US" smtClean="0"/>
              <a:pPr/>
              <a:t>26</a:t>
            </a:fld>
            <a:endParaRPr lang="ja-JP" altLang="en-US" dirty="0"/>
          </a:p>
        </p:txBody>
      </p:sp>
    </p:spTree>
    <p:extLst>
      <p:ext uri="{BB962C8B-B14F-4D97-AF65-F5344CB8AC3E}">
        <p14:creationId xmlns:p14="http://schemas.microsoft.com/office/powerpoint/2010/main" val="315302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こちらもご参考にしてください</a:t>
            </a:r>
          </a:p>
        </p:txBody>
      </p:sp>
      <p:sp>
        <p:nvSpPr>
          <p:cNvPr id="3" name="コンテンツ プレースホルダー 2"/>
          <p:cNvSpPr>
            <a:spLocks noGrp="1"/>
          </p:cNvSpPr>
          <p:nvPr>
            <p:ph idx="1"/>
          </p:nvPr>
        </p:nvSpPr>
        <p:spPr>
          <a:xfrm>
            <a:off x="457200" y="1260088"/>
            <a:ext cx="8229600" cy="5285678"/>
          </a:xfrm>
        </p:spPr>
        <p:txBody>
          <a:bodyPr>
            <a:normAutofit fontScale="92500" lnSpcReduction="20000"/>
          </a:bodyPr>
          <a:lstStyle/>
          <a:p>
            <a:pPr marL="0" indent="0">
              <a:buNone/>
            </a:pPr>
            <a:r>
              <a:rPr kumimoji="1" lang="ja-JP" altLang="en-US" dirty="0"/>
              <a:t>●総合心理学部</a:t>
            </a:r>
            <a:r>
              <a:rPr lang="ja-JP" altLang="en-US" dirty="0"/>
              <a:t>ホームページ</a:t>
            </a:r>
            <a:endParaRPr kumimoji="1" lang="en-US" altLang="ja-JP" dirty="0"/>
          </a:p>
          <a:p>
            <a:pPr marL="0" indent="0">
              <a:buNone/>
            </a:pPr>
            <a:r>
              <a:rPr lang="en-US" altLang="ja-JP" dirty="0">
                <a:hlinkClick r:id="rId2"/>
              </a:rPr>
              <a:t>http://www.ritsumei.ac.jp/psy/</a:t>
            </a:r>
            <a:endParaRPr lang="en-US" altLang="ja-JP" dirty="0"/>
          </a:p>
          <a:p>
            <a:pPr marL="0" indent="0">
              <a:buNone/>
            </a:pPr>
            <a:r>
              <a:rPr lang="ja-JP" altLang="en-US" dirty="0"/>
              <a:t>　社会で生きる心理学（学部ホームページ内）</a:t>
            </a:r>
            <a:endParaRPr lang="en-US" altLang="ja-JP" dirty="0"/>
          </a:p>
          <a:p>
            <a:pPr marL="0" indent="0">
              <a:buNone/>
            </a:pPr>
            <a:r>
              <a:rPr lang="en-US" altLang="ja-JP" dirty="0">
                <a:hlinkClick r:id="rId3"/>
              </a:rPr>
              <a:t>http://www.ritsumei.ac.jp/psy/column/</a:t>
            </a:r>
            <a:endParaRPr lang="en-US" altLang="ja-JP" dirty="0"/>
          </a:p>
          <a:p>
            <a:pPr marL="0" indent="0">
              <a:buNone/>
            </a:pPr>
            <a:r>
              <a:rPr lang="ja-JP" altLang="en-US" dirty="0"/>
              <a:t>　心理学とは？（学部ホームページ内）</a:t>
            </a:r>
            <a:endParaRPr lang="en-US" altLang="ja-JP" dirty="0"/>
          </a:p>
          <a:p>
            <a:pPr marL="0" indent="0">
              <a:buNone/>
            </a:pPr>
            <a:r>
              <a:rPr lang="en-US" altLang="ja-JP" dirty="0">
                <a:hlinkClick r:id="rId4"/>
              </a:rPr>
              <a:t>http://www.ritsumei.ac.jp/psy/what/</a:t>
            </a:r>
            <a:endParaRPr lang="en-US" altLang="ja-JP" dirty="0"/>
          </a:p>
          <a:p>
            <a:pPr marL="0" indent="0">
              <a:buNone/>
            </a:pPr>
            <a:r>
              <a:rPr lang="ja-JP" altLang="en-US" dirty="0"/>
              <a:t>　教員紹介（学部ホームーページ内）</a:t>
            </a:r>
            <a:endParaRPr lang="en-US" altLang="ja-JP" dirty="0"/>
          </a:p>
          <a:p>
            <a:pPr marL="0" indent="0">
              <a:buNone/>
            </a:pPr>
            <a:r>
              <a:rPr lang="en-US" altLang="ja-JP" dirty="0">
                <a:hlinkClick r:id="rId5"/>
              </a:rPr>
              <a:t>http://www.ritsumei.ac.jp/psy/teacher/</a:t>
            </a:r>
            <a:endParaRPr lang="en-US" altLang="ja-JP" dirty="0"/>
          </a:p>
          <a:p>
            <a:pPr marL="0" indent="0">
              <a:buNone/>
            </a:pPr>
            <a:endParaRPr lang="en-US" altLang="ja-JP" dirty="0"/>
          </a:p>
          <a:p>
            <a:pPr marL="0" indent="0">
              <a:buNone/>
            </a:pPr>
            <a:r>
              <a:rPr kumimoji="1" lang="ja-JP" altLang="en-US" dirty="0"/>
              <a:t>●総合心理学部ツイッター</a:t>
            </a:r>
            <a:endParaRPr kumimoji="1" lang="en-US" altLang="ja-JP" dirty="0"/>
          </a:p>
          <a:p>
            <a:pPr marL="0" indent="0">
              <a:buNone/>
            </a:pPr>
            <a:r>
              <a:rPr lang="en-US" altLang="ja-JP" dirty="0">
                <a:hlinkClick r:id="rId6"/>
              </a:rPr>
              <a:t>https://twitter.com/psy_collab/</a:t>
            </a:r>
            <a:endParaRPr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fld id="{A20286EB-CC0E-4061-8510-90830D844D69}" type="slidenum">
              <a:rPr lang="ja-JP" altLang="en-US" smtClean="0"/>
              <a:pPr/>
              <a:t>27</a:t>
            </a:fld>
            <a:endParaRPr lang="ja-JP" altLang="en-US" dirty="0"/>
          </a:p>
        </p:txBody>
      </p:sp>
    </p:spTree>
    <p:extLst>
      <p:ext uri="{BB962C8B-B14F-4D97-AF65-F5344CB8AC3E}">
        <p14:creationId xmlns:p14="http://schemas.microsoft.com/office/powerpoint/2010/main" val="175525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6156" y="445258"/>
            <a:ext cx="8229600" cy="1143000"/>
          </a:xfrm>
        </p:spPr>
        <p:txBody>
          <a:bodyPr/>
          <a:lstStyle/>
          <a:p>
            <a:r>
              <a:rPr kumimoji="1" lang="ja-JP" altLang="en-US" dirty="0">
                <a:latin typeface="+mj-ea"/>
                <a:cs typeface="HGP明朝E"/>
              </a:rPr>
              <a:t>ご清聴ありがとうございました。</a:t>
            </a:r>
          </a:p>
        </p:txBody>
      </p:sp>
      <p:pic>
        <p:nvPicPr>
          <p:cNvPr id="5" name="Picture 2" descr="実験用ハト"/>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316" y="1815213"/>
            <a:ext cx="3766532" cy="283243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テキスト ボックス 5"/>
          <p:cNvSpPr txBox="1"/>
          <p:nvPr/>
        </p:nvSpPr>
        <p:spPr>
          <a:xfrm>
            <a:off x="3146729" y="6047552"/>
            <a:ext cx="3070906" cy="369332"/>
          </a:xfrm>
          <a:prstGeom prst="rect">
            <a:avLst/>
          </a:prstGeom>
          <a:noFill/>
        </p:spPr>
        <p:txBody>
          <a:bodyPr wrap="square" rtlCol="0">
            <a:spAutoFit/>
          </a:bodyPr>
          <a:lstStyle/>
          <a:p>
            <a:r>
              <a:rPr kumimoji="1" lang="ja-JP" altLang="en-US" dirty="0">
                <a:latin typeface="+mj-ea"/>
                <a:ea typeface="+mj-ea"/>
                <a:cs typeface="HGP明朝E"/>
              </a:rPr>
              <a:t>立命館大学　総合心理学部</a:t>
            </a:r>
            <a:r>
              <a:rPr kumimoji="1" lang="ja-JP" altLang="en-US" dirty="0">
                <a:latin typeface="HGP明朝E"/>
                <a:ea typeface="HGP明朝E"/>
                <a:cs typeface="HGP明朝E"/>
              </a:rPr>
              <a:t>　</a:t>
            </a:r>
          </a:p>
        </p:txBody>
      </p:sp>
      <p:sp>
        <p:nvSpPr>
          <p:cNvPr id="7" name="タイトル 1"/>
          <p:cNvSpPr txBox="1">
            <a:spLocks/>
          </p:cNvSpPr>
          <p:nvPr/>
        </p:nvSpPr>
        <p:spPr>
          <a:xfrm>
            <a:off x="189562" y="4806302"/>
            <a:ext cx="8954438"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dirty="0">
                <a:latin typeface="+mj-ea"/>
                <a:cs typeface="HGP明朝E"/>
              </a:rPr>
              <a:t>みなさんのご入学を</a:t>
            </a:r>
            <a:endParaRPr lang="en-US" altLang="ja-JP" dirty="0">
              <a:latin typeface="+mj-ea"/>
              <a:cs typeface="HGP明朝E"/>
            </a:endParaRPr>
          </a:p>
          <a:p>
            <a:r>
              <a:rPr lang="ja-JP" altLang="en-US" dirty="0">
                <a:latin typeface="+mj-ea"/>
                <a:cs typeface="HGP明朝E"/>
              </a:rPr>
              <a:t>心待ちにしております。</a:t>
            </a:r>
          </a:p>
        </p:txBody>
      </p:sp>
      <p:sp>
        <p:nvSpPr>
          <p:cNvPr id="4" name="スライド番号プレースホルダー 3"/>
          <p:cNvSpPr>
            <a:spLocks noGrp="1"/>
          </p:cNvSpPr>
          <p:nvPr>
            <p:ph type="sldNum" sz="quarter" idx="12"/>
          </p:nvPr>
        </p:nvSpPr>
        <p:spPr/>
        <p:txBody>
          <a:bodyPr/>
          <a:lstStyle/>
          <a:p>
            <a:fld id="{A20286EB-CC0E-4061-8510-90830D844D69}" type="slidenum">
              <a:rPr lang="ja-JP" altLang="en-US" smtClean="0"/>
              <a:pPr/>
              <a:t>28</a:t>
            </a:fld>
            <a:endParaRPr lang="ja-JP" altLang="en-US" dirty="0"/>
          </a:p>
        </p:txBody>
      </p:sp>
    </p:spTree>
    <p:extLst>
      <p:ext uri="{BB962C8B-B14F-4D97-AF65-F5344CB8AC3E}">
        <p14:creationId xmlns:p14="http://schemas.microsoft.com/office/powerpoint/2010/main" val="218195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コンテンツ プレースホルダー 2"/>
          <p:cNvSpPr>
            <a:spLocks noGrp="1"/>
          </p:cNvSpPr>
          <p:nvPr>
            <p:ph idx="1"/>
          </p:nvPr>
        </p:nvSpPr>
        <p:spPr/>
        <p:txBody>
          <a:bodyPr/>
          <a:lstStyle/>
          <a:p>
            <a:pPr eaLnBrk="1" hangingPunct="1"/>
            <a:endParaRPr lang="ja-JP" altLang="en-US"/>
          </a:p>
        </p:txBody>
      </p:sp>
      <p:sp>
        <p:nvSpPr>
          <p:cNvPr id="5" name="角丸四角形 4"/>
          <p:cNvSpPr/>
          <p:nvPr/>
        </p:nvSpPr>
        <p:spPr>
          <a:xfrm>
            <a:off x="242888" y="1695450"/>
            <a:ext cx="8658225" cy="4660900"/>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eaLnBrk="1" fontAlgn="auto" hangingPunct="1">
              <a:spcBef>
                <a:spcPts val="0"/>
              </a:spcBef>
              <a:spcAft>
                <a:spcPts val="0"/>
              </a:spcAft>
              <a:defRPr/>
            </a:pPr>
            <a:r>
              <a:rPr lang="ja-JP" altLang="en-US" sz="2200" b="1" dirty="0">
                <a:solidFill>
                  <a:schemeClr val="tx1"/>
                </a:solidFill>
              </a:rPr>
              <a:t>総合心理学部では、本学部の人材育成目的と教育目標に共感し、本学部で学ぼうとする強い意志を持った学生を求めています。</a:t>
            </a:r>
            <a:endParaRPr lang="en-US" altLang="ja-JP" sz="2200" b="1" dirty="0">
              <a:solidFill>
                <a:schemeClr val="tx1"/>
              </a:solidFill>
            </a:endParaRPr>
          </a:p>
          <a:p>
            <a:pPr eaLnBrk="1" fontAlgn="auto" hangingPunct="1">
              <a:spcBef>
                <a:spcPts val="0"/>
              </a:spcBef>
              <a:spcAft>
                <a:spcPts val="0"/>
              </a:spcAft>
              <a:defRPr/>
            </a:pPr>
            <a:r>
              <a:rPr lang="ja-JP" altLang="en-US" sz="2200" b="1" dirty="0">
                <a:solidFill>
                  <a:schemeClr val="tx1"/>
                </a:solidFill>
              </a:rPr>
              <a:t>このため、入学時点において以下の学力、関心などを有することを求めています。</a:t>
            </a:r>
            <a:endParaRPr lang="en-US" altLang="ja-JP" sz="2200" b="1" dirty="0">
              <a:solidFill>
                <a:schemeClr val="tx1"/>
              </a:solidFill>
            </a:endParaRPr>
          </a:p>
          <a:p>
            <a:pPr marL="457200" indent="-457200" eaLnBrk="1" fontAlgn="auto" hangingPunct="1">
              <a:spcBef>
                <a:spcPts val="0"/>
              </a:spcBef>
              <a:spcAft>
                <a:spcPts val="0"/>
              </a:spcAft>
              <a:buFont typeface="+mj-ea"/>
              <a:buAutoNum type="circleNumDbPlain"/>
              <a:defRPr/>
            </a:pPr>
            <a:endParaRPr lang="en-US" altLang="ja-JP" sz="2200" b="1" dirty="0">
              <a:solidFill>
                <a:schemeClr val="tx1"/>
              </a:solidFill>
            </a:endParaRPr>
          </a:p>
          <a:p>
            <a:pPr marL="457200" indent="-457200" eaLnBrk="1" fontAlgn="auto" hangingPunct="1">
              <a:spcBef>
                <a:spcPts val="0"/>
              </a:spcBef>
              <a:spcAft>
                <a:spcPts val="0"/>
              </a:spcAft>
              <a:buFont typeface="+mj-ea"/>
              <a:buAutoNum type="circleNumDbPlain"/>
              <a:defRPr/>
            </a:pPr>
            <a:r>
              <a:rPr lang="ja-JP" altLang="en-US" sz="2200" b="1" dirty="0">
                <a:solidFill>
                  <a:schemeClr val="tx1"/>
                </a:solidFill>
              </a:rPr>
              <a:t>高等学校などの教育によって修得した基礎的な学力を有していること。特に、国語と外国語に関する知識、理解力や表現力を有していること。</a:t>
            </a:r>
            <a:endParaRPr lang="en-US" altLang="ja-JP" sz="2200" b="1" dirty="0">
              <a:solidFill>
                <a:schemeClr val="tx1"/>
              </a:solidFill>
            </a:endParaRPr>
          </a:p>
          <a:p>
            <a:pPr marL="457200" indent="-457200" eaLnBrk="1" fontAlgn="auto" hangingPunct="1">
              <a:spcBef>
                <a:spcPts val="0"/>
              </a:spcBef>
              <a:spcAft>
                <a:spcPts val="0"/>
              </a:spcAft>
              <a:buFont typeface="+mj-ea"/>
              <a:buAutoNum type="circleNumDbPlain"/>
              <a:defRPr/>
            </a:pPr>
            <a:r>
              <a:rPr lang="ja-JP" altLang="en-US" sz="2200" b="1" dirty="0">
                <a:solidFill>
                  <a:schemeClr val="tx1"/>
                </a:solidFill>
              </a:rPr>
              <a:t>数学、社会、理科などの分野における知識や思考力を有していること。</a:t>
            </a:r>
            <a:endParaRPr lang="en-US" altLang="ja-JP" sz="2200" b="1" dirty="0">
              <a:solidFill>
                <a:schemeClr val="tx1"/>
              </a:solidFill>
            </a:endParaRPr>
          </a:p>
          <a:p>
            <a:pPr marL="457200" indent="-457200" eaLnBrk="1" fontAlgn="auto" hangingPunct="1">
              <a:spcBef>
                <a:spcPts val="0"/>
              </a:spcBef>
              <a:spcAft>
                <a:spcPts val="0"/>
              </a:spcAft>
              <a:buFont typeface="+mj-ea"/>
              <a:buAutoNum type="circleNumDbPlain"/>
              <a:defRPr/>
            </a:pPr>
            <a:r>
              <a:rPr lang="ja-JP" altLang="en-US" sz="2200" b="1" dirty="0">
                <a:solidFill>
                  <a:schemeClr val="tx1"/>
                </a:solidFill>
              </a:rPr>
              <a:t>人間の心と行動、現代における人間の在り方についての問題に関心を有していること。</a:t>
            </a:r>
          </a:p>
        </p:txBody>
      </p:sp>
      <p:sp>
        <p:nvSpPr>
          <p:cNvPr id="6" name="角丸四角形 5"/>
          <p:cNvSpPr/>
          <p:nvPr/>
        </p:nvSpPr>
        <p:spPr>
          <a:xfrm>
            <a:off x="242888" y="511175"/>
            <a:ext cx="8658225" cy="974725"/>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r>
              <a:rPr lang="ja-JP" altLang="en-US" sz="4000" b="1" dirty="0">
                <a:solidFill>
                  <a:schemeClr val="tx1"/>
                </a:solidFill>
              </a:rPr>
              <a:t>総合心理学部 アドミッション・ポリシー</a:t>
            </a:r>
            <a:endParaRPr lang="ja-JP" altLang="en-US" sz="4000" dirty="0">
              <a:solidFill>
                <a:schemeClr val="tx1"/>
              </a:solidFill>
            </a:endParaRPr>
          </a:p>
        </p:txBody>
      </p:sp>
      <p:sp>
        <p:nvSpPr>
          <p:cNvPr id="3" name="スライド番号プレースホルダー 2"/>
          <p:cNvSpPr>
            <a:spLocks noGrp="1"/>
          </p:cNvSpPr>
          <p:nvPr>
            <p:ph type="sldNum" sz="quarter" idx="12"/>
          </p:nvPr>
        </p:nvSpPr>
        <p:spPr/>
        <p:txBody>
          <a:bodyPr/>
          <a:lstStyle/>
          <a:p>
            <a:fld id="{A20286EB-CC0E-4061-8510-90830D844D69}" type="slidenum">
              <a:rPr lang="ja-JP" altLang="en-US" smtClean="0"/>
              <a:pPr/>
              <a:t>3</a:t>
            </a:fld>
            <a:endParaRPr lang="ja-JP" altLang="en-US" dirty="0"/>
          </a:p>
        </p:txBody>
      </p:sp>
    </p:spTree>
    <p:extLst>
      <p:ext uri="{BB962C8B-B14F-4D97-AF65-F5344CB8AC3E}">
        <p14:creationId xmlns:p14="http://schemas.microsoft.com/office/powerpoint/2010/main" val="104677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上矢印 4"/>
          <p:cNvSpPr/>
          <p:nvPr/>
        </p:nvSpPr>
        <p:spPr>
          <a:xfrm>
            <a:off x="848516" y="231225"/>
            <a:ext cx="2520280" cy="5184576"/>
          </a:xfrm>
          <a:prstGeom prst="up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prstClr val="white"/>
                </a:solidFill>
              </a:rPr>
              <a:t>臨床</a:t>
            </a:r>
            <a:endParaRPr lang="en-US" altLang="ja-JP" sz="2800" dirty="0">
              <a:solidFill>
                <a:prstClr val="white"/>
              </a:solidFill>
            </a:endParaRPr>
          </a:p>
          <a:p>
            <a:pPr algn="ctr"/>
            <a:r>
              <a:rPr lang="ja-JP" altLang="en-US" sz="2800" dirty="0">
                <a:solidFill>
                  <a:prstClr val="white"/>
                </a:solidFill>
              </a:rPr>
              <a:t>・</a:t>
            </a:r>
            <a:endParaRPr lang="en-US" altLang="ja-JP" sz="2800" dirty="0">
              <a:solidFill>
                <a:prstClr val="white"/>
              </a:solidFill>
            </a:endParaRPr>
          </a:p>
          <a:p>
            <a:pPr algn="ctr"/>
            <a:r>
              <a:rPr lang="ja-JP" altLang="en-US" sz="2800" dirty="0">
                <a:solidFill>
                  <a:prstClr val="white"/>
                </a:solidFill>
              </a:rPr>
              <a:t>応用</a:t>
            </a:r>
            <a:endParaRPr lang="en-US" altLang="ja-JP" sz="2800" dirty="0">
              <a:solidFill>
                <a:prstClr val="white"/>
              </a:solidFill>
            </a:endParaRPr>
          </a:p>
          <a:p>
            <a:pPr algn="ctr"/>
            <a:endParaRPr lang="en-US" altLang="ja-JP" sz="2800" dirty="0">
              <a:solidFill>
                <a:prstClr val="white"/>
              </a:solidFill>
            </a:endParaRPr>
          </a:p>
          <a:p>
            <a:pPr algn="ctr"/>
            <a:endParaRPr lang="en-US" altLang="ja-JP" sz="2800" dirty="0">
              <a:solidFill>
                <a:prstClr val="white"/>
              </a:solidFill>
            </a:endParaRPr>
          </a:p>
          <a:p>
            <a:pPr algn="ctr"/>
            <a:endParaRPr lang="en-US" altLang="ja-JP" sz="2800" dirty="0">
              <a:solidFill>
                <a:prstClr val="white"/>
              </a:solidFill>
            </a:endParaRPr>
          </a:p>
          <a:p>
            <a:pPr algn="ctr"/>
            <a:r>
              <a:rPr lang="ja-JP" altLang="en-US" sz="2800" dirty="0">
                <a:solidFill>
                  <a:prstClr val="white"/>
                </a:solidFill>
              </a:rPr>
              <a:t>基礎</a:t>
            </a:r>
          </a:p>
        </p:txBody>
      </p:sp>
      <p:sp>
        <p:nvSpPr>
          <p:cNvPr id="6" name="左右矢印 5"/>
          <p:cNvSpPr/>
          <p:nvPr/>
        </p:nvSpPr>
        <p:spPr>
          <a:xfrm>
            <a:off x="387980" y="4693786"/>
            <a:ext cx="8424936" cy="1008112"/>
          </a:xfrm>
          <a:prstGeom prst="lef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テキスト ボックス 6"/>
          <p:cNvSpPr txBox="1"/>
          <p:nvPr/>
        </p:nvSpPr>
        <p:spPr>
          <a:xfrm>
            <a:off x="3952395" y="945872"/>
            <a:ext cx="2088232" cy="369332"/>
          </a:xfrm>
          <a:prstGeom prst="rect">
            <a:avLst/>
          </a:prstGeom>
          <a:noFill/>
        </p:spPr>
        <p:txBody>
          <a:bodyPr wrap="square" rtlCol="0">
            <a:spAutoFit/>
          </a:bodyPr>
          <a:lstStyle/>
          <a:p>
            <a:r>
              <a:rPr lang="ja-JP" altLang="en-US" dirty="0">
                <a:solidFill>
                  <a:prstClr val="black"/>
                </a:solidFill>
              </a:rPr>
              <a:t>臨床心理学</a:t>
            </a:r>
          </a:p>
        </p:txBody>
      </p:sp>
      <p:sp>
        <p:nvSpPr>
          <p:cNvPr id="8" name="テキスト ボックス 7"/>
          <p:cNvSpPr txBox="1"/>
          <p:nvPr/>
        </p:nvSpPr>
        <p:spPr>
          <a:xfrm>
            <a:off x="3602195" y="1282938"/>
            <a:ext cx="2542406" cy="369332"/>
          </a:xfrm>
          <a:prstGeom prst="rect">
            <a:avLst/>
          </a:prstGeom>
          <a:noFill/>
        </p:spPr>
        <p:txBody>
          <a:bodyPr wrap="square" rtlCol="0">
            <a:spAutoFit/>
          </a:bodyPr>
          <a:lstStyle/>
          <a:p>
            <a:r>
              <a:rPr lang="ja-JP" altLang="en-US" dirty="0">
                <a:solidFill>
                  <a:prstClr val="black"/>
                </a:solidFill>
              </a:rPr>
              <a:t>カウンセリング心理学</a:t>
            </a:r>
          </a:p>
        </p:txBody>
      </p:sp>
      <p:sp>
        <p:nvSpPr>
          <p:cNvPr id="9" name="テキスト ボックス 8"/>
          <p:cNvSpPr txBox="1"/>
          <p:nvPr/>
        </p:nvSpPr>
        <p:spPr>
          <a:xfrm>
            <a:off x="5362980" y="2638847"/>
            <a:ext cx="1338828" cy="369332"/>
          </a:xfrm>
          <a:prstGeom prst="rect">
            <a:avLst/>
          </a:prstGeom>
          <a:noFill/>
        </p:spPr>
        <p:txBody>
          <a:bodyPr wrap="none" rtlCol="0">
            <a:spAutoFit/>
          </a:bodyPr>
          <a:lstStyle/>
          <a:p>
            <a:r>
              <a:rPr lang="ja-JP" altLang="en-US" dirty="0">
                <a:solidFill>
                  <a:prstClr val="black"/>
                </a:solidFill>
              </a:rPr>
              <a:t>教育心理学</a:t>
            </a:r>
          </a:p>
        </p:txBody>
      </p:sp>
      <p:sp>
        <p:nvSpPr>
          <p:cNvPr id="10" name="テキスト ボックス 9"/>
          <p:cNvSpPr txBox="1"/>
          <p:nvPr/>
        </p:nvSpPr>
        <p:spPr>
          <a:xfrm>
            <a:off x="3028957" y="3701538"/>
            <a:ext cx="1338828" cy="369332"/>
          </a:xfrm>
          <a:prstGeom prst="rect">
            <a:avLst/>
          </a:prstGeom>
          <a:noFill/>
        </p:spPr>
        <p:txBody>
          <a:bodyPr wrap="none" rtlCol="0">
            <a:spAutoFit/>
          </a:bodyPr>
          <a:lstStyle/>
          <a:p>
            <a:r>
              <a:rPr lang="ja-JP" altLang="en-US" dirty="0">
                <a:solidFill>
                  <a:prstClr val="black"/>
                </a:solidFill>
              </a:rPr>
              <a:t>社会心理学</a:t>
            </a:r>
          </a:p>
        </p:txBody>
      </p:sp>
      <p:sp>
        <p:nvSpPr>
          <p:cNvPr id="11" name="テキスト ボックス 10"/>
          <p:cNvSpPr txBox="1"/>
          <p:nvPr/>
        </p:nvSpPr>
        <p:spPr>
          <a:xfrm>
            <a:off x="3054535" y="2819306"/>
            <a:ext cx="1338828" cy="369332"/>
          </a:xfrm>
          <a:prstGeom prst="rect">
            <a:avLst/>
          </a:prstGeom>
          <a:noFill/>
        </p:spPr>
        <p:txBody>
          <a:bodyPr wrap="none" rtlCol="0">
            <a:spAutoFit/>
          </a:bodyPr>
          <a:lstStyle/>
          <a:p>
            <a:r>
              <a:rPr lang="ja-JP" altLang="en-US" dirty="0">
                <a:solidFill>
                  <a:prstClr val="black"/>
                </a:solidFill>
              </a:rPr>
              <a:t>健康心理学</a:t>
            </a:r>
          </a:p>
        </p:txBody>
      </p:sp>
      <p:sp>
        <p:nvSpPr>
          <p:cNvPr id="12" name="テキスト ボックス 11"/>
          <p:cNvSpPr txBox="1"/>
          <p:nvPr/>
        </p:nvSpPr>
        <p:spPr>
          <a:xfrm>
            <a:off x="3602195" y="2444983"/>
            <a:ext cx="1800493" cy="369332"/>
          </a:xfrm>
          <a:prstGeom prst="rect">
            <a:avLst/>
          </a:prstGeom>
          <a:noFill/>
        </p:spPr>
        <p:txBody>
          <a:bodyPr wrap="none" rtlCol="0">
            <a:spAutoFit/>
          </a:bodyPr>
          <a:lstStyle/>
          <a:p>
            <a:r>
              <a:rPr lang="ja-JP" altLang="en-US" dirty="0">
                <a:solidFill>
                  <a:prstClr val="black"/>
                </a:solidFill>
              </a:rPr>
              <a:t>応用認知心理学</a:t>
            </a:r>
          </a:p>
        </p:txBody>
      </p:sp>
      <p:sp>
        <p:nvSpPr>
          <p:cNvPr id="13" name="テキスト ボックス 12"/>
          <p:cNvSpPr txBox="1"/>
          <p:nvPr/>
        </p:nvSpPr>
        <p:spPr>
          <a:xfrm>
            <a:off x="3952395" y="4070870"/>
            <a:ext cx="1338828" cy="369332"/>
          </a:xfrm>
          <a:prstGeom prst="rect">
            <a:avLst/>
          </a:prstGeom>
          <a:noFill/>
        </p:spPr>
        <p:txBody>
          <a:bodyPr wrap="none" rtlCol="0">
            <a:spAutoFit/>
          </a:bodyPr>
          <a:lstStyle/>
          <a:p>
            <a:r>
              <a:rPr lang="ja-JP" altLang="en-US" dirty="0">
                <a:solidFill>
                  <a:prstClr val="black"/>
                </a:solidFill>
              </a:rPr>
              <a:t>認知心理学</a:t>
            </a:r>
          </a:p>
        </p:txBody>
      </p:sp>
      <p:sp>
        <p:nvSpPr>
          <p:cNvPr id="14" name="テキスト ボックス 13"/>
          <p:cNvSpPr txBox="1"/>
          <p:nvPr/>
        </p:nvSpPr>
        <p:spPr>
          <a:xfrm>
            <a:off x="5074802" y="4256513"/>
            <a:ext cx="1338828" cy="369332"/>
          </a:xfrm>
          <a:prstGeom prst="rect">
            <a:avLst/>
          </a:prstGeom>
          <a:noFill/>
        </p:spPr>
        <p:txBody>
          <a:bodyPr wrap="none" rtlCol="0">
            <a:spAutoFit/>
          </a:bodyPr>
          <a:lstStyle/>
          <a:p>
            <a:r>
              <a:rPr lang="ja-JP" altLang="en-US" dirty="0">
                <a:solidFill>
                  <a:prstClr val="black"/>
                </a:solidFill>
              </a:rPr>
              <a:t>知覚心理学</a:t>
            </a:r>
          </a:p>
        </p:txBody>
      </p:sp>
      <p:sp>
        <p:nvSpPr>
          <p:cNvPr id="15" name="テキスト ボックス 14"/>
          <p:cNvSpPr txBox="1"/>
          <p:nvPr/>
        </p:nvSpPr>
        <p:spPr>
          <a:xfrm>
            <a:off x="3833027" y="3212976"/>
            <a:ext cx="1338828" cy="369332"/>
          </a:xfrm>
          <a:prstGeom prst="rect">
            <a:avLst/>
          </a:prstGeom>
          <a:noFill/>
        </p:spPr>
        <p:txBody>
          <a:bodyPr wrap="none" rtlCol="0">
            <a:spAutoFit/>
          </a:bodyPr>
          <a:lstStyle/>
          <a:p>
            <a:r>
              <a:rPr lang="ja-JP" altLang="en-US" dirty="0">
                <a:solidFill>
                  <a:prstClr val="black"/>
                </a:solidFill>
              </a:rPr>
              <a:t>発達心理学</a:t>
            </a:r>
          </a:p>
        </p:txBody>
      </p:sp>
      <p:sp>
        <p:nvSpPr>
          <p:cNvPr id="16" name="テキスト ボックス 15"/>
          <p:cNvSpPr txBox="1"/>
          <p:nvPr/>
        </p:nvSpPr>
        <p:spPr>
          <a:xfrm>
            <a:off x="5171855" y="1783194"/>
            <a:ext cx="1107996" cy="369332"/>
          </a:xfrm>
          <a:prstGeom prst="rect">
            <a:avLst/>
          </a:prstGeom>
          <a:noFill/>
        </p:spPr>
        <p:txBody>
          <a:bodyPr wrap="none" rtlCol="0">
            <a:spAutoFit/>
          </a:bodyPr>
          <a:lstStyle/>
          <a:p>
            <a:r>
              <a:rPr lang="ja-JP" altLang="en-US" dirty="0">
                <a:solidFill>
                  <a:prstClr val="black"/>
                </a:solidFill>
              </a:rPr>
              <a:t>精神医学</a:t>
            </a:r>
          </a:p>
        </p:txBody>
      </p:sp>
      <p:sp>
        <p:nvSpPr>
          <p:cNvPr id="17" name="テキスト ボックス 16"/>
          <p:cNvSpPr txBox="1"/>
          <p:nvPr/>
        </p:nvSpPr>
        <p:spPr>
          <a:xfrm>
            <a:off x="611560" y="5774020"/>
            <a:ext cx="646331" cy="369332"/>
          </a:xfrm>
          <a:prstGeom prst="rect">
            <a:avLst/>
          </a:prstGeom>
          <a:noFill/>
        </p:spPr>
        <p:txBody>
          <a:bodyPr wrap="none" rtlCol="0">
            <a:spAutoFit/>
          </a:bodyPr>
          <a:lstStyle/>
          <a:p>
            <a:r>
              <a:rPr lang="ja-JP" altLang="en-US" dirty="0">
                <a:solidFill>
                  <a:prstClr val="black"/>
                </a:solidFill>
              </a:rPr>
              <a:t>哲学</a:t>
            </a:r>
          </a:p>
        </p:txBody>
      </p:sp>
      <p:sp>
        <p:nvSpPr>
          <p:cNvPr id="18" name="テキスト ボックス 17"/>
          <p:cNvSpPr txBox="1"/>
          <p:nvPr/>
        </p:nvSpPr>
        <p:spPr>
          <a:xfrm>
            <a:off x="1643648" y="5623877"/>
            <a:ext cx="877163" cy="369332"/>
          </a:xfrm>
          <a:prstGeom prst="rect">
            <a:avLst/>
          </a:prstGeom>
          <a:noFill/>
        </p:spPr>
        <p:txBody>
          <a:bodyPr wrap="none" rtlCol="0">
            <a:spAutoFit/>
          </a:bodyPr>
          <a:lstStyle/>
          <a:p>
            <a:r>
              <a:rPr lang="ja-JP" altLang="en-US" dirty="0">
                <a:solidFill>
                  <a:prstClr val="black"/>
                </a:solidFill>
              </a:rPr>
              <a:t>社会学</a:t>
            </a:r>
          </a:p>
        </p:txBody>
      </p:sp>
      <p:sp>
        <p:nvSpPr>
          <p:cNvPr id="19" name="テキスト ボックス 18"/>
          <p:cNvSpPr txBox="1"/>
          <p:nvPr/>
        </p:nvSpPr>
        <p:spPr>
          <a:xfrm>
            <a:off x="2339752" y="6018207"/>
            <a:ext cx="877163" cy="369332"/>
          </a:xfrm>
          <a:prstGeom prst="rect">
            <a:avLst/>
          </a:prstGeom>
          <a:noFill/>
        </p:spPr>
        <p:txBody>
          <a:bodyPr wrap="none" rtlCol="0">
            <a:spAutoFit/>
          </a:bodyPr>
          <a:lstStyle/>
          <a:p>
            <a:r>
              <a:rPr lang="ja-JP" altLang="en-US" dirty="0">
                <a:solidFill>
                  <a:prstClr val="black"/>
                </a:solidFill>
              </a:rPr>
              <a:t>経済学</a:t>
            </a:r>
          </a:p>
        </p:txBody>
      </p:sp>
      <p:sp>
        <p:nvSpPr>
          <p:cNvPr id="20" name="テキスト ボックス 19"/>
          <p:cNvSpPr txBox="1"/>
          <p:nvPr/>
        </p:nvSpPr>
        <p:spPr>
          <a:xfrm>
            <a:off x="6651490" y="6071344"/>
            <a:ext cx="1338828" cy="369332"/>
          </a:xfrm>
          <a:prstGeom prst="rect">
            <a:avLst/>
          </a:prstGeom>
          <a:noFill/>
        </p:spPr>
        <p:txBody>
          <a:bodyPr wrap="none" rtlCol="0">
            <a:spAutoFit/>
          </a:bodyPr>
          <a:lstStyle/>
          <a:p>
            <a:r>
              <a:rPr lang="ja-JP" altLang="en-US" dirty="0">
                <a:solidFill>
                  <a:prstClr val="black"/>
                </a:solidFill>
              </a:rPr>
              <a:t>人工知能学</a:t>
            </a:r>
          </a:p>
        </p:txBody>
      </p:sp>
      <p:sp>
        <p:nvSpPr>
          <p:cNvPr id="21" name="テキスト ボックス 20"/>
          <p:cNvSpPr txBox="1"/>
          <p:nvPr/>
        </p:nvSpPr>
        <p:spPr>
          <a:xfrm>
            <a:off x="7612415" y="5774020"/>
            <a:ext cx="1107996" cy="369332"/>
          </a:xfrm>
          <a:prstGeom prst="rect">
            <a:avLst/>
          </a:prstGeom>
          <a:noFill/>
        </p:spPr>
        <p:txBody>
          <a:bodyPr wrap="none" rtlCol="0">
            <a:spAutoFit/>
          </a:bodyPr>
          <a:lstStyle/>
          <a:p>
            <a:r>
              <a:rPr lang="ja-JP" altLang="en-US" dirty="0">
                <a:solidFill>
                  <a:prstClr val="black"/>
                </a:solidFill>
              </a:rPr>
              <a:t>情報工学</a:t>
            </a:r>
          </a:p>
        </p:txBody>
      </p:sp>
      <p:sp>
        <p:nvSpPr>
          <p:cNvPr id="22" name="テキスト ボックス 21"/>
          <p:cNvSpPr txBox="1"/>
          <p:nvPr/>
        </p:nvSpPr>
        <p:spPr>
          <a:xfrm>
            <a:off x="3995936" y="5696500"/>
            <a:ext cx="877163" cy="369332"/>
          </a:xfrm>
          <a:prstGeom prst="rect">
            <a:avLst/>
          </a:prstGeom>
          <a:noFill/>
        </p:spPr>
        <p:txBody>
          <a:bodyPr wrap="none" rtlCol="0">
            <a:spAutoFit/>
          </a:bodyPr>
          <a:lstStyle/>
          <a:p>
            <a:r>
              <a:rPr lang="ja-JP" altLang="en-US" dirty="0">
                <a:solidFill>
                  <a:prstClr val="black"/>
                </a:solidFill>
              </a:rPr>
              <a:t>言語学</a:t>
            </a:r>
          </a:p>
        </p:txBody>
      </p:sp>
      <p:sp>
        <p:nvSpPr>
          <p:cNvPr id="23" name="テキスト ボックス 22"/>
          <p:cNvSpPr txBox="1"/>
          <p:nvPr/>
        </p:nvSpPr>
        <p:spPr>
          <a:xfrm>
            <a:off x="3368796" y="6143352"/>
            <a:ext cx="1338828" cy="369332"/>
          </a:xfrm>
          <a:prstGeom prst="rect">
            <a:avLst/>
          </a:prstGeom>
          <a:noFill/>
        </p:spPr>
        <p:txBody>
          <a:bodyPr wrap="none" rtlCol="0">
            <a:spAutoFit/>
          </a:bodyPr>
          <a:lstStyle/>
          <a:p>
            <a:r>
              <a:rPr lang="ja-JP" altLang="en-US" dirty="0">
                <a:solidFill>
                  <a:prstClr val="black"/>
                </a:solidFill>
              </a:rPr>
              <a:t>行動経済学</a:t>
            </a:r>
          </a:p>
        </p:txBody>
      </p:sp>
      <p:sp>
        <p:nvSpPr>
          <p:cNvPr id="24" name="テキスト ボックス 23"/>
          <p:cNvSpPr txBox="1"/>
          <p:nvPr/>
        </p:nvSpPr>
        <p:spPr>
          <a:xfrm>
            <a:off x="4924484" y="5958686"/>
            <a:ext cx="1107996" cy="369332"/>
          </a:xfrm>
          <a:prstGeom prst="rect">
            <a:avLst/>
          </a:prstGeom>
          <a:noFill/>
        </p:spPr>
        <p:txBody>
          <a:bodyPr wrap="none" rtlCol="0">
            <a:spAutoFit/>
          </a:bodyPr>
          <a:lstStyle/>
          <a:p>
            <a:r>
              <a:rPr lang="ja-JP" altLang="en-US" dirty="0">
                <a:solidFill>
                  <a:prstClr val="black"/>
                </a:solidFill>
              </a:rPr>
              <a:t>行動科学</a:t>
            </a:r>
          </a:p>
        </p:txBody>
      </p:sp>
      <p:sp>
        <p:nvSpPr>
          <p:cNvPr id="25" name="テキスト ボックス 24"/>
          <p:cNvSpPr txBox="1"/>
          <p:nvPr/>
        </p:nvSpPr>
        <p:spPr>
          <a:xfrm>
            <a:off x="5847625" y="5589354"/>
            <a:ext cx="1338828" cy="369332"/>
          </a:xfrm>
          <a:prstGeom prst="rect">
            <a:avLst/>
          </a:prstGeom>
          <a:noFill/>
        </p:spPr>
        <p:txBody>
          <a:bodyPr wrap="none" rtlCol="0">
            <a:spAutoFit/>
          </a:bodyPr>
          <a:lstStyle/>
          <a:p>
            <a:r>
              <a:rPr lang="ja-JP" altLang="en-US" dirty="0">
                <a:solidFill>
                  <a:prstClr val="black"/>
                </a:solidFill>
              </a:rPr>
              <a:t>脳神経科学</a:t>
            </a:r>
          </a:p>
        </p:txBody>
      </p:sp>
      <p:sp>
        <p:nvSpPr>
          <p:cNvPr id="26" name="テキスト ボックス 25"/>
          <p:cNvSpPr txBox="1"/>
          <p:nvPr/>
        </p:nvSpPr>
        <p:spPr>
          <a:xfrm>
            <a:off x="6673891" y="3886204"/>
            <a:ext cx="1338828" cy="369332"/>
          </a:xfrm>
          <a:prstGeom prst="rect">
            <a:avLst/>
          </a:prstGeom>
          <a:noFill/>
        </p:spPr>
        <p:txBody>
          <a:bodyPr wrap="none" rtlCol="0">
            <a:spAutoFit/>
          </a:bodyPr>
          <a:lstStyle/>
          <a:p>
            <a:r>
              <a:rPr lang="ja-JP" altLang="en-US" dirty="0">
                <a:solidFill>
                  <a:prstClr val="black"/>
                </a:solidFill>
              </a:rPr>
              <a:t>思考心理学</a:t>
            </a:r>
          </a:p>
        </p:txBody>
      </p:sp>
      <p:sp>
        <p:nvSpPr>
          <p:cNvPr id="27" name="テキスト ボックス 26"/>
          <p:cNvSpPr txBox="1"/>
          <p:nvPr/>
        </p:nvSpPr>
        <p:spPr>
          <a:xfrm>
            <a:off x="6096810" y="3504713"/>
            <a:ext cx="1915909" cy="369332"/>
          </a:xfrm>
          <a:prstGeom prst="rect">
            <a:avLst/>
          </a:prstGeom>
          <a:noFill/>
        </p:spPr>
        <p:txBody>
          <a:bodyPr wrap="none" rtlCol="0">
            <a:spAutoFit/>
          </a:bodyPr>
          <a:lstStyle/>
          <a:p>
            <a:r>
              <a:rPr lang="ja-JP" altLang="en-US" dirty="0">
                <a:solidFill>
                  <a:prstClr val="black"/>
                </a:solidFill>
              </a:rPr>
              <a:t>学習・記憶心理学</a:t>
            </a:r>
          </a:p>
        </p:txBody>
      </p:sp>
      <p:sp>
        <p:nvSpPr>
          <p:cNvPr id="28" name="テキスト ボックス 27"/>
          <p:cNvSpPr txBox="1"/>
          <p:nvPr/>
        </p:nvSpPr>
        <p:spPr>
          <a:xfrm>
            <a:off x="6746881" y="2761094"/>
            <a:ext cx="1569660" cy="369332"/>
          </a:xfrm>
          <a:prstGeom prst="rect">
            <a:avLst/>
          </a:prstGeom>
          <a:noFill/>
        </p:spPr>
        <p:txBody>
          <a:bodyPr wrap="none" rtlCol="0">
            <a:spAutoFit/>
          </a:bodyPr>
          <a:lstStyle/>
          <a:p>
            <a:r>
              <a:rPr lang="ja-JP" altLang="en-US" dirty="0">
                <a:solidFill>
                  <a:prstClr val="black"/>
                </a:solidFill>
              </a:rPr>
              <a:t>乳幼児心理学</a:t>
            </a:r>
          </a:p>
        </p:txBody>
      </p:sp>
      <p:sp>
        <p:nvSpPr>
          <p:cNvPr id="29" name="テキスト ボックス 28"/>
          <p:cNvSpPr txBox="1"/>
          <p:nvPr/>
        </p:nvSpPr>
        <p:spPr>
          <a:xfrm>
            <a:off x="7054764" y="4293096"/>
            <a:ext cx="1338828" cy="369332"/>
          </a:xfrm>
          <a:prstGeom prst="rect">
            <a:avLst/>
          </a:prstGeom>
          <a:noFill/>
        </p:spPr>
        <p:txBody>
          <a:bodyPr wrap="none" rtlCol="0">
            <a:spAutoFit/>
          </a:bodyPr>
          <a:lstStyle/>
          <a:p>
            <a:r>
              <a:rPr lang="ja-JP" altLang="en-US" dirty="0">
                <a:solidFill>
                  <a:prstClr val="black"/>
                </a:solidFill>
              </a:rPr>
              <a:t>生理心理学</a:t>
            </a:r>
          </a:p>
        </p:txBody>
      </p:sp>
      <p:sp>
        <p:nvSpPr>
          <p:cNvPr id="30" name="テキスト ボックス 29"/>
          <p:cNvSpPr txBox="1"/>
          <p:nvPr/>
        </p:nvSpPr>
        <p:spPr>
          <a:xfrm>
            <a:off x="6919918" y="1836936"/>
            <a:ext cx="1800493" cy="369332"/>
          </a:xfrm>
          <a:prstGeom prst="rect">
            <a:avLst/>
          </a:prstGeom>
          <a:noFill/>
        </p:spPr>
        <p:txBody>
          <a:bodyPr wrap="none" rtlCol="0">
            <a:spAutoFit/>
          </a:bodyPr>
          <a:lstStyle/>
          <a:p>
            <a:r>
              <a:rPr lang="ja-JP" altLang="en-US" dirty="0">
                <a:solidFill>
                  <a:prstClr val="black"/>
                </a:solidFill>
              </a:rPr>
              <a:t>応用行動分析学</a:t>
            </a:r>
          </a:p>
        </p:txBody>
      </p:sp>
      <p:sp>
        <p:nvSpPr>
          <p:cNvPr id="31" name="テキスト ボックス 30"/>
          <p:cNvSpPr txBox="1"/>
          <p:nvPr/>
        </p:nvSpPr>
        <p:spPr>
          <a:xfrm>
            <a:off x="6427882" y="1413862"/>
            <a:ext cx="1888659" cy="369332"/>
          </a:xfrm>
          <a:prstGeom prst="rect">
            <a:avLst/>
          </a:prstGeom>
          <a:noFill/>
        </p:spPr>
        <p:txBody>
          <a:bodyPr wrap="none" rtlCol="0">
            <a:spAutoFit/>
          </a:bodyPr>
          <a:lstStyle/>
          <a:p>
            <a:r>
              <a:rPr lang="ja-JP" altLang="en-US" dirty="0">
                <a:solidFill>
                  <a:prstClr val="black"/>
                </a:solidFill>
              </a:rPr>
              <a:t>ジェンダー心理学</a:t>
            </a:r>
          </a:p>
        </p:txBody>
      </p:sp>
      <p:sp>
        <p:nvSpPr>
          <p:cNvPr id="32" name="テキスト ボックス 31"/>
          <p:cNvSpPr txBox="1"/>
          <p:nvPr/>
        </p:nvSpPr>
        <p:spPr>
          <a:xfrm>
            <a:off x="6279851" y="2262292"/>
            <a:ext cx="1622560" cy="369332"/>
          </a:xfrm>
          <a:prstGeom prst="rect">
            <a:avLst/>
          </a:prstGeom>
          <a:noFill/>
        </p:spPr>
        <p:txBody>
          <a:bodyPr wrap="none" rtlCol="0">
            <a:spAutoFit/>
          </a:bodyPr>
          <a:lstStyle/>
          <a:p>
            <a:r>
              <a:rPr lang="ja-JP" altLang="en-US" dirty="0">
                <a:solidFill>
                  <a:prstClr val="black"/>
                </a:solidFill>
              </a:rPr>
              <a:t>メディア心理学</a:t>
            </a:r>
          </a:p>
        </p:txBody>
      </p:sp>
      <p:sp>
        <p:nvSpPr>
          <p:cNvPr id="33" name="テキスト ボックス 32"/>
          <p:cNvSpPr txBox="1"/>
          <p:nvPr/>
        </p:nvSpPr>
        <p:spPr>
          <a:xfrm>
            <a:off x="3201353" y="1652270"/>
            <a:ext cx="1800493" cy="369332"/>
          </a:xfrm>
          <a:prstGeom prst="rect">
            <a:avLst/>
          </a:prstGeom>
          <a:noFill/>
        </p:spPr>
        <p:txBody>
          <a:bodyPr wrap="none" rtlCol="0">
            <a:spAutoFit/>
          </a:bodyPr>
          <a:lstStyle/>
          <a:p>
            <a:r>
              <a:rPr lang="ja-JP" altLang="en-US" dirty="0">
                <a:solidFill>
                  <a:prstClr val="black"/>
                </a:solidFill>
              </a:rPr>
              <a:t>臨床社会心理学</a:t>
            </a:r>
          </a:p>
        </p:txBody>
      </p:sp>
      <p:sp>
        <p:nvSpPr>
          <p:cNvPr id="34" name="テキスト ボックス 33"/>
          <p:cNvSpPr txBox="1"/>
          <p:nvPr/>
        </p:nvSpPr>
        <p:spPr>
          <a:xfrm>
            <a:off x="5979814" y="945872"/>
            <a:ext cx="1840568" cy="369332"/>
          </a:xfrm>
          <a:prstGeom prst="rect">
            <a:avLst/>
          </a:prstGeom>
          <a:noFill/>
        </p:spPr>
        <p:txBody>
          <a:bodyPr wrap="none" rtlCol="0">
            <a:spAutoFit/>
          </a:bodyPr>
          <a:lstStyle/>
          <a:p>
            <a:r>
              <a:rPr lang="ja-JP" altLang="en-US" dirty="0">
                <a:solidFill>
                  <a:prstClr val="black"/>
                </a:solidFill>
              </a:rPr>
              <a:t>ナラティブ療法論</a:t>
            </a:r>
          </a:p>
        </p:txBody>
      </p:sp>
      <p:sp>
        <p:nvSpPr>
          <p:cNvPr id="35" name="テキスト ボックス 34"/>
          <p:cNvSpPr txBox="1"/>
          <p:nvPr/>
        </p:nvSpPr>
        <p:spPr>
          <a:xfrm>
            <a:off x="5269945" y="3119027"/>
            <a:ext cx="1107996" cy="369332"/>
          </a:xfrm>
          <a:prstGeom prst="rect">
            <a:avLst/>
          </a:prstGeom>
          <a:noFill/>
        </p:spPr>
        <p:txBody>
          <a:bodyPr wrap="none" rtlCol="0">
            <a:spAutoFit/>
          </a:bodyPr>
          <a:lstStyle/>
          <a:p>
            <a:r>
              <a:rPr lang="ja-JP" altLang="en-US" dirty="0">
                <a:solidFill>
                  <a:prstClr val="black"/>
                </a:solidFill>
              </a:rPr>
              <a:t>法心理学</a:t>
            </a:r>
          </a:p>
        </p:txBody>
      </p:sp>
      <p:sp>
        <p:nvSpPr>
          <p:cNvPr id="3" name="スライド番号プレースホルダー 2"/>
          <p:cNvSpPr>
            <a:spLocks noGrp="1"/>
          </p:cNvSpPr>
          <p:nvPr>
            <p:ph type="sldNum" sz="quarter" idx="12"/>
          </p:nvPr>
        </p:nvSpPr>
        <p:spPr/>
        <p:txBody>
          <a:bodyPr/>
          <a:lstStyle/>
          <a:p>
            <a:fld id="{F707EBB2-4C28-48A6-9212-7C2C42FADD51}" type="slidenum">
              <a:rPr lang="ja-JP" altLang="en-US" smtClean="0">
                <a:solidFill>
                  <a:prstClr val="black">
                    <a:tint val="75000"/>
                  </a:prstClr>
                </a:solidFill>
              </a:rPr>
              <a:pPr/>
              <a:t>4</a:t>
            </a:fld>
            <a:endParaRPr lang="ja-JP" altLang="en-US">
              <a:solidFill>
                <a:prstClr val="black">
                  <a:tint val="75000"/>
                </a:prstClr>
              </a:solidFill>
            </a:endParaRPr>
          </a:p>
        </p:txBody>
      </p:sp>
    </p:spTree>
    <p:extLst>
      <p:ext uri="{BB962C8B-B14F-4D97-AF65-F5344CB8AC3E}">
        <p14:creationId xmlns:p14="http://schemas.microsoft.com/office/powerpoint/2010/main" val="138813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円柱 11"/>
          <p:cNvSpPr/>
          <p:nvPr/>
        </p:nvSpPr>
        <p:spPr>
          <a:xfrm>
            <a:off x="4825931" y="2174819"/>
            <a:ext cx="3124372" cy="4068355"/>
          </a:xfrm>
          <a:prstGeom prst="can">
            <a:avLst>
              <a:gd name="adj" fmla="val 13691"/>
            </a:avLst>
          </a:prstGeom>
          <a:solidFill>
            <a:srgbClr val="0033CC"/>
          </a:solidFill>
          <a:effectLst>
            <a:outerShdw blurRad="76200" dir="18900000" sy="23000" kx="-1200000" algn="bl" rotWithShape="0">
              <a:prstClr val="black">
                <a:alpha val="20000"/>
              </a:prst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ltLang="ja-JP" sz="3200" dirty="0">
              <a:solidFill>
                <a:schemeClr val="tx1"/>
              </a:solidFill>
              <a:latin typeface="HGP明朝B" panose="02020800000000000000" pitchFamily="18" charset="-128"/>
              <a:ea typeface="HGP明朝B" panose="02020800000000000000" pitchFamily="18" charset="-128"/>
            </a:endParaRPr>
          </a:p>
          <a:p>
            <a:pPr algn="ctr"/>
            <a:endParaRPr lang="en-US" altLang="ja-JP" sz="3200" dirty="0">
              <a:solidFill>
                <a:schemeClr val="tx1"/>
              </a:solidFill>
              <a:latin typeface="HGP明朝B" panose="02020800000000000000" pitchFamily="18" charset="-128"/>
              <a:ea typeface="HGP明朝B" panose="02020800000000000000" pitchFamily="18" charset="-128"/>
            </a:endParaRPr>
          </a:p>
          <a:p>
            <a:pPr algn="ctr"/>
            <a:endParaRPr kumimoji="1" lang="en-US" altLang="ja-JP" sz="3200" dirty="0">
              <a:solidFill>
                <a:schemeClr val="tx1"/>
              </a:solidFill>
              <a:latin typeface="HGP明朝B" panose="02020800000000000000" pitchFamily="18" charset="-128"/>
              <a:ea typeface="HGP明朝B" panose="02020800000000000000" pitchFamily="18" charset="-128"/>
            </a:endParaRPr>
          </a:p>
          <a:p>
            <a:pPr algn="ctr"/>
            <a:endParaRPr lang="en-US" altLang="ja-JP" sz="3200" dirty="0">
              <a:solidFill>
                <a:schemeClr val="tx1"/>
              </a:solidFill>
              <a:latin typeface="HGP明朝B" panose="02020800000000000000" pitchFamily="18" charset="-128"/>
              <a:ea typeface="HGP明朝B" panose="02020800000000000000" pitchFamily="18" charset="-128"/>
            </a:endParaRPr>
          </a:p>
          <a:p>
            <a:pPr algn="ctr"/>
            <a:endParaRPr kumimoji="1" lang="en-US" altLang="ja-JP" sz="3200" dirty="0">
              <a:solidFill>
                <a:schemeClr val="tx1"/>
              </a:solidFill>
              <a:latin typeface="HGP明朝B" panose="02020800000000000000" pitchFamily="18" charset="-128"/>
              <a:ea typeface="HGP明朝B" panose="02020800000000000000" pitchFamily="18" charset="-128"/>
            </a:endParaRPr>
          </a:p>
          <a:p>
            <a:pPr algn="ctr"/>
            <a:r>
              <a:rPr kumimoji="1"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ea"/>
                <a:ea typeface="+mj-ea"/>
                <a:cs typeface="HGP明朝E"/>
              </a:rPr>
              <a:t>「総合的」な人間力を身に付ける</a:t>
            </a:r>
            <a:endParaRPr kumimoji="1"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ea"/>
              <a:ea typeface="+mj-ea"/>
              <a:cs typeface="HGP明朝E"/>
            </a:endParaRPr>
          </a:p>
          <a:p>
            <a:pPr algn="ctr"/>
            <a:endParaRPr lang="en-US" altLang="ja-JP" sz="3200" dirty="0">
              <a:solidFill>
                <a:schemeClr val="tx1"/>
              </a:solidFill>
              <a:latin typeface="+mj-ea"/>
              <a:ea typeface="+mj-ea"/>
            </a:endParaRPr>
          </a:p>
          <a:p>
            <a:pPr algn="ctr"/>
            <a:r>
              <a:rPr kumimoji="1" lang="ja-JP" altLang="en-US" sz="3000" dirty="0">
                <a:solidFill>
                  <a:schemeClr val="bg1"/>
                </a:solidFill>
                <a:latin typeface="+mj-ea"/>
                <a:ea typeface="+mj-ea"/>
                <a:cs typeface="HGP明朝E"/>
              </a:rPr>
              <a:t>隣接諸科学の人間理解に関わる教育、教養教育、　英語教育を展開</a:t>
            </a:r>
            <a:endParaRPr kumimoji="1" lang="en-US" altLang="ja-JP" sz="3000" dirty="0">
              <a:solidFill>
                <a:schemeClr val="bg1"/>
              </a:solidFill>
              <a:latin typeface="+mj-ea"/>
              <a:ea typeface="+mj-ea"/>
              <a:cs typeface="HGP明朝E"/>
            </a:endParaRPr>
          </a:p>
          <a:p>
            <a:pPr algn="ctr"/>
            <a:endParaRPr kumimoji="1" lang="en-US" altLang="ja-JP" sz="3200" dirty="0">
              <a:solidFill>
                <a:schemeClr val="tx1"/>
              </a:solidFill>
              <a:latin typeface="HGP明朝B" panose="02020800000000000000" pitchFamily="18" charset="-128"/>
              <a:ea typeface="HGP明朝B" panose="02020800000000000000" pitchFamily="18" charset="-128"/>
            </a:endParaRPr>
          </a:p>
          <a:p>
            <a:pPr algn="ctr"/>
            <a:endParaRPr lang="en-US" altLang="ja-JP" sz="3200" dirty="0">
              <a:solidFill>
                <a:schemeClr val="tx1"/>
              </a:solidFill>
              <a:latin typeface="HGP明朝B" panose="02020800000000000000" pitchFamily="18" charset="-128"/>
              <a:ea typeface="HGP明朝B" panose="02020800000000000000" pitchFamily="18" charset="-128"/>
            </a:endParaRPr>
          </a:p>
          <a:p>
            <a:pPr algn="ctr"/>
            <a:endParaRPr kumimoji="1" lang="en-US" altLang="ja-JP" sz="3200" dirty="0">
              <a:solidFill>
                <a:schemeClr val="tx1"/>
              </a:solidFill>
              <a:latin typeface="HGP明朝B" panose="02020800000000000000" pitchFamily="18" charset="-128"/>
              <a:ea typeface="HGP明朝B" panose="02020800000000000000" pitchFamily="18" charset="-128"/>
            </a:endParaRPr>
          </a:p>
          <a:p>
            <a:pPr algn="ctr"/>
            <a:endParaRPr kumimoji="1" lang="en-US" altLang="ja-JP" sz="3200" dirty="0">
              <a:solidFill>
                <a:schemeClr val="tx1"/>
              </a:solidFill>
              <a:latin typeface="HGP明朝B" panose="02020800000000000000" pitchFamily="18" charset="-128"/>
              <a:ea typeface="HGP明朝B" panose="02020800000000000000" pitchFamily="18" charset="-128"/>
            </a:endParaRPr>
          </a:p>
          <a:p>
            <a:pPr algn="ctr"/>
            <a:endParaRPr lang="en-US" altLang="ja-JP" dirty="0"/>
          </a:p>
          <a:p>
            <a:pPr algn="ctr"/>
            <a:endParaRPr kumimoji="1" lang="ja-JP" altLang="en-US" dirty="0"/>
          </a:p>
        </p:txBody>
      </p:sp>
      <p:sp>
        <p:nvSpPr>
          <p:cNvPr id="2" name="タイトル 1"/>
          <p:cNvSpPr>
            <a:spLocks noGrp="1"/>
          </p:cNvSpPr>
          <p:nvPr>
            <p:ph type="title"/>
          </p:nvPr>
        </p:nvSpPr>
        <p:spPr>
          <a:xfrm>
            <a:off x="157546" y="493776"/>
            <a:ext cx="8851392" cy="1143000"/>
          </a:xfrm>
        </p:spPr>
        <p:txBody>
          <a:bodyPr>
            <a:noAutofit/>
          </a:bodyPr>
          <a:lstStyle/>
          <a:p>
            <a:pPr algn="l"/>
            <a:r>
              <a:rPr lang="ja-JP" altLang="en-US" sz="7200" dirty="0">
                <a:latin typeface="+mj-ea"/>
                <a:cs typeface="HGP明朝E"/>
              </a:rPr>
              <a:t>何が「</a:t>
            </a:r>
            <a:r>
              <a:rPr kumimoji="1" lang="ja-JP" altLang="en-US" sz="7200" dirty="0">
                <a:latin typeface="+mj-ea"/>
                <a:cs typeface="HGP明朝E"/>
              </a:rPr>
              <a:t>総合」？</a:t>
            </a:r>
            <a:br>
              <a:rPr kumimoji="1" lang="en-US" altLang="ja-JP" sz="7200" dirty="0">
                <a:latin typeface="+mj-ea"/>
              </a:rPr>
            </a:br>
            <a:r>
              <a:rPr lang="ja-JP" altLang="en-US" sz="4000" dirty="0">
                <a:latin typeface="+mj-ea"/>
                <a:cs typeface="HGP明朝E"/>
              </a:rPr>
              <a:t>総合心理学部が目指す教学の</a:t>
            </a:r>
            <a:r>
              <a:rPr lang="en-US" altLang="ja-JP" sz="4000" dirty="0">
                <a:latin typeface="+mj-ea"/>
                <a:cs typeface="HGP明朝E"/>
              </a:rPr>
              <a:t>2</a:t>
            </a:r>
            <a:r>
              <a:rPr lang="ja-JP" altLang="en-US" sz="4000" dirty="0" err="1">
                <a:latin typeface="+mj-ea"/>
                <a:cs typeface="HGP明朝E"/>
              </a:rPr>
              <a:t>つの</a:t>
            </a:r>
            <a:r>
              <a:rPr lang="ja-JP" altLang="en-US" sz="4000" dirty="0">
                <a:latin typeface="+mj-ea"/>
                <a:cs typeface="HGP明朝E"/>
              </a:rPr>
              <a:t>柱</a:t>
            </a:r>
            <a:endParaRPr kumimoji="1" lang="ja-JP" altLang="en-US" sz="4000" dirty="0">
              <a:latin typeface="+mj-ea"/>
              <a:cs typeface="HGP明朝E"/>
            </a:endParaRPr>
          </a:p>
        </p:txBody>
      </p:sp>
      <p:sp>
        <p:nvSpPr>
          <p:cNvPr id="6" name="円柱 5"/>
          <p:cNvSpPr/>
          <p:nvPr/>
        </p:nvSpPr>
        <p:spPr>
          <a:xfrm>
            <a:off x="1284742" y="2174819"/>
            <a:ext cx="3124372" cy="4068355"/>
          </a:xfrm>
          <a:prstGeom prst="can">
            <a:avLst>
              <a:gd name="adj" fmla="val 13691"/>
            </a:avLst>
          </a:prstGeom>
          <a:solidFill>
            <a:srgbClr val="009E47"/>
          </a:solidFill>
          <a:effectLst>
            <a:outerShdw blurRad="76200" dir="13500000" sy="23000" kx="1200000" algn="br" rotWithShape="0">
              <a:prstClr val="black">
                <a:alpha val="20000"/>
              </a:prstClr>
            </a:outerShdw>
            <a:reflection blurRad="6350" stA="50000" endA="300" endPos="550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ltLang="ja-JP" sz="3200" dirty="0">
              <a:solidFill>
                <a:schemeClr val="tx1"/>
              </a:solidFill>
              <a:latin typeface="HGP明朝B" panose="02020800000000000000" pitchFamily="18" charset="-128"/>
              <a:ea typeface="HGP明朝B" panose="02020800000000000000" pitchFamily="18" charset="-128"/>
            </a:endParaRPr>
          </a:p>
          <a:p>
            <a:endParaRPr lang="en-US" altLang="ja-JP" sz="3200" dirty="0">
              <a:solidFill>
                <a:schemeClr val="tx1"/>
              </a:solidFill>
              <a:latin typeface="HGP明朝B" panose="02020800000000000000" pitchFamily="18" charset="-128"/>
              <a:ea typeface="HGP明朝B" panose="02020800000000000000" pitchFamily="18" charset="-128"/>
            </a:endParaRPr>
          </a:p>
          <a:p>
            <a:pPr algn="ctr"/>
            <a:endParaRPr kumimoji="1" lang="en-US" altLang="ja-JP" sz="3200" dirty="0">
              <a:solidFill>
                <a:schemeClr val="tx1"/>
              </a:solidFill>
              <a:latin typeface="HGP明朝B" panose="02020800000000000000" pitchFamily="18" charset="-128"/>
              <a:ea typeface="HGP明朝B" panose="02020800000000000000" pitchFamily="18" charset="-128"/>
            </a:endParaRPr>
          </a:p>
          <a:p>
            <a:pPr algn="ctr"/>
            <a:endParaRPr lang="en-US" altLang="ja-JP" sz="3200" dirty="0">
              <a:solidFill>
                <a:schemeClr val="tx1"/>
              </a:solidFill>
              <a:latin typeface="HGP明朝B" panose="02020800000000000000" pitchFamily="18" charset="-128"/>
              <a:ea typeface="HGP明朝B" panose="02020800000000000000" pitchFamily="18" charset="-128"/>
            </a:endParaRPr>
          </a:p>
          <a:p>
            <a:pPr algn="ctr"/>
            <a:endParaRPr kumimoji="1" lang="en-US" altLang="ja-JP" sz="3200" dirty="0">
              <a:solidFill>
                <a:schemeClr val="tx1"/>
              </a:solidFill>
              <a:latin typeface="HGP明朝B" panose="02020800000000000000" pitchFamily="18" charset="-128"/>
              <a:ea typeface="HGP明朝B" panose="02020800000000000000" pitchFamily="18" charset="-128"/>
            </a:endParaRPr>
          </a:p>
          <a:p>
            <a:pPr algn="ctr"/>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ea"/>
                <a:ea typeface="+mj-ea"/>
                <a:cs typeface="HGP明朝E"/>
              </a:rPr>
              <a:t>心理学を</a:t>
            </a:r>
            <a:endParaRPr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ea"/>
              <a:ea typeface="+mj-ea"/>
              <a:cs typeface="HGP明朝E"/>
            </a:endParaRPr>
          </a:p>
          <a:p>
            <a:pPr algn="ctr"/>
            <a:r>
              <a:rPr lang="ja-JP" alt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ea"/>
                <a:ea typeface="+mj-ea"/>
                <a:cs typeface="HGP明朝E"/>
              </a:rPr>
              <a:t>「総合的」に学ぶ</a:t>
            </a:r>
            <a:endParaRPr lang="en-US" altLang="ja-JP"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ea"/>
              <a:ea typeface="+mj-ea"/>
              <a:cs typeface="HGP明朝E"/>
            </a:endParaRPr>
          </a:p>
          <a:p>
            <a:pPr algn="ctr"/>
            <a:endParaRPr lang="en-US" altLang="ja-JP" sz="3200" dirty="0">
              <a:latin typeface="+mj-ea"/>
              <a:ea typeface="+mj-ea"/>
              <a:cs typeface="HGP明朝E"/>
            </a:endParaRPr>
          </a:p>
          <a:p>
            <a:pPr algn="ctr"/>
            <a:r>
              <a:rPr lang="ja-JP" altLang="en-US" sz="3000" dirty="0">
                <a:solidFill>
                  <a:schemeClr val="bg1"/>
                </a:solidFill>
                <a:latin typeface="+mj-ea"/>
                <a:ea typeface="+mj-ea"/>
                <a:cs typeface="HGP明朝E"/>
              </a:rPr>
              <a:t>基礎・応用・臨床といった心理学の基礎的分野を</a:t>
            </a:r>
            <a:endParaRPr lang="en-US" altLang="ja-JP" sz="3000" dirty="0">
              <a:solidFill>
                <a:schemeClr val="bg1"/>
              </a:solidFill>
              <a:latin typeface="+mj-ea"/>
              <a:ea typeface="+mj-ea"/>
              <a:cs typeface="HGP明朝E"/>
            </a:endParaRPr>
          </a:p>
          <a:p>
            <a:pPr algn="ctr"/>
            <a:r>
              <a:rPr lang="ja-JP" altLang="en-US" sz="3000" dirty="0">
                <a:solidFill>
                  <a:schemeClr val="bg1"/>
                </a:solidFill>
                <a:latin typeface="+mj-ea"/>
                <a:ea typeface="+mj-ea"/>
                <a:cs typeface="HGP明朝E"/>
              </a:rPr>
              <a:t>「総合的」に学修</a:t>
            </a:r>
            <a:endParaRPr lang="en-US" altLang="ja-JP" sz="3000" dirty="0">
              <a:solidFill>
                <a:schemeClr val="bg1"/>
              </a:solidFill>
              <a:latin typeface="+mj-ea"/>
              <a:ea typeface="+mj-ea"/>
              <a:cs typeface="HGP明朝E"/>
            </a:endParaRPr>
          </a:p>
          <a:p>
            <a:pPr algn="ctr"/>
            <a:endParaRPr kumimoji="1" lang="en-US" altLang="ja-JP" sz="3200" dirty="0">
              <a:solidFill>
                <a:schemeClr val="tx1"/>
              </a:solidFill>
              <a:latin typeface="HGP明朝B" panose="02020800000000000000" pitchFamily="18" charset="-128"/>
              <a:ea typeface="HGP明朝B" panose="02020800000000000000" pitchFamily="18" charset="-128"/>
            </a:endParaRPr>
          </a:p>
          <a:p>
            <a:pPr algn="ctr"/>
            <a:endParaRPr lang="en-US" altLang="ja-JP" sz="3200" dirty="0">
              <a:solidFill>
                <a:schemeClr val="tx1"/>
              </a:solidFill>
              <a:latin typeface="HGP明朝B" panose="02020800000000000000" pitchFamily="18" charset="-128"/>
              <a:ea typeface="HGP明朝B" panose="02020800000000000000" pitchFamily="18" charset="-128"/>
            </a:endParaRPr>
          </a:p>
          <a:p>
            <a:pPr algn="ctr"/>
            <a:endParaRPr kumimoji="1" lang="en-US" altLang="ja-JP" sz="3200" dirty="0">
              <a:solidFill>
                <a:schemeClr val="tx1"/>
              </a:solidFill>
              <a:latin typeface="HGP明朝B" panose="02020800000000000000" pitchFamily="18" charset="-128"/>
              <a:ea typeface="HGP明朝B" panose="02020800000000000000" pitchFamily="18" charset="-128"/>
            </a:endParaRPr>
          </a:p>
          <a:p>
            <a:pPr algn="ctr"/>
            <a:endParaRPr kumimoji="1" lang="en-US" altLang="ja-JP" sz="3200" dirty="0">
              <a:solidFill>
                <a:schemeClr val="tx1"/>
              </a:solidFill>
              <a:latin typeface="HGP明朝B" panose="02020800000000000000" pitchFamily="18" charset="-128"/>
              <a:ea typeface="HGP明朝B" panose="02020800000000000000" pitchFamily="18" charset="-128"/>
            </a:endParaRPr>
          </a:p>
          <a:p>
            <a:pPr algn="ctr"/>
            <a:endParaRPr lang="en-US" altLang="ja-JP" dirty="0"/>
          </a:p>
          <a:p>
            <a:pPr algn="ctr"/>
            <a:endParaRPr kumimoji="1" lang="ja-JP" altLang="en-US" dirty="0"/>
          </a:p>
        </p:txBody>
      </p:sp>
      <p:sp>
        <p:nvSpPr>
          <p:cNvPr id="4" name="スライド番号プレースホルダー 3"/>
          <p:cNvSpPr>
            <a:spLocks noGrp="1"/>
          </p:cNvSpPr>
          <p:nvPr>
            <p:ph type="sldNum" sz="quarter" idx="12"/>
          </p:nvPr>
        </p:nvSpPr>
        <p:spPr/>
        <p:txBody>
          <a:bodyPr/>
          <a:lstStyle/>
          <a:p>
            <a:fld id="{A20286EB-CC0E-4061-8510-90830D844D69}" type="slidenum">
              <a:rPr lang="ja-JP" altLang="en-US" smtClean="0"/>
              <a:pPr/>
              <a:t>5</a:t>
            </a:fld>
            <a:endParaRPr lang="ja-JP" altLang="en-US" dirty="0"/>
          </a:p>
        </p:txBody>
      </p:sp>
    </p:spTree>
    <p:extLst>
      <p:ext uri="{BB962C8B-B14F-4D97-AF65-F5344CB8AC3E}">
        <p14:creationId xmlns:p14="http://schemas.microsoft.com/office/powerpoint/2010/main" val="232184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5167" y="3049999"/>
            <a:ext cx="3716428" cy="5557281"/>
          </a:xfrm>
        </p:spPr>
        <p:txBody>
          <a:bodyPr>
            <a:noAutofit/>
          </a:bodyPr>
          <a:lstStyle/>
          <a:p>
            <a:pPr marL="0" lvl="0" indent="0">
              <a:buNone/>
            </a:pPr>
            <a:r>
              <a:rPr lang="en-US" altLang="ja-JP" sz="2400" dirty="0">
                <a:latin typeface="+mj-ea"/>
                <a:ea typeface="+mj-ea"/>
                <a:cs typeface="HGP明朝E"/>
              </a:rPr>
              <a:t>−</a:t>
            </a:r>
            <a:r>
              <a:rPr lang="ja-JP" altLang="en-US" sz="2400" dirty="0">
                <a:latin typeface="+mj-ea"/>
                <a:ea typeface="+mj-ea"/>
                <a:cs typeface="HGP明朝E"/>
              </a:rPr>
              <a:t>３つの専門コースからの</a:t>
            </a:r>
            <a:endParaRPr lang="en-US" altLang="ja-JP" sz="2400" dirty="0">
              <a:latin typeface="+mj-ea"/>
              <a:ea typeface="+mj-ea"/>
              <a:cs typeface="HGP明朝E"/>
            </a:endParaRPr>
          </a:p>
          <a:p>
            <a:pPr marL="0" lvl="0" indent="0">
              <a:buNone/>
            </a:pPr>
            <a:r>
              <a:rPr lang="ja-JP" altLang="en-US" sz="2400" dirty="0">
                <a:latin typeface="+mj-ea"/>
                <a:ea typeface="+mj-ea"/>
                <a:cs typeface="HGP明朝E"/>
              </a:rPr>
              <a:t>心理学の専門教育</a:t>
            </a:r>
            <a:endParaRPr lang="en-US" altLang="ja-JP" sz="2400" dirty="0">
              <a:latin typeface="+mj-ea"/>
              <a:ea typeface="+mj-ea"/>
              <a:cs typeface="HGP明朝E"/>
            </a:endParaRPr>
          </a:p>
          <a:p>
            <a:pPr marL="0" lvl="0" indent="0">
              <a:buNone/>
            </a:pPr>
            <a:endParaRPr lang="en-US" altLang="ja-JP" sz="2400" dirty="0">
              <a:latin typeface="+mj-ea"/>
              <a:ea typeface="+mj-ea"/>
              <a:cs typeface="HGP明朝E"/>
            </a:endParaRPr>
          </a:p>
          <a:p>
            <a:pPr marL="268288" lvl="0" indent="-268288">
              <a:buNone/>
            </a:pPr>
            <a:r>
              <a:rPr lang="en-US" altLang="ja-JP" sz="2400" dirty="0">
                <a:latin typeface="+mj-ea"/>
                <a:ea typeface="+mj-ea"/>
                <a:cs typeface="HGP明朝E"/>
              </a:rPr>
              <a:t>−</a:t>
            </a:r>
            <a:r>
              <a:rPr lang="ja-JP" altLang="en-US" sz="2400" dirty="0">
                <a:latin typeface="+mj-ea"/>
                <a:ea typeface="+mj-ea"/>
                <a:cs typeface="HGP明朝E"/>
              </a:rPr>
              <a:t>３つの特色ある科目群</a:t>
            </a:r>
            <a:endParaRPr lang="en-US" altLang="ja-JP" sz="2400" dirty="0">
              <a:latin typeface="+mj-ea"/>
              <a:ea typeface="+mj-ea"/>
              <a:cs typeface="HGP明朝E"/>
            </a:endParaRPr>
          </a:p>
          <a:p>
            <a:pPr marL="268288" lvl="0" indent="-88900">
              <a:buFont typeface="+mj-lt"/>
              <a:buAutoNum type="arabicPeriod"/>
            </a:pPr>
            <a:r>
              <a:rPr lang="ja-JP" altLang="en-US" sz="2400" dirty="0">
                <a:latin typeface="+mj-ea"/>
                <a:ea typeface="+mj-ea"/>
                <a:cs typeface="HGP明朝E"/>
              </a:rPr>
              <a:t>総合人間理解科目</a:t>
            </a:r>
            <a:endParaRPr lang="en-US" altLang="ja-JP" sz="2400" dirty="0">
              <a:latin typeface="+mj-ea"/>
              <a:ea typeface="+mj-ea"/>
              <a:cs typeface="HGP明朝E"/>
            </a:endParaRPr>
          </a:p>
          <a:p>
            <a:pPr marL="268288" lvl="0" indent="-88900">
              <a:buFont typeface="+mj-lt"/>
              <a:buAutoNum type="arabicPeriod"/>
            </a:pPr>
            <a:r>
              <a:rPr lang="ja-JP" altLang="en-US" sz="2400" dirty="0">
                <a:latin typeface="+mj-ea"/>
                <a:ea typeface="+mj-ea"/>
                <a:cs typeface="HGP明朝E"/>
              </a:rPr>
              <a:t>臨床・実践</a:t>
            </a:r>
            <a:endParaRPr lang="en-US" altLang="ja-JP" sz="2400" dirty="0">
              <a:latin typeface="+mj-ea"/>
              <a:ea typeface="+mj-ea"/>
              <a:cs typeface="HGP明朝E"/>
            </a:endParaRPr>
          </a:p>
          <a:p>
            <a:pPr marL="268288" lvl="0" indent="-88900">
              <a:buFont typeface="+mj-lt"/>
              <a:buAutoNum type="arabicPeriod"/>
            </a:pPr>
            <a:r>
              <a:rPr lang="ja-JP" altLang="en-US" sz="2400" dirty="0">
                <a:latin typeface="+mj-ea"/>
                <a:ea typeface="+mj-ea"/>
                <a:cs typeface="HGP明朝E"/>
              </a:rPr>
              <a:t>プロジェクト発信型英語</a:t>
            </a:r>
            <a:endParaRPr lang="en-US" altLang="ja-JP" sz="2400" dirty="0">
              <a:latin typeface="+mj-ea"/>
              <a:ea typeface="+mj-ea"/>
              <a:cs typeface="HGP明朝E"/>
            </a:endParaRPr>
          </a:p>
        </p:txBody>
      </p:sp>
      <p:sp>
        <p:nvSpPr>
          <p:cNvPr id="2" name="タイトル 1"/>
          <p:cNvSpPr>
            <a:spLocks noGrp="1"/>
          </p:cNvSpPr>
          <p:nvPr>
            <p:ph type="title"/>
          </p:nvPr>
        </p:nvSpPr>
        <p:spPr>
          <a:xfrm>
            <a:off x="189317" y="578657"/>
            <a:ext cx="8954683" cy="1143000"/>
          </a:xfrm>
        </p:spPr>
        <p:txBody>
          <a:bodyPr>
            <a:noAutofit/>
          </a:bodyPr>
          <a:lstStyle/>
          <a:p>
            <a:pPr algn="l"/>
            <a:r>
              <a:rPr lang="ja-JP" altLang="en-US" sz="7200" dirty="0">
                <a:latin typeface="+mj-ea"/>
                <a:cs typeface="HGP明朝E"/>
              </a:rPr>
              <a:t>何を学ぶ？どのように学ぶ？</a:t>
            </a:r>
            <a:endParaRPr lang="en-US" altLang="ja-JP" sz="2400" dirty="0">
              <a:latin typeface="+mj-ea"/>
              <a:cs typeface="HGP明朝E"/>
            </a:endParaRPr>
          </a:p>
        </p:txBody>
      </p:sp>
      <p:sp>
        <p:nvSpPr>
          <p:cNvPr id="6" name="正方形/長方形 5"/>
          <p:cNvSpPr/>
          <p:nvPr/>
        </p:nvSpPr>
        <p:spPr bwMode="auto">
          <a:xfrm>
            <a:off x="3250060" y="1278611"/>
            <a:ext cx="5486401" cy="5466321"/>
          </a:xfrm>
          <a:prstGeom prst="rect">
            <a:avLst/>
          </a:prstGeom>
          <a:no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5" name="円/楕円 14"/>
          <p:cNvSpPr/>
          <p:nvPr/>
        </p:nvSpPr>
        <p:spPr bwMode="auto">
          <a:xfrm>
            <a:off x="3903183" y="1806556"/>
            <a:ext cx="4469913" cy="4557651"/>
          </a:xfrm>
          <a:prstGeom prst="ellipse">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6" name="円/楕円 15"/>
          <p:cNvSpPr/>
          <p:nvPr/>
        </p:nvSpPr>
        <p:spPr bwMode="auto">
          <a:xfrm>
            <a:off x="4435210" y="2403518"/>
            <a:ext cx="3409775" cy="3425122"/>
          </a:xfrm>
          <a:prstGeom prst="ellipse">
            <a:avLst/>
          </a:prstGeom>
          <a:solidFill>
            <a:schemeClr val="tx2">
              <a:lumMod val="60000"/>
              <a:lumOff val="4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17" name="円/楕円 16"/>
          <p:cNvSpPr/>
          <p:nvPr/>
        </p:nvSpPr>
        <p:spPr bwMode="auto">
          <a:xfrm>
            <a:off x="4935571" y="2988557"/>
            <a:ext cx="2376202" cy="2353971"/>
          </a:xfrm>
          <a:prstGeom prst="ellipse">
            <a:avLst/>
          </a:prstGeom>
          <a:solidFill>
            <a:srgbClr val="D7F7C5"/>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ja-JP" altLang="en-US" sz="1800" b="0" i="0" u="none" strike="noStrike" kern="0" cap="none" spc="0" normalizeH="0" baseline="0" noProof="0" dirty="0">
              <a:ln>
                <a:noFill/>
              </a:ln>
              <a:solidFill>
                <a:srgbClr val="000000"/>
              </a:solidFill>
              <a:effectLst/>
              <a:uLnTx/>
              <a:uFillTx/>
              <a:latin typeface="Arial" panose="020B0604020202020204" pitchFamily="34" charset="0"/>
            </a:endParaRPr>
          </a:p>
        </p:txBody>
      </p:sp>
      <p:sp>
        <p:nvSpPr>
          <p:cNvPr id="19" name="円/楕円 18"/>
          <p:cNvSpPr/>
          <p:nvPr/>
        </p:nvSpPr>
        <p:spPr bwMode="auto">
          <a:xfrm>
            <a:off x="5597577" y="4736031"/>
            <a:ext cx="1063735" cy="991342"/>
          </a:xfrm>
          <a:prstGeom prst="ellipse">
            <a:avLst/>
          </a:prstGeom>
          <a:solidFill>
            <a:srgbClr val="FEA4C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600" b="1" i="0" u="none" strike="noStrike" kern="0" cap="none" spc="0" normalizeH="0" baseline="0" noProof="0" dirty="0">
                <a:ln>
                  <a:noFill/>
                </a:ln>
                <a:solidFill>
                  <a:srgbClr val="000000"/>
                </a:solidFill>
                <a:effectLst/>
                <a:uLnTx/>
                <a:uFillTx/>
                <a:latin typeface="+mj-ea"/>
                <a:ea typeface="+mj-ea"/>
              </a:rPr>
              <a:t>認知・行動</a:t>
            </a:r>
            <a:endParaRPr kumimoji="0" lang="en-US" altLang="ja-JP" sz="1600" b="1" i="0" u="none" strike="noStrike" kern="0" cap="none" spc="0" normalizeH="0" baseline="0" noProof="0" dirty="0">
              <a:ln>
                <a:noFill/>
              </a:ln>
              <a:solidFill>
                <a:srgbClr val="000000"/>
              </a:solidFill>
              <a:effectLst/>
              <a:uLnTx/>
              <a:uFillTx/>
              <a:latin typeface="+mj-ea"/>
              <a:ea typeface="+mj-ea"/>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600" b="1" i="0" u="none" strike="noStrike" kern="0" cap="none" spc="0" normalizeH="0" baseline="0" noProof="0" dirty="0">
                <a:ln>
                  <a:noFill/>
                </a:ln>
                <a:solidFill>
                  <a:srgbClr val="000000"/>
                </a:solidFill>
                <a:effectLst/>
                <a:uLnTx/>
                <a:uFillTx/>
                <a:latin typeface="+mj-ea"/>
                <a:ea typeface="+mj-ea"/>
              </a:rPr>
              <a:t>コース</a:t>
            </a:r>
          </a:p>
        </p:txBody>
      </p:sp>
      <p:sp>
        <p:nvSpPr>
          <p:cNvPr id="20" name="円/楕円 19"/>
          <p:cNvSpPr/>
          <p:nvPr/>
        </p:nvSpPr>
        <p:spPr bwMode="auto">
          <a:xfrm>
            <a:off x="6756874" y="3600574"/>
            <a:ext cx="1015893" cy="969614"/>
          </a:xfrm>
          <a:prstGeom prst="ellipse">
            <a:avLst/>
          </a:prstGeom>
          <a:solidFill>
            <a:srgbClr val="F9906F"/>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600" b="1" i="0" u="none" strike="noStrike" kern="0" cap="none" spc="0" normalizeH="0" baseline="0" noProof="0" dirty="0">
                <a:ln>
                  <a:noFill/>
                </a:ln>
                <a:solidFill>
                  <a:srgbClr val="000000"/>
                </a:solidFill>
                <a:effectLst/>
                <a:uLnTx/>
                <a:uFillTx/>
                <a:latin typeface="+mj-ea"/>
                <a:ea typeface="+mj-ea"/>
              </a:rPr>
              <a:t>発達・支援</a:t>
            </a:r>
            <a:endParaRPr kumimoji="0" lang="en-US" altLang="ja-JP" sz="1600" b="1" i="0" u="none" strike="noStrike" kern="0" cap="none" spc="0" normalizeH="0" baseline="0" noProof="0" dirty="0">
              <a:ln>
                <a:noFill/>
              </a:ln>
              <a:solidFill>
                <a:srgbClr val="000000"/>
              </a:solidFill>
              <a:effectLst/>
              <a:uLnTx/>
              <a:uFillTx/>
              <a:latin typeface="+mj-ea"/>
              <a:ea typeface="+mj-ea"/>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600" b="1" i="0" u="none" strike="noStrike" kern="0" cap="none" spc="0" normalizeH="0" baseline="0" noProof="0" dirty="0">
                <a:ln>
                  <a:noFill/>
                </a:ln>
                <a:solidFill>
                  <a:srgbClr val="000000"/>
                </a:solidFill>
                <a:effectLst/>
                <a:uLnTx/>
                <a:uFillTx/>
                <a:latin typeface="+mj-ea"/>
                <a:ea typeface="+mj-ea"/>
              </a:rPr>
              <a:t>コース</a:t>
            </a:r>
          </a:p>
        </p:txBody>
      </p:sp>
      <p:sp>
        <p:nvSpPr>
          <p:cNvPr id="23" name="円/楕円 22"/>
          <p:cNvSpPr/>
          <p:nvPr/>
        </p:nvSpPr>
        <p:spPr bwMode="auto">
          <a:xfrm>
            <a:off x="4524562" y="3588985"/>
            <a:ext cx="980892" cy="981203"/>
          </a:xfrm>
          <a:prstGeom prst="ellipse">
            <a:avLst/>
          </a:prstGeom>
          <a:solidFill>
            <a:srgbClr val="FFFF66"/>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600" b="1" kern="0" dirty="0">
                <a:solidFill>
                  <a:srgbClr val="000000"/>
                </a:solidFill>
                <a:latin typeface="+mj-ea"/>
                <a:ea typeface="+mj-ea"/>
              </a:rPr>
              <a:t>社会</a:t>
            </a:r>
            <a:r>
              <a:rPr kumimoji="0" lang="ja-JP" altLang="en-US" sz="1600" b="1" i="0" u="none" strike="noStrike" kern="0" cap="none" spc="0" normalizeH="0" baseline="0" noProof="0" dirty="0">
                <a:ln>
                  <a:noFill/>
                </a:ln>
                <a:solidFill>
                  <a:srgbClr val="000000"/>
                </a:solidFill>
                <a:effectLst/>
                <a:uLnTx/>
                <a:uFillTx/>
                <a:latin typeface="+mj-ea"/>
                <a:ea typeface="+mj-ea"/>
              </a:rPr>
              <a:t>・共生</a:t>
            </a:r>
            <a:endParaRPr kumimoji="0" lang="en-US" altLang="ja-JP" sz="1600" b="1" i="0" u="none" strike="noStrike" kern="0" cap="none" spc="0" normalizeH="0" baseline="0" noProof="0" dirty="0">
              <a:ln>
                <a:noFill/>
              </a:ln>
              <a:solidFill>
                <a:srgbClr val="000000"/>
              </a:solidFill>
              <a:effectLst/>
              <a:uLnTx/>
              <a:uFillTx/>
              <a:latin typeface="+mj-ea"/>
              <a:ea typeface="+mj-ea"/>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1600" b="1" i="0" u="none" strike="noStrike" kern="0" cap="none" spc="0" normalizeH="0" baseline="0" noProof="0" dirty="0">
                <a:ln>
                  <a:noFill/>
                </a:ln>
                <a:solidFill>
                  <a:srgbClr val="000000"/>
                </a:solidFill>
                <a:effectLst/>
                <a:uLnTx/>
                <a:uFillTx/>
                <a:latin typeface="+mj-ea"/>
                <a:ea typeface="+mj-ea"/>
              </a:rPr>
              <a:t>コース</a:t>
            </a:r>
          </a:p>
        </p:txBody>
      </p:sp>
      <p:sp>
        <p:nvSpPr>
          <p:cNvPr id="21" name="円/楕円 20"/>
          <p:cNvSpPr/>
          <p:nvPr/>
        </p:nvSpPr>
        <p:spPr bwMode="auto">
          <a:xfrm>
            <a:off x="5535453" y="3544142"/>
            <a:ext cx="1192796" cy="1168876"/>
          </a:xfrm>
          <a:prstGeom prst="ellipse">
            <a:avLst/>
          </a:prstGeom>
          <a:solidFill>
            <a:srgbClr val="100DC2"/>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2000" i="0" u="none" strike="noStrike" kern="0" cap="none" spc="0" normalizeH="0" baseline="0" noProof="0" dirty="0">
                <a:ln>
                  <a:noFill/>
                </a:ln>
                <a:solidFill>
                  <a:srgbClr val="FFFFFF"/>
                </a:solidFill>
                <a:effectLst/>
                <a:uLnTx/>
                <a:uFillTx/>
                <a:latin typeface="+mj-ea"/>
                <a:ea typeface="+mj-ea"/>
              </a:rPr>
              <a:t>人間の</a:t>
            </a:r>
            <a:endParaRPr kumimoji="0" lang="en-US" altLang="ja-JP" sz="2000" i="0" u="none" strike="noStrike" kern="0" cap="none" spc="0" normalizeH="0" baseline="0" noProof="0" dirty="0">
              <a:ln>
                <a:noFill/>
              </a:ln>
              <a:solidFill>
                <a:srgbClr val="FFFFFF"/>
              </a:solidFill>
              <a:effectLst/>
              <a:uLnTx/>
              <a:uFillTx/>
              <a:latin typeface="+mj-ea"/>
              <a:ea typeface="+mj-ea"/>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2000" i="0" u="none" strike="noStrike" kern="0" cap="none" spc="0" normalizeH="0" baseline="0" noProof="0" dirty="0">
                <a:ln>
                  <a:noFill/>
                </a:ln>
                <a:solidFill>
                  <a:srgbClr val="FFFFFF"/>
                </a:solidFill>
                <a:effectLst/>
                <a:uLnTx/>
                <a:uFillTx/>
                <a:latin typeface="+mj-ea"/>
                <a:ea typeface="+mj-ea"/>
              </a:rPr>
              <a:t> 探求</a:t>
            </a:r>
          </a:p>
        </p:txBody>
      </p:sp>
      <p:sp>
        <p:nvSpPr>
          <p:cNvPr id="12" name="テキスト ボックス 11"/>
          <p:cNvSpPr txBox="1"/>
          <p:nvPr/>
        </p:nvSpPr>
        <p:spPr>
          <a:xfrm>
            <a:off x="5573641" y="3128432"/>
            <a:ext cx="1239151" cy="400110"/>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2000" i="0" u="none" strike="noStrike" kern="0" cap="none" spc="0" normalizeH="0" baseline="0" noProof="0" dirty="0">
                <a:ln>
                  <a:noFill/>
                </a:ln>
                <a:solidFill>
                  <a:srgbClr val="000000"/>
                </a:solidFill>
                <a:effectLst/>
                <a:uLnTx/>
                <a:uFillTx/>
                <a:latin typeface="+mj-ea"/>
                <a:ea typeface="+mj-ea"/>
              </a:rPr>
              <a:t>専門科目</a:t>
            </a:r>
          </a:p>
        </p:txBody>
      </p:sp>
      <p:sp>
        <p:nvSpPr>
          <p:cNvPr id="13" name="テキスト ボックス 12"/>
          <p:cNvSpPr txBox="1"/>
          <p:nvPr/>
        </p:nvSpPr>
        <p:spPr>
          <a:xfrm>
            <a:off x="5676172" y="2505734"/>
            <a:ext cx="970642" cy="356155"/>
          </a:xfrm>
          <a:prstGeom prst="rect">
            <a:avLst/>
          </a:prstGeom>
          <a:noFill/>
        </p:spPr>
        <p:txBody>
          <a:bodyPr wrap="none" rtlCol="0">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2400" i="0" u="none" strike="noStrike" kern="0" cap="none" spc="0" normalizeH="0" baseline="0" noProof="0" dirty="0">
                <a:ln>
                  <a:noFill/>
                </a:ln>
                <a:effectLst/>
                <a:uLnTx/>
                <a:uFillTx/>
                <a:latin typeface="+mj-ea"/>
                <a:ea typeface="+mj-ea"/>
              </a:rPr>
              <a:t>総合人間理解科目</a:t>
            </a:r>
          </a:p>
        </p:txBody>
      </p:sp>
      <p:sp>
        <p:nvSpPr>
          <p:cNvPr id="14" name="テキスト ボックス 13"/>
          <p:cNvSpPr txBox="1"/>
          <p:nvPr/>
        </p:nvSpPr>
        <p:spPr>
          <a:xfrm>
            <a:off x="3835964" y="1341046"/>
            <a:ext cx="4714503" cy="954107"/>
          </a:xfrm>
          <a:prstGeom prst="rect">
            <a:avLst/>
          </a:prstGeom>
          <a:noFill/>
        </p:spPr>
        <p:txBody>
          <a:bodyPr wrap="square" rtlCol="0" anchor="ctr" anchorCtr="1">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ja-JP" altLang="en-US" sz="2800" b="1" i="0" u="none" strike="noStrike" kern="0" cap="none" spc="0" normalizeH="0" baseline="0" noProof="0" dirty="0">
                <a:ln>
                  <a:noFill/>
                </a:ln>
                <a:solidFill>
                  <a:srgbClr val="FF0000"/>
                </a:solidFill>
                <a:effectLst/>
                <a:uLnTx/>
                <a:uFillTx/>
                <a:latin typeface="+mj-ea"/>
                <a:ea typeface="+mj-ea"/>
              </a:rPr>
              <a:t>コース別の学びと学部</a:t>
            </a:r>
            <a:r>
              <a:rPr kumimoji="0" lang="ja-JP" altLang="en-US" sz="2800" b="1" kern="0" dirty="0">
                <a:solidFill>
                  <a:srgbClr val="FF0000"/>
                </a:solidFill>
                <a:latin typeface="+mj-ea"/>
                <a:ea typeface="+mj-ea"/>
              </a:rPr>
              <a:t>横断</a:t>
            </a:r>
            <a:r>
              <a:rPr kumimoji="0" lang="ja-JP" altLang="en-US" sz="2800" b="1" i="0" u="none" strike="noStrike" kern="0" cap="none" spc="0" normalizeH="0" baseline="0" noProof="0" dirty="0">
                <a:ln>
                  <a:noFill/>
                </a:ln>
                <a:solidFill>
                  <a:srgbClr val="FF0000"/>
                </a:solidFill>
                <a:effectLst/>
                <a:uLnTx/>
                <a:uFillTx/>
                <a:latin typeface="+mj-ea"/>
                <a:ea typeface="+mj-ea"/>
              </a:rPr>
              <a:t>的な</a:t>
            </a:r>
            <a:r>
              <a:rPr kumimoji="0" lang="ja-JP" altLang="en-US" sz="2800" b="1" kern="0" dirty="0">
                <a:solidFill>
                  <a:srgbClr val="FF0000"/>
                </a:solidFill>
                <a:latin typeface="+mj-ea"/>
                <a:ea typeface="+mj-ea"/>
              </a:rPr>
              <a:t>学びで</a:t>
            </a:r>
            <a:r>
              <a:rPr kumimoji="0" lang="ja-JP" altLang="en-US" sz="2800" b="1" kern="0">
                <a:solidFill>
                  <a:srgbClr val="FF0000"/>
                </a:solidFill>
                <a:latin typeface="+mj-ea"/>
                <a:ea typeface="+mj-ea"/>
              </a:rPr>
              <a:t>総合力を養成</a:t>
            </a:r>
            <a:endParaRPr kumimoji="0" lang="en-US" altLang="ja-JP" sz="2800" b="1" i="0" u="none" strike="noStrike" kern="0" cap="none" spc="0" normalizeH="0" baseline="0" noProof="0" dirty="0">
              <a:ln>
                <a:noFill/>
              </a:ln>
              <a:solidFill>
                <a:srgbClr val="FF0000"/>
              </a:solidFill>
              <a:effectLst/>
              <a:uLnTx/>
              <a:uFillTx/>
              <a:latin typeface="+mj-ea"/>
              <a:ea typeface="+mj-ea"/>
            </a:endParaRPr>
          </a:p>
        </p:txBody>
      </p:sp>
      <p:sp>
        <p:nvSpPr>
          <p:cNvPr id="5" name="スライド番号プレースホルダー 4"/>
          <p:cNvSpPr>
            <a:spLocks noGrp="1"/>
          </p:cNvSpPr>
          <p:nvPr>
            <p:ph type="sldNum" sz="quarter" idx="12"/>
          </p:nvPr>
        </p:nvSpPr>
        <p:spPr/>
        <p:txBody>
          <a:bodyPr/>
          <a:lstStyle/>
          <a:p>
            <a:fld id="{A20286EB-CC0E-4061-8510-90830D844D69}" type="slidenum">
              <a:rPr lang="ja-JP" altLang="en-US" smtClean="0"/>
              <a:pPr/>
              <a:t>6</a:t>
            </a:fld>
            <a:endParaRPr lang="ja-JP" altLang="en-US" dirty="0"/>
          </a:p>
        </p:txBody>
      </p:sp>
    </p:spTree>
    <p:extLst>
      <p:ext uri="{BB962C8B-B14F-4D97-AF65-F5344CB8AC3E}">
        <p14:creationId xmlns:p14="http://schemas.microsoft.com/office/powerpoint/2010/main" val="1205773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9082" y="453219"/>
            <a:ext cx="8229600" cy="1143000"/>
          </a:xfrm>
        </p:spPr>
        <p:txBody>
          <a:bodyPr>
            <a:noAutofit/>
          </a:bodyPr>
          <a:lstStyle/>
          <a:p>
            <a:pPr algn="l">
              <a:lnSpc>
                <a:spcPct val="70000"/>
              </a:lnSpc>
            </a:pPr>
            <a:r>
              <a:rPr kumimoji="1" lang="ja-JP" altLang="en-US" sz="7200" dirty="0">
                <a:latin typeface="+mj-ea"/>
                <a:cs typeface="HGP明朝E"/>
              </a:rPr>
              <a:t>心理学の専門教育</a:t>
            </a:r>
            <a:r>
              <a:rPr lang="ja-JP" altLang="en-US" sz="7200" dirty="0">
                <a:latin typeface="+mj-ea"/>
                <a:cs typeface="HGP明朝E"/>
              </a:rPr>
              <a:t>：３つのコース</a:t>
            </a:r>
            <a:endParaRPr kumimoji="1" lang="ja-JP" altLang="en-US" sz="7200" dirty="0">
              <a:latin typeface="+mj-ea"/>
              <a:cs typeface="HGP明朝E"/>
            </a:endParaRPr>
          </a:p>
        </p:txBody>
      </p:sp>
      <p:pic>
        <p:nvPicPr>
          <p:cNvPr id="7" name="図 6" descr="スクリーンショット 2015-05-06 14.07.59.png"/>
          <p:cNvPicPr>
            <a:picLocks noChangeAspect="1"/>
          </p:cNvPicPr>
          <p:nvPr/>
        </p:nvPicPr>
        <p:blipFill rotWithShape="1">
          <a:blip r:embed="rId3">
            <a:extLst>
              <a:ext uri="{28A0092B-C50C-407E-A947-70E740481C1C}">
                <a14:useLocalDpi xmlns:a14="http://schemas.microsoft.com/office/drawing/2010/main" val="0"/>
              </a:ext>
            </a:extLst>
          </a:blip>
          <a:srcRect l="37429" t="46903" r="36602" b="7385"/>
          <a:stretch/>
        </p:blipFill>
        <p:spPr>
          <a:xfrm>
            <a:off x="3536461" y="2385434"/>
            <a:ext cx="2131446" cy="1845983"/>
          </a:xfrm>
          <a:prstGeom prst="rect">
            <a:avLst/>
          </a:prstGeom>
        </p:spPr>
      </p:pic>
      <p:sp>
        <p:nvSpPr>
          <p:cNvPr id="8" name="テキスト ボックス 7"/>
          <p:cNvSpPr txBox="1"/>
          <p:nvPr/>
        </p:nvSpPr>
        <p:spPr>
          <a:xfrm>
            <a:off x="373772" y="1932175"/>
            <a:ext cx="2427817" cy="461665"/>
          </a:xfrm>
          <a:prstGeom prst="rect">
            <a:avLst/>
          </a:prstGeom>
          <a:noFill/>
        </p:spPr>
        <p:txBody>
          <a:bodyPr wrap="square" rtlCol="0">
            <a:spAutoFit/>
          </a:bodyPr>
          <a:lstStyle/>
          <a:p>
            <a:pPr algn="ctr"/>
            <a:r>
              <a:rPr kumimoji="1" lang="ja-JP" altLang="en-US" sz="2400" b="1" dirty="0">
                <a:latin typeface="+mj-ea"/>
                <a:ea typeface="+mj-ea"/>
                <a:cs typeface="HGP明朝E"/>
              </a:rPr>
              <a:t>認知・行動コース</a:t>
            </a:r>
          </a:p>
        </p:txBody>
      </p:sp>
      <p:sp>
        <p:nvSpPr>
          <p:cNvPr id="9" name="テキスト ボックス 8"/>
          <p:cNvSpPr txBox="1"/>
          <p:nvPr/>
        </p:nvSpPr>
        <p:spPr>
          <a:xfrm>
            <a:off x="3383525" y="1935183"/>
            <a:ext cx="2427817" cy="461665"/>
          </a:xfrm>
          <a:prstGeom prst="rect">
            <a:avLst/>
          </a:prstGeom>
          <a:noFill/>
        </p:spPr>
        <p:txBody>
          <a:bodyPr wrap="square" rtlCol="0">
            <a:spAutoFit/>
          </a:bodyPr>
          <a:lstStyle/>
          <a:p>
            <a:pPr algn="ctr"/>
            <a:r>
              <a:rPr lang="ja-JP" altLang="en-US" sz="2400" b="1" dirty="0">
                <a:latin typeface="+mj-ea"/>
                <a:ea typeface="+mj-ea"/>
                <a:cs typeface="HGP明朝E"/>
              </a:rPr>
              <a:t>発達</a:t>
            </a:r>
            <a:r>
              <a:rPr kumimoji="1" lang="ja-JP" altLang="en-US" sz="2400" b="1" dirty="0">
                <a:latin typeface="+mj-ea"/>
                <a:ea typeface="+mj-ea"/>
                <a:cs typeface="HGP明朝E"/>
              </a:rPr>
              <a:t>・支援コース</a:t>
            </a:r>
          </a:p>
        </p:txBody>
      </p:sp>
      <p:sp>
        <p:nvSpPr>
          <p:cNvPr id="10" name="テキスト ボックス 9"/>
          <p:cNvSpPr txBox="1"/>
          <p:nvPr/>
        </p:nvSpPr>
        <p:spPr>
          <a:xfrm>
            <a:off x="6411954" y="1938191"/>
            <a:ext cx="2427817" cy="461665"/>
          </a:xfrm>
          <a:prstGeom prst="rect">
            <a:avLst/>
          </a:prstGeom>
          <a:noFill/>
        </p:spPr>
        <p:txBody>
          <a:bodyPr wrap="square" rtlCol="0">
            <a:spAutoFit/>
          </a:bodyPr>
          <a:lstStyle/>
          <a:p>
            <a:pPr algn="ctr"/>
            <a:r>
              <a:rPr kumimoji="1" lang="ja-JP" altLang="en-US" sz="2400" b="1" dirty="0">
                <a:latin typeface="+mj-ea"/>
                <a:ea typeface="+mj-ea"/>
                <a:cs typeface="HGP明朝E"/>
              </a:rPr>
              <a:t>社会・共生コース</a:t>
            </a:r>
          </a:p>
        </p:txBody>
      </p:sp>
      <p:sp>
        <p:nvSpPr>
          <p:cNvPr id="11" name="正方形/長方形 10"/>
          <p:cNvSpPr/>
          <p:nvPr/>
        </p:nvSpPr>
        <p:spPr>
          <a:xfrm>
            <a:off x="112310" y="1838806"/>
            <a:ext cx="2913380" cy="4967264"/>
          </a:xfrm>
          <a:prstGeom prst="rect">
            <a:avLst/>
          </a:prstGeom>
          <a:noFill/>
          <a:ln w="8572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140739" y="1841815"/>
            <a:ext cx="2913380" cy="4963587"/>
          </a:xfrm>
          <a:prstGeom prst="rect">
            <a:avLst/>
          </a:prstGeom>
          <a:noFill/>
          <a:ln w="8572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6156176" y="1844824"/>
            <a:ext cx="2913380" cy="4960578"/>
          </a:xfrm>
          <a:prstGeom prst="rect">
            <a:avLst/>
          </a:prstGeom>
          <a:noFill/>
          <a:ln w="8572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265387" y="4265514"/>
            <a:ext cx="2729694" cy="2339102"/>
          </a:xfrm>
          <a:prstGeom prst="rect">
            <a:avLst/>
          </a:prstGeom>
          <a:noFill/>
        </p:spPr>
        <p:txBody>
          <a:bodyPr wrap="square" rtlCol="0">
            <a:spAutoFit/>
          </a:bodyPr>
          <a:lstStyle/>
          <a:p>
            <a:pPr marL="0" lvl="1"/>
            <a:r>
              <a:rPr lang="ja-JP" altLang="en-US" sz="2200" dirty="0">
                <a:latin typeface="+mj-ea"/>
                <a:ea typeface="+mj-ea"/>
                <a:cs typeface="HGP明朝E"/>
              </a:rPr>
              <a:t>知覚や認知、学習と記憶、動物の行動</a:t>
            </a:r>
            <a:endParaRPr lang="en-US" altLang="ja-JP" sz="2200" dirty="0">
              <a:latin typeface="+mj-ea"/>
              <a:ea typeface="+mj-ea"/>
              <a:cs typeface="HGP明朝E"/>
            </a:endParaRPr>
          </a:p>
          <a:p>
            <a:pPr marL="93663" lvl="1"/>
            <a:endParaRPr lang="en-US" altLang="ja-JP" sz="2400" dirty="0">
              <a:latin typeface="+mj-ea"/>
              <a:ea typeface="+mj-ea"/>
              <a:cs typeface="HGP明朝E"/>
            </a:endParaRPr>
          </a:p>
          <a:p>
            <a:pPr marL="93663" lvl="1"/>
            <a:endParaRPr lang="en-US" altLang="ja-JP" sz="2400" dirty="0">
              <a:latin typeface="+mj-ea"/>
              <a:ea typeface="+mj-ea"/>
              <a:cs typeface="HGP明朝E"/>
            </a:endParaRPr>
          </a:p>
          <a:p>
            <a:pPr marL="93663" lvl="1"/>
            <a:r>
              <a:rPr lang="ja-JP" altLang="en-US" dirty="0">
                <a:latin typeface="+mj-ea"/>
                <a:ea typeface="+mj-ea"/>
                <a:cs typeface="HGP明朝E"/>
              </a:rPr>
              <a:t>行動分析学・認知心理学認知科学・知覚心理学・認知行動療法論</a:t>
            </a:r>
            <a:endParaRPr lang="en-US" altLang="ja-JP" dirty="0">
              <a:latin typeface="+mj-ea"/>
              <a:ea typeface="+mj-ea"/>
              <a:cs typeface="HGP明朝E"/>
            </a:endParaRPr>
          </a:p>
        </p:txBody>
      </p:sp>
      <p:sp>
        <p:nvSpPr>
          <p:cNvPr id="17" name="テキスト ボックス 16"/>
          <p:cNvSpPr txBox="1"/>
          <p:nvPr/>
        </p:nvSpPr>
        <p:spPr>
          <a:xfrm>
            <a:off x="3186570" y="4250857"/>
            <a:ext cx="2810460" cy="2277547"/>
          </a:xfrm>
          <a:prstGeom prst="rect">
            <a:avLst/>
          </a:prstGeom>
          <a:noFill/>
        </p:spPr>
        <p:txBody>
          <a:bodyPr wrap="square" rtlCol="0">
            <a:spAutoFit/>
          </a:bodyPr>
          <a:lstStyle/>
          <a:p>
            <a:pPr marL="0" lvl="1"/>
            <a:r>
              <a:rPr lang="ja-JP" altLang="en-US" sz="2200" dirty="0">
                <a:latin typeface="+mj-ea"/>
                <a:ea typeface="+mj-ea"/>
                <a:cs typeface="HGP明朝E"/>
              </a:rPr>
              <a:t>人間の発達、対人支援、誕生から子供の成長・老い、家族の問題</a:t>
            </a:r>
            <a:endParaRPr lang="en-US" altLang="ja-JP" sz="2200" dirty="0">
              <a:latin typeface="+mj-ea"/>
              <a:ea typeface="+mj-ea"/>
              <a:cs typeface="HGP明朝E"/>
            </a:endParaRPr>
          </a:p>
          <a:p>
            <a:pPr marL="93663" lvl="1"/>
            <a:r>
              <a:rPr lang="ja-JP" altLang="en-US" dirty="0">
                <a:latin typeface="+mj-ea"/>
                <a:ea typeface="+mj-ea"/>
                <a:cs typeface="HGP明朝E"/>
              </a:rPr>
              <a:t>発達心理学・教育心理学・青年心理学・進化心理学・学校カウンセリング論</a:t>
            </a:r>
            <a:endParaRPr lang="en-US" altLang="ja-JP" dirty="0">
              <a:latin typeface="+mj-ea"/>
              <a:ea typeface="+mj-ea"/>
              <a:cs typeface="HGP明朝E"/>
            </a:endParaRPr>
          </a:p>
        </p:txBody>
      </p:sp>
      <p:sp>
        <p:nvSpPr>
          <p:cNvPr id="18" name="テキスト ボックス 17"/>
          <p:cNvSpPr txBox="1"/>
          <p:nvPr/>
        </p:nvSpPr>
        <p:spPr>
          <a:xfrm>
            <a:off x="6179724" y="4277272"/>
            <a:ext cx="2964276" cy="2277547"/>
          </a:xfrm>
          <a:prstGeom prst="rect">
            <a:avLst/>
          </a:prstGeom>
          <a:noFill/>
        </p:spPr>
        <p:txBody>
          <a:bodyPr wrap="square" rtlCol="0">
            <a:spAutoFit/>
          </a:bodyPr>
          <a:lstStyle/>
          <a:p>
            <a:pPr marL="93663" lvl="1"/>
            <a:r>
              <a:rPr lang="ja-JP" altLang="en-US" sz="2200" dirty="0">
                <a:latin typeface="+mj-ea"/>
                <a:ea typeface="+mj-ea"/>
                <a:cs typeface="HGP明朝E"/>
              </a:rPr>
              <a:t>社会の現代的な対立や問題を心理学から解決する</a:t>
            </a:r>
            <a:endParaRPr lang="en-US" altLang="ja-JP" sz="2200" dirty="0">
              <a:latin typeface="+mj-ea"/>
              <a:ea typeface="+mj-ea"/>
              <a:cs typeface="HGP明朝E"/>
            </a:endParaRPr>
          </a:p>
          <a:p>
            <a:pPr marL="93663" lvl="1"/>
            <a:endParaRPr lang="en-US" altLang="ja-JP" sz="2200" dirty="0">
              <a:latin typeface="+mj-ea"/>
              <a:ea typeface="+mj-ea"/>
              <a:cs typeface="HGP明朝E"/>
            </a:endParaRPr>
          </a:p>
          <a:p>
            <a:pPr marL="93663" lvl="1"/>
            <a:r>
              <a:rPr lang="ja-JP" altLang="en-US" dirty="0">
                <a:latin typeface="+mj-ea"/>
                <a:ea typeface="+mj-ea"/>
                <a:cs typeface="HGP明朝E"/>
              </a:rPr>
              <a:t>社会心理学・人格心理学</a:t>
            </a:r>
            <a:endParaRPr lang="en-US" altLang="ja-JP" dirty="0">
              <a:latin typeface="+mj-ea"/>
              <a:ea typeface="+mj-ea"/>
              <a:cs typeface="HGP明朝E"/>
            </a:endParaRPr>
          </a:p>
          <a:p>
            <a:pPr marL="93663" lvl="1"/>
            <a:r>
              <a:rPr lang="ja-JP" altLang="en-US" dirty="0">
                <a:latin typeface="+mj-ea"/>
                <a:ea typeface="+mj-ea"/>
                <a:cs typeface="HGP明朝E"/>
              </a:rPr>
              <a:t>メディア心理学</a:t>
            </a:r>
            <a:endParaRPr lang="en-US" altLang="ja-JP" dirty="0">
              <a:latin typeface="+mj-ea"/>
              <a:ea typeface="+mj-ea"/>
              <a:cs typeface="HGP明朝E"/>
            </a:endParaRPr>
          </a:p>
          <a:p>
            <a:pPr marL="93663" lvl="1"/>
            <a:r>
              <a:rPr lang="ja-JP" altLang="en-US" dirty="0">
                <a:latin typeface="+mj-ea"/>
                <a:ea typeface="+mj-ea"/>
                <a:cs typeface="HGP明朝E"/>
              </a:rPr>
              <a:t>文化心理学・法心理学</a:t>
            </a:r>
          </a:p>
        </p:txBody>
      </p:sp>
      <p:pic>
        <p:nvPicPr>
          <p:cNvPr id="20" name="図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321" y="2385435"/>
            <a:ext cx="2585466" cy="1825420"/>
          </a:xfrm>
          <a:prstGeom prst="rect">
            <a:avLst/>
          </a:prstGeom>
        </p:spPr>
      </p:pic>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4844" y="2425188"/>
            <a:ext cx="2464927" cy="1785666"/>
          </a:xfrm>
          <a:prstGeom prst="rect">
            <a:avLst/>
          </a:prstGeom>
        </p:spPr>
      </p:pic>
      <p:sp>
        <p:nvSpPr>
          <p:cNvPr id="5" name="スライド番号プレースホルダー 4"/>
          <p:cNvSpPr>
            <a:spLocks noGrp="1"/>
          </p:cNvSpPr>
          <p:nvPr>
            <p:ph type="sldNum" sz="quarter" idx="12"/>
          </p:nvPr>
        </p:nvSpPr>
        <p:spPr/>
        <p:txBody>
          <a:bodyPr/>
          <a:lstStyle/>
          <a:p>
            <a:fld id="{A20286EB-CC0E-4061-8510-90830D844D69}" type="slidenum">
              <a:rPr lang="ja-JP" altLang="en-US" smtClean="0"/>
              <a:pPr/>
              <a:t>7</a:t>
            </a:fld>
            <a:endParaRPr lang="ja-JP" altLang="en-US" dirty="0"/>
          </a:p>
        </p:txBody>
      </p:sp>
    </p:spTree>
    <p:extLst>
      <p:ext uri="{BB962C8B-B14F-4D97-AF65-F5344CB8AC3E}">
        <p14:creationId xmlns:p14="http://schemas.microsoft.com/office/powerpoint/2010/main" val="358050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5599" y="205190"/>
            <a:ext cx="8462324" cy="1143000"/>
          </a:xfrm>
        </p:spPr>
        <p:txBody>
          <a:bodyPr>
            <a:noAutofit/>
          </a:bodyPr>
          <a:lstStyle/>
          <a:p>
            <a:pPr algn="l"/>
            <a:r>
              <a:rPr kumimoji="1" lang="ja-JP" altLang="en-US" sz="8000" dirty="0">
                <a:latin typeface="+mj-ea"/>
                <a:cs typeface="HGP明朝E"/>
              </a:rPr>
              <a:t>総合人間理解科目</a:t>
            </a:r>
          </a:p>
        </p:txBody>
      </p:sp>
      <p:sp>
        <p:nvSpPr>
          <p:cNvPr id="3" name="コンテンツ プレースホルダー 2"/>
          <p:cNvSpPr>
            <a:spLocks noGrp="1"/>
          </p:cNvSpPr>
          <p:nvPr>
            <p:ph idx="1"/>
          </p:nvPr>
        </p:nvSpPr>
        <p:spPr>
          <a:xfrm>
            <a:off x="208518" y="1628003"/>
            <a:ext cx="4454709" cy="4647043"/>
          </a:xfrm>
        </p:spPr>
        <p:txBody>
          <a:bodyPr>
            <a:normAutofit/>
          </a:bodyPr>
          <a:lstStyle/>
          <a:p>
            <a:pPr marL="0" indent="0">
              <a:buNone/>
            </a:pPr>
            <a:r>
              <a:rPr kumimoji="1" lang="ja-JP" altLang="en-US" sz="2800" dirty="0">
                <a:latin typeface="HGP明朝E"/>
                <a:ea typeface="HGP明朝E"/>
                <a:cs typeface="HGP明朝E"/>
              </a:rPr>
              <a:t>　</a:t>
            </a:r>
            <a:r>
              <a:rPr kumimoji="1" lang="ja-JP" altLang="en-US" sz="2800" dirty="0">
                <a:latin typeface="+mj-ea"/>
                <a:ea typeface="+mj-ea"/>
                <a:cs typeface="HGP明朝E"/>
              </a:rPr>
              <a:t>心理学の隣接分野</a:t>
            </a:r>
            <a:r>
              <a:rPr lang="ja-JP" altLang="en-US" sz="2800" dirty="0">
                <a:latin typeface="+mj-ea"/>
                <a:ea typeface="+mj-ea"/>
                <a:cs typeface="HGP明朝E"/>
              </a:rPr>
              <a:t>を学び、「人間」についての総合的な理解の基礎を養う</a:t>
            </a:r>
            <a:endParaRPr lang="en-US" altLang="ja-JP" sz="2800" dirty="0">
              <a:latin typeface="+mj-ea"/>
              <a:ea typeface="+mj-ea"/>
              <a:cs typeface="HGP明朝E"/>
            </a:endParaRPr>
          </a:p>
          <a:p>
            <a:pPr marL="0" indent="0">
              <a:buNone/>
            </a:pPr>
            <a:endParaRPr kumimoji="1" lang="en-US" altLang="ja-JP" dirty="0">
              <a:latin typeface="+mj-ea"/>
              <a:ea typeface="+mj-ea"/>
              <a:cs typeface="HGP明朝E"/>
            </a:endParaRPr>
          </a:p>
          <a:p>
            <a:pPr lvl="1"/>
            <a:endParaRPr kumimoji="1" lang="en-US" altLang="ja-JP" dirty="0">
              <a:latin typeface="+mj-ea"/>
              <a:ea typeface="+mj-ea"/>
              <a:cs typeface="HGP明朝E"/>
            </a:endParaRPr>
          </a:p>
          <a:p>
            <a:pPr marL="457200" lvl="1" indent="0">
              <a:buNone/>
            </a:pPr>
            <a:endParaRPr kumimoji="1" lang="ja-JP" altLang="en-US" dirty="0">
              <a:latin typeface="HGP明朝E"/>
              <a:ea typeface="HGP明朝E"/>
              <a:cs typeface="HGP明朝E"/>
            </a:endParaRPr>
          </a:p>
        </p:txBody>
      </p:sp>
      <p:pic>
        <p:nvPicPr>
          <p:cNvPr id="7" name="図 6" descr="_4AT3060-1.jpg"/>
          <p:cNvPicPr>
            <a:picLocks noChangeAspect="1"/>
          </p:cNvPicPr>
          <p:nvPr/>
        </p:nvPicPr>
        <p:blipFill rotWithShape="1">
          <a:blip r:embed="rId3" cstate="print">
            <a:extLst>
              <a:ext uri="{28A0092B-C50C-407E-A947-70E740481C1C}">
                <a14:useLocalDpi xmlns:a14="http://schemas.microsoft.com/office/drawing/2010/main" val="0"/>
              </a:ext>
            </a:extLst>
          </a:blip>
          <a:srcRect l="17831" r="33247" b="15227"/>
          <a:stretch/>
        </p:blipFill>
        <p:spPr>
          <a:xfrm>
            <a:off x="4663226" y="1611417"/>
            <a:ext cx="4113498" cy="4744262"/>
          </a:xfrm>
          <a:prstGeom prst="rect">
            <a:avLst/>
          </a:prstGeom>
        </p:spPr>
      </p:pic>
      <p:sp>
        <p:nvSpPr>
          <p:cNvPr id="5" name="スライド番号プレースホルダー 4"/>
          <p:cNvSpPr>
            <a:spLocks noGrp="1"/>
          </p:cNvSpPr>
          <p:nvPr>
            <p:ph type="sldNum" sz="quarter" idx="12"/>
          </p:nvPr>
        </p:nvSpPr>
        <p:spPr/>
        <p:txBody>
          <a:bodyPr/>
          <a:lstStyle/>
          <a:p>
            <a:fld id="{A20286EB-CC0E-4061-8510-90830D844D69}" type="slidenum">
              <a:rPr lang="ja-JP" altLang="en-US" smtClean="0"/>
              <a:pPr/>
              <a:t>8</a:t>
            </a:fld>
            <a:endParaRPr lang="ja-JP" altLang="en-US" dirty="0"/>
          </a:p>
        </p:txBody>
      </p:sp>
      <p:sp>
        <p:nvSpPr>
          <p:cNvPr id="8" name="正方形/長方形 7"/>
          <p:cNvSpPr/>
          <p:nvPr/>
        </p:nvSpPr>
        <p:spPr>
          <a:xfrm>
            <a:off x="78059" y="3554528"/>
            <a:ext cx="4585165" cy="213259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lvl="1"/>
            <a:r>
              <a:rPr lang="en-US" altLang="ja-JP" sz="2600" spc="-300" dirty="0">
                <a:latin typeface="+mj-ea"/>
                <a:cs typeface="HGP明朝E"/>
              </a:rPr>
              <a:t>-</a:t>
            </a:r>
            <a:r>
              <a:rPr lang="ja-JP" altLang="en-US" sz="2600" spc="-300" dirty="0">
                <a:latin typeface="+mj-ea"/>
                <a:cs typeface="HGP明朝E"/>
              </a:rPr>
              <a:t> 現代人間論</a:t>
            </a:r>
            <a:r>
              <a:rPr lang="ja-JP" altLang="en-US" sz="2600" kern="0" spc="-300" dirty="0">
                <a:latin typeface="+mj-ea"/>
                <a:cs typeface="HGP明朝E"/>
              </a:rPr>
              <a:t> 　 </a:t>
            </a:r>
            <a:r>
              <a:rPr lang="en-US" altLang="ja-JP" sz="2600" kern="0" spc="-300" dirty="0">
                <a:latin typeface="+mj-ea"/>
                <a:cs typeface="HGP明朝E"/>
              </a:rPr>
              <a:t>-</a:t>
            </a:r>
            <a:r>
              <a:rPr lang="ja-JP" altLang="en-US" sz="2600" kern="0" spc="-300" dirty="0">
                <a:latin typeface="+mj-ea"/>
                <a:cs typeface="HGP明朝E"/>
              </a:rPr>
              <a:t> </a:t>
            </a:r>
            <a:r>
              <a:rPr lang="ja-JP" altLang="en-US" sz="2600" spc="-300" dirty="0">
                <a:latin typeface="+mj-ea"/>
                <a:cs typeface="HGP明朝E"/>
              </a:rPr>
              <a:t>人間観の探求</a:t>
            </a:r>
            <a:endParaRPr lang="en-US" altLang="ja-JP" sz="2600" spc="-300" dirty="0">
              <a:latin typeface="+mj-ea"/>
              <a:cs typeface="HGP明朝E"/>
            </a:endParaRPr>
          </a:p>
          <a:p>
            <a:pPr lvl="1"/>
            <a:r>
              <a:rPr lang="en-US" altLang="ja-JP" sz="2600" spc="-300" dirty="0">
                <a:latin typeface="+mj-ea"/>
                <a:cs typeface="HGP明朝E"/>
              </a:rPr>
              <a:t>-</a:t>
            </a:r>
            <a:r>
              <a:rPr lang="ja-JP" altLang="en-US" sz="2600" spc="-300" dirty="0">
                <a:latin typeface="+mj-ea"/>
                <a:cs typeface="HGP明朝E"/>
              </a:rPr>
              <a:t> 政治と人間　   </a:t>
            </a:r>
            <a:r>
              <a:rPr lang="en-US" altLang="ja-JP" sz="2600" spc="-300" dirty="0">
                <a:latin typeface="+mj-ea"/>
                <a:cs typeface="HGP明朝E"/>
              </a:rPr>
              <a:t>-</a:t>
            </a:r>
            <a:r>
              <a:rPr lang="ja-JP" altLang="en-US" sz="2600" spc="-300" dirty="0">
                <a:latin typeface="+mj-ea"/>
                <a:cs typeface="HGP明朝E"/>
              </a:rPr>
              <a:t> 家族と人間</a:t>
            </a:r>
            <a:endParaRPr lang="en-US" altLang="ja-JP" sz="2600" spc="-300" dirty="0">
              <a:latin typeface="+mj-ea"/>
              <a:cs typeface="HGP明朝E"/>
            </a:endParaRPr>
          </a:p>
          <a:p>
            <a:pPr lvl="1"/>
            <a:r>
              <a:rPr lang="en-US" altLang="ja-JP" sz="2600" spc="-300" dirty="0">
                <a:latin typeface="+mj-ea"/>
                <a:cs typeface="HGP明朝E"/>
              </a:rPr>
              <a:t>-</a:t>
            </a:r>
            <a:r>
              <a:rPr lang="ja-JP" altLang="en-US" sz="2600" spc="-300" dirty="0">
                <a:latin typeface="+mj-ea"/>
                <a:cs typeface="HGP明朝E"/>
              </a:rPr>
              <a:t> 経済と人間　   </a:t>
            </a:r>
            <a:r>
              <a:rPr lang="en-US" altLang="ja-JP" sz="2600" spc="-300" dirty="0">
                <a:latin typeface="+mj-ea"/>
                <a:cs typeface="HGP明朝E"/>
              </a:rPr>
              <a:t>-</a:t>
            </a:r>
            <a:r>
              <a:rPr lang="ja-JP" altLang="en-US" sz="2600" spc="-300" dirty="0">
                <a:latin typeface="+mj-ea"/>
                <a:cs typeface="HGP明朝E"/>
              </a:rPr>
              <a:t> 組織と人間</a:t>
            </a:r>
            <a:endParaRPr lang="en-US" altLang="ja-JP" sz="2600" spc="-300" dirty="0">
              <a:latin typeface="+mj-ea"/>
              <a:cs typeface="HGP明朝E"/>
            </a:endParaRPr>
          </a:p>
          <a:p>
            <a:pPr lvl="1"/>
            <a:r>
              <a:rPr lang="en-US" altLang="ja-JP" sz="2600" spc="-300" dirty="0">
                <a:latin typeface="+mj-ea"/>
                <a:cs typeface="HGP明朝E"/>
              </a:rPr>
              <a:t>-</a:t>
            </a:r>
            <a:r>
              <a:rPr lang="ja-JP" altLang="en-US" sz="2600" spc="-300" dirty="0">
                <a:latin typeface="+mj-ea"/>
                <a:cs typeface="HGP明朝E"/>
              </a:rPr>
              <a:t> 現代家族論     </a:t>
            </a:r>
            <a:r>
              <a:rPr lang="en-US" altLang="ja-JP" sz="2600" spc="-300" dirty="0">
                <a:latin typeface="+mj-ea"/>
                <a:cs typeface="HGP明朝E"/>
              </a:rPr>
              <a:t>-</a:t>
            </a:r>
            <a:r>
              <a:rPr lang="ja-JP" altLang="en-US" sz="2600" spc="-300" dirty="0">
                <a:latin typeface="+mj-ea"/>
                <a:cs typeface="HGP明朝E"/>
              </a:rPr>
              <a:t>  組織行動論</a:t>
            </a:r>
            <a:endParaRPr lang="en-US" altLang="ja-JP" sz="2600" spc="-300" dirty="0">
              <a:latin typeface="+mj-ea"/>
              <a:cs typeface="HGP明朝E"/>
            </a:endParaRPr>
          </a:p>
          <a:p>
            <a:pPr lvl="1"/>
            <a:r>
              <a:rPr lang="en-US" altLang="ja-JP" sz="2600" spc="-300" dirty="0">
                <a:latin typeface="+mj-ea"/>
                <a:cs typeface="HGP明朝E"/>
              </a:rPr>
              <a:t>-</a:t>
            </a:r>
            <a:r>
              <a:rPr lang="ja-JP" altLang="en-US" sz="2600" spc="-300" dirty="0">
                <a:latin typeface="+mj-ea"/>
                <a:cs typeface="HGP明朝E"/>
              </a:rPr>
              <a:t>  行動経済論</a:t>
            </a:r>
            <a:endParaRPr lang="en-US" altLang="ja-JP" sz="2600" spc="-300" dirty="0">
              <a:latin typeface="+mj-ea"/>
              <a:cs typeface="HGP明朝E"/>
            </a:endParaRPr>
          </a:p>
        </p:txBody>
      </p:sp>
    </p:spTree>
    <p:extLst>
      <p:ext uri="{BB962C8B-B14F-4D97-AF65-F5344CB8AC3E}">
        <p14:creationId xmlns:p14="http://schemas.microsoft.com/office/powerpoint/2010/main" val="416586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9003" y="155585"/>
            <a:ext cx="8229600" cy="1143000"/>
          </a:xfrm>
        </p:spPr>
        <p:txBody>
          <a:bodyPr>
            <a:noAutofit/>
          </a:bodyPr>
          <a:lstStyle/>
          <a:p>
            <a:pPr algn="l"/>
            <a:r>
              <a:rPr kumimoji="1" lang="ja-JP" altLang="en-US" sz="7200" dirty="0">
                <a:latin typeface="+mj-ea"/>
                <a:cs typeface="HGP明朝E"/>
              </a:rPr>
              <a:t>臨床・実践</a:t>
            </a:r>
          </a:p>
        </p:txBody>
      </p:sp>
      <p:sp>
        <p:nvSpPr>
          <p:cNvPr id="3" name="コンテンツ プレースホルダー 2"/>
          <p:cNvSpPr>
            <a:spLocks noGrp="1"/>
          </p:cNvSpPr>
          <p:nvPr>
            <p:ph idx="1"/>
          </p:nvPr>
        </p:nvSpPr>
        <p:spPr>
          <a:xfrm>
            <a:off x="229003" y="1370346"/>
            <a:ext cx="8379737" cy="5136707"/>
          </a:xfrm>
        </p:spPr>
        <p:txBody>
          <a:bodyPr>
            <a:normAutofit/>
          </a:bodyPr>
          <a:lstStyle/>
          <a:p>
            <a:r>
              <a:rPr kumimoji="1" lang="ja-JP" altLang="en-US" dirty="0">
                <a:latin typeface="+mj-ea"/>
                <a:ea typeface="+mj-ea"/>
                <a:cs typeface="HGP明朝E"/>
              </a:rPr>
              <a:t>臨床分野の基礎的な素養を学ぶ</a:t>
            </a:r>
            <a:endParaRPr kumimoji="1" lang="en-US" altLang="ja-JP" dirty="0">
              <a:latin typeface="+mj-ea"/>
              <a:ea typeface="+mj-ea"/>
              <a:cs typeface="HGP明朝E"/>
            </a:endParaRPr>
          </a:p>
          <a:p>
            <a:r>
              <a:rPr lang="ja-JP" altLang="en-US" dirty="0">
                <a:latin typeface="+mj-ea"/>
                <a:ea typeface="+mj-ea"/>
                <a:cs typeface="HGP明朝E"/>
              </a:rPr>
              <a:t>基礎から、実習を通した実践的学び</a:t>
            </a:r>
            <a:endParaRPr lang="en-US" altLang="ja-JP" dirty="0">
              <a:latin typeface="+mj-ea"/>
              <a:ea typeface="+mj-ea"/>
              <a:cs typeface="HGP明朝E"/>
            </a:endParaRPr>
          </a:p>
          <a:p>
            <a:pPr lvl="1"/>
            <a:r>
              <a:rPr lang="ja-JP" altLang="en-US" sz="2600" dirty="0" err="1">
                <a:latin typeface="+mj-ea"/>
                <a:ea typeface="+mj-ea"/>
                <a:cs typeface="HGP明朝E"/>
              </a:rPr>
              <a:t>障がい</a:t>
            </a:r>
            <a:r>
              <a:rPr lang="ja-JP" altLang="en-US" sz="2600" dirty="0">
                <a:latin typeface="+mj-ea"/>
                <a:ea typeface="+mj-ea"/>
                <a:cs typeface="HGP明朝E"/>
              </a:rPr>
              <a:t>児（者）心理学</a:t>
            </a:r>
            <a:endParaRPr lang="en-US" altLang="ja-JP" sz="2600" dirty="0">
              <a:latin typeface="+mj-ea"/>
              <a:ea typeface="+mj-ea"/>
              <a:cs typeface="HGP明朝E"/>
            </a:endParaRPr>
          </a:p>
          <a:p>
            <a:pPr lvl="1"/>
            <a:r>
              <a:rPr lang="ja-JP" altLang="en-US" sz="2600" dirty="0">
                <a:latin typeface="+mj-ea"/>
                <a:ea typeface="+mj-ea"/>
                <a:cs typeface="HGP明朝E"/>
              </a:rPr>
              <a:t>認知行動療法</a:t>
            </a:r>
            <a:endParaRPr lang="en-US" altLang="ja-JP" sz="2600" dirty="0">
              <a:latin typeface="+mj-ea"/>
              <a:ea typeface="+mj-ea"/>
              <a:cs typeface="HGP明朝E"/>
            </a:endParaRPr>
          </a:p>
          <a:p>
            <a:pPr lvl="1"/>
            <a:r>
              <a:rPr lang="ja-JP" altLang="en-US" sz="2600" dirty="0">
                <a:latin typeface="+mj-ea"/>
                <a:ea typeface="+mj-ea"/>
                <a:cs typeface="HGP明朝E"/>
              </a:rPr>
              <a:t>発達臨床</a:t>
            </a:r>
            <a:endParaRPr lang="en-US" altLang="ja-JP" sz="2600" dirty="0">
              <a:latin typeface="+mj-ea"/>
              <a:ea typeface="+mj-ea"/>
              <a:cs typeface="HGP明朝E"/>
            </a:endParaRPr>
          </a:p>
          <a:p>
            <a:pPr lvl="1"/>
            <a:r>
              <a:rPr lang="ja-JP" altLang="en-US" sz="2600" dirty="0">
                <a:latin typeface="+mj-ea"/>
                <a:ea typeface="+mj-ea"/>
                <a:cs typeface="HGP明朝E"/>
              </a:rPr>
              <a:t>家族療法</a:t>
            </a:r>
            <a:endParaRPr lang="en-US" altLang="ja-JP" sz="2600" dirty="0">
              <a:latin typeface="+mj-ea"/>
              <a:ea typeface="+mj-ea"/>
              <a:cs typeface="HGP明朝E"/>
            </a:endParaRPr>
          </a:p>
          <a:p>
            <a:pPr lvl="1"/>
            <a:r>
              <a:rPr lang="ja-JP" altLang="en-US" sz="2600" dirty="0">
                <a:latin typeface="+mj-ea"/>
                <a:ea typeface="+mj-ea"/>
                <a:cs typeface="HGP明朝E"/>
              </a:rPr>
              <a:t>芸術療法</a:t>
            </a:r>
            <a:endParaRPr lang="en-US" altLang="ja-JP" sz="2600" dirty="0">
              <a:latin typeface="+mj-ea"/>
              <a:ea typeface="+mj-ea"/>
              <a:cs typeface="HGP明朝E"/>
            </a:endParaRPr>
          </a:p>
          <a:p>
            <a:pPr lvl="1"/>
            <a:r>
              <a:rPr lang="ja-JP" altLang="en-US" sz="2600" dirty="0">
                <a:latin typeface="+mj-ea"/>
                <a:ea typeface="+mj-ea"/>
                <a:cs typeface="HGP明朝E"/>
              </a:rPr>
              <a:t>学校カウンセリング論</a:t>
            </a:r>
            <a:endParaRPr lang="en-US" altLang="ja-JP" sz="2600" dirty="0">
              <a:latin typeface="+mj-ea"/>
              <a:ea typeface="+mj-ea"/>
              <a:cs typeface="HGP明朝E"/>
            </a:endParaRPr>
          </a:p>
        </p:txBody>
      </p:sp>
      <p:sp>
        <p:nvSpPr>
          <p:cNvPr id="6" name="スライド番号プレースホルダー 5"/>
          <p:cNvSpPr>
            <a:spLocks noGrp="1"/>
          </p:cNvSpPr>
          <p:nvPr>
            <p:ph type="sldNum" sz="quarter" idx="12"/>
          </p:nvPr>
        </p:nvSpPr>
        <p:spPr/>
        <p:txBody>
          <a:bodyPr/>
          <a:lstStyle/>
          <a:p>
            <a:fld id="{A20286EB-CC0E-4061-8510-90830D844D69}" type="slidenum">
              <a:rPr lang="ja-JP" altLang="en-US" smtClean="0"/>
              <a:pPr/>
              <a:t>9</a:t>
            </a:fld>
            <a:endParaRPr lang="ja-JP" altLang="en-US" dirty="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840" y="2898782"/>
            <a:ext cx="4864719" cy="3243146"/>
          </a:xfrm>
          <a:prstGeom prst="rect">
            <a:avLst/>
          </a:prstGeom>
        </p:spPr>
      </p:pic>
    </p:spTree>
    <p:extLst>
      <p:ext uri="{BB962C8B-B14F-4D97-AF65-F5344CB8AC3E}">
        <p14:creationId xmlns:p14="http://schemas.microsoft.com/office/powerpoint/2010/main" val="33943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13330</TotalTime>
  <Words>1825</Words>
  <Application>Microsoft Office PowerPoint</Application>
  <PresentationFormat>画面に合わせる (4:3)</PresentationFormat>
  <Paragraphs>370</Paragraphs>
  <Slides>28</Slides>
  <Notes>23</Notes>
  <HiddenSlides>0</HiddenSlides>
  <MMClips>0</MMClips>
  <ScaleCrop>false</ScaleCrop>
  <HeadingPairs>
    <vt:vector size="6" baseType="variant">
      <vt:variant>
        <vt:lpstr>使用されているフォント</vt:lpstr>
      </vt:variant>
      <vt:variant>
        <vt:i4>10</vt:i4>
      </vt:variant>
      <vt:variant>
        <vt:lpstr>テーマ</vt:lpstr>
      </vt:variant>
      <vt:variant>
        <vt:i4>2</vt:i4>
      </vt:variant>
      <vt:variant>
        <vt:lpstr>スライド タイトル</vt:lpstr>
      </vt:variant>
      <vt:variant>
        <vt:i4>28</vt:i4>
      </vt:variant>
    </vt:vector>
  </HeadingPairs>
  <TitlesOfParts>
    <vt:vector size="40" baseType="lpstr">
      <vt:lpstr>Arial Unicode MS</vt:lpstr>
      <vt:lpstr>HGP明朝B</vt:lpstr>
      <vt:lpstr>HGP明朝E</vt:lpstr>
      <vt:lpstr>Iowan Old Style Black</vt:lpstr>
      <vt:lpstr>ＭＳ Ｐゴシック</vt:lpstr>
      <vt:lpstr>Osaka</vt:lpstr>
      <vt:lpstr>メイリオ</vt:lpstr>
      <vt:lpstr>Arial</vt:lpstr>
      <vt:lpstr>Calibri</vt:lpstr>
      <vt:lpstr>Times New Roman</vt:lpstr>
      <vt:lpstr>ホワイト</vt:lpstr>
      <vt:lpstr>1_Office ​​テーマ</vt:lpstr>
      <vt:lpstr>PowerPoint プレゼンテーション</vt:lpstr>
      <vt:lpstr>総合心理学部 College of Comprehensive Psychology</vt:lpstr>
      <vt:lpstr>PowerPoint プレゼンテーション</vt:lpstr>
      <vt:lpstr>PowerPoint プレゼンテーション</vt:lpstr>
      <vt:lpstr>何が「総合」？ 総合心理学部が目指す教学の2つの柱</vt:lpstr>
      <vt:lpstr>何を学ぶ？どのように学ぶ？</vt:lpstr>
      <vt:lpstr>心理学の専門教育：３つのコース</vt:lpstr>
      <vt:lpstr>総合人間理解科目</vt:lpstr>
      <vt:lpstr>臨床・実践</vt:lpstr>
      <vt:lpstr>プロジェクト発信型英語</vt:lpstr>
      <vt:lpstr> プロジェクト型授業</vt:lpstr>
      <vt:lpstr>4年間の学び</vt:lpstr>
      <vt:lpstr>総合心理学部の施設　</vt:lpstr>
      <vt:lpstr>PowerPoint プレゼンテーション</vt:lpstr>
      <vt:lpstr>PowerPoint プレゼンテーション</vt:lpstr>
      <vt:lpstr>生活行動実験室</vt:lpstr>
      <vt:lpstr>生理実験室</vt:lpstr>
      <vt:lpstr>視覚実験室</vt:lpstr>
      <vt:lpstr>PowerPoint プレゼンテーション</vt:lpstr>
      <vt:lpstr>面接実習室</vt:lpstr>
      <vt:lpstr>展示スペース</vt:lpstr>
      <vt:lpstr>進路・就職 心理学を学んで社会へ </vt:lpstr>
      <vt:lpstr> 卒業後の進路（2016） </vt:lpstr>
      <vt:lpstr>進路 心理学を学んで社会へ </vt:lpstr>
      <vt:lpstr>進路 心理学を学んで社会へ </vt:lpstr>
      <vt:lpstr>総合心理学部で学ぶこと</vt:lpstr>
      <vt:lpstr>こちらもご参考にしてください</vt:lpstr>
      <vt:lpstr>ご清聴ありがとうございました。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「キャリアガイダンス」 学部講座：総合心理学部</dc:title>
  <dc:creator>中鹿直樹</dc:creator>
  <cp:lastModifiedBy>北岡明佳</cp:lastModifiedBy>
  <cp:revision>302</cp:revision>
  <cp:lastPrinted>2016-04-26T01:08:51Z</cp:lastPrinted>
  <dcterms:created xsi:type="dcterms:W3CDTF">2014-10-21T08:05:20Z</dcterms:created>
  <dcterms:modified xsi:type="dcterms:W3CDTF">2017-05-10T01:18:44Z</dcterms:modified>
</cp:coreProperties>
</file>