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BD14C-4908-4AC5-9B7D-1D788B6DE9EF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6182-9F15-4A88-85B0-A41A5BEDB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23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46182-9F15-4A88-85B0-A41A5BEDBD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09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53402-F70C-6FE3-4AA7-6D10E098A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E10624F-D598-7AFA-6FF1-CFDF1E31D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D18E14-6EA8-843E-3491-BE00C81C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D450AA-87EF-7FAC-4367-65F96754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186B48-4644-960E-C9B5-34334CB8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64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4AE8F-6A21-A6C8-3092-CAE837A1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526305-7F83-53B8-D799-A71F0C9F8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7AF912-E89A-69CF-F0A1-72151A98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10011B-3802-15D1-DE43-467F81C7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476A62-9960-659D-92D9-F1DD08E8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0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7BC3AB-3DA2-864E-EC3C-68A0443BB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A4233B-0120-3066-0A10-92D61654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B815D2-B470-28CB-EA25-C2DCF0D7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10B9-1F7E-CA88-4CF0-FC5A71B9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9B1D13-4140-03CF-75D1-A7B536B8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61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31CF7-BFE0-9A67-6B89-1819933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49DFA-8B0F-9B36-6F13-9302CDA01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E4107-036E-FAF9-D089-B479515D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774160-A116-C093-9046-9904EE1C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6D52C1-77E8-0A81-7804-0C0AF8B0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74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AA85F-B4D0-2C24-6E3A-719577EC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7D3DAB7-1CB3-17A3-A4DC-EAF392042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01EC5F-D554-1EF9-0AC6-A041CA4D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210C46-3F8F-9D13-9C3C-1786D3D8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3F9DAE-0FF4-044D-BB35-D7AD8683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9027A-E543-953F-3929-0A4B818D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88371C-EC6B-4BD5-703A-0132D8615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88456B-329A-B65F-A04E-99148529E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D251AB-68A3-7F40-B276-06991A48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4D6DB6-5830-C14C-D667-D1420081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C72EEE-D875-38F0-F56D-F3FACBD1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2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AC668-62CD-198D-C79E-C139BCCD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A8ACF9-ABE5-8A9E-84E2-2D02A138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E6A0EE-768A-69D3-74BB-10EC1F376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8A4F5-99D4-C9CE-FC46-2BACBC348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9922AF-90D3-A6D1-46BB-BC97AC7F0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55239F-903F-A384-4195-CBA67148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50D88D-9F0E-3D6A-04C7-4C614C5A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08B280-BD80-6555-8C4C-38F73DE6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19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7CF8F-CF5F-CBC2-7D2B-1DD3463B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86E0B1-9AF1-EC7B-329D-551AF96A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FC2665-0C79-9ECF-0A58-17035DA7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47FD2C-53FE-EF44-249E-91AD12D6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05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02F33E3-842C-483B-9267-3230779D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7257E2-5149-E1D8-CA7F-15C203F4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FA6976-62F5-989A-FB1D-645A8A7F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55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434AC-C34A-25F3-E10B-7CAC0D24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7B0F22-778D-F6F5-96AB-F8F9C697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652A35-B09B-F187-6478-818A59420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B83778-1B43-6635-95AA-216C7A98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39280C-2486-4EB1-2496-A1B31F7D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9D2CB-973A-2F3A-459B-261C814D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0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6B819-053B-C0D5-CFF9-DFC18DAB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13DAF5-CFDC-2EC5-E92A-48718E665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F4E87E-3D50-0E2B-93B0-841A27866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F8F896-5291-B0EA-0F25-1D17A005A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62753A-AC76-9D06-A4E6-05538D8E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3313B1-103F-EB08-46F3-FA743B1B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06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BF787FA-53B7-2ECD-669F-6A115E28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94DEAD-394C-FD7D-0642-B38BA957E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114878-FE3C-6318-B987-7ED9D2956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0D34F-E981-42C1-905D-6A6D42BC1AA2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F2703-7F89-A0F4-505E-775FDF985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E7A76A-5B10-4DF9-44DF-41F670EF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66B38-7388-4AEB-8B99-6A34D156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18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0446EA-0A25-29F3-0198-06EE91C9A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18" y="715618"/>
            <a:ext cx="8567530" cy="481923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C9D33B-A7D0-5429-0966-F1F42A898006}"/>
              </a:ext>
            </a:extLst>
          </p:cNvPr>
          <p:cNvSpPr/>
          <p:nvPr/>
        </p:nvSpPr>
        <p:spPr>
          <a:xfrm>
            <a:off x="357809" y="4512366"/>
            <a:ext cx="9243391" cy="1868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39B2735-DCBE-2460-0367-913F5C34C432}"/>
              </a:ext>
            </a:extLst>
          </p:cNvPr>
          <p:cNvCxnSpPr/>
          <p:nvPr/>
        </p:nvCxnSpPr>
        <p:spPr>
          <a:xfrm>
            <a:off x="1133061" y="4512366"/>
            <a:ext cx="675861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AA1B1C-289D-0BB1-80AD-A125AF32E83F}"/>
              </a:ext>
            </a:extLst>
          </p:cNvPr>
          <p:cNvSpPr txBox="1"/>
          <p:nvPr/>
        </p:nvSpPr>
        <p:spPr>
          <a:xfrm>
            <a:off x="752058" y="4504510"/>
            <a:ext cx="115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１秒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F3AD4E-58A1-423F-34EE-E8E3A6A76E34}"/>
              </a:ext>
            </a:extLst>
          </p:cNvPr>
          <p:cNvSpPr txBox="1"/>
          <p:nvPr/>
        </p:nvSpPr>
        <p:spPr>
          <a:xfrm>
            <a:off x="141512" y="1197432"/>
            <a:ext cx="652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4000</a:t>
            </a: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波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(Hz)</a:t>
            </a: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0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9F64CDE-72AE-B144-BA37-FD9FAFD65591}"/>
              </a:ext>
            </a:extLst>
          </p:cNvPr>
          <p:cNvCxnSpPr>
            <a:cxnSpLocks/>
          </p:cNvCxnSpPr>
          <p:nvPr/>
        </p:nvCxnSpPr>
        <p:spPr>
          <a:xfrm flipV="1">
            <a:off x="4979504" y="4504510"/>
            <a:ext cx="0" cy="37720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E46821-B561-15DA-C3B6-44DEE4F98A29}"/>
              </a:ext>
            </a:extLst>
          </p:cNvPr>
          <p:cNvSpPr txBox="1"/>
          <p:nvPr/>
        </p:nvSpPr>
        <p:spPr>
          <a:xfrm>
            <a:off x="4735286" y="4822372"/>
            <a:ext cx="2090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２周めの始まり。</a:t>
            </a:r>
            <a:endParaRPr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この図は２周分を示しているが、何周でもくり返して呈示できる。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2EE0952-C305-9D27-CCFE-3EE751D0D5B8}"/>
              </a:ext>
            </a:extLst>
          </p:cNvPr>
          <p:cNvSpPr txBox="1"/>
          <p:nvPr/>
        </p:nvSpPr>
        <p:spPr>
          <a:xfrm>
            <a:off x="6892410" y="4713932"/>
            <a:ext cx="25143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１周めが終わっても、まだ（主観量である）音の高さの上昇が続く。</a:t>
            </a:r>
            <a:endParaRPr kumimoji="1" lang="en-US" altLang="ja-JP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これが錯覚。どうせなら歌わせよう。</a:t>
            </a:r>
            <a:endParaRPr lang="ja-JP" altLang="en-US" dirty="0"/>
          </a:p>
        </p:txBody>
      </p:sp>
      <p:pic>
        <p:nvPicPr>
          <p:cNvPr id="20" name="endless_up_a">
            <a:hlinkClick r:id="" action="ppaction://media"/>
            <a:extLst>
              <a:ext uri="{FF2B5EF4-FFF2-40B4-BE49-F238E27FC236}">
                <a16:creationId xmlns:a16="http://schemas.microsoft.com/office/drawing/2014/main" id="{EC8EEA38-06EB-F4E6-B7C7-0F0ED14EE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71609" y="6141636"/>
            <a:ext cx="640164" cy="640164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276AFD4-9E1F-FD54-3BA4-A4525F25369B}"/>
              </a:ext>
            </a:extLst>
          </p:cNvPr>
          <p:cNvCxnSpPr>
            <a:cxnSpLocks/>
          </p:cNvCxnSpPr>
          <p:nvPr/>
        </p:nvCxnSpPr>
        <p:spPr>
          <a:xfrm flipH="1">
            <a:off x="9285508" y="3766458"/>
            <a:ext cx="326571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9346594-ABC5-A768-BDA0-1E7268737F6A}"/>
              </a:ext>
            </a:extLst>
          </p:cNvPr>
          <p:cNvCxnSpPr>
            <a:cxnSpLocks/>
          </p:cNvCxnSpPr>
          <p:nvPr/>
        </p:nvCxnSpPr>
        <p:spPr>
          <a:xfrm flipH="1">
            <a:off x="9296390" y="3243935"/>
            <a:ext cx="326571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F1E939C-99A0-5497-23F3-867A48A7FD40}"/>
              </a:ext>
            </a:extLst>
          </p:cNvPr>
          <p:cNvSpPr txBox="1"/>
          <p:nvPr/>
        </p:nvSpPr>
        <p:spPr>
          <a:xfrm>
            <a:off x="9648717" y="136058"/>
            <a:ext cx="240553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Deutsch, Dooley </a:t>
            </a:r>
            <a:r>
              <a:rPr lang="ja-JP" altLang="en-US" b="1" dirty="0"/>
              <a:t>と</a:t>
            </a:r>
            <a:r>
              <a:rPr lang="en-US" altLang="ja-JP" b="1" dirty="0"/>
              <a:t>Henthorn (2008)</a:t>
            </a:r>
            <a:r>
              <a:rPr lang="ja-JP" altLang="en-US" b="1" dirty="0"/>
              <a:t> の無限音階（</a:t>
            </a:r>
            <a:r>
              <a:rPr lang="en-US" altLang="ja-JP" b="1" dirty="0"/>
              <a:t>pitch circularity</a:t>
            </a:r>
            <a:r>
              <a:rPr lang="ja-JP" altLang="en-US" b="1" dirty="0"/>
              <a:t>）に基づく。基本音、倍音が全部用いられている。よく知られた </a:t>
            </a:r>
            <a:r>
              <a:rPr lang="en-US" altLang="ja-JP" b="1" dirty="0"/>
              <a:t>Shepard (1964) </a:t>
            </a:r>
            <a:r>
              <a:rPr lang="ja-JP" altLang="en-US" b="1" dirty="0"/>
              <a:t>の無限音階では、基本音、２倍音、４倍音、８倍音とオクターブ間隔の成分音しか用いられない。左に矢印で示したあたりが強くなれば母音の 　</a:t>
            </a:r>
            <a:r>
              <a:rPr lang="en-US" altLang="ja-JP" b="1" dirty="0"/>
              <a:t>/</a:t>
            </a:r>
            <a:r>
              <a:rPr lang="ja-JP" altLang="en-US" b="1" dirty="0"/>
              <a:t>あ</a:t>
            </a:r>
            <a:r>
              <a:rPr lang="en-US" altLang="ja-JP" b="1" dirty="0"/>
              <a:t>/ </a:t>
            </a:r>
            <a:r>
              <a:rPr lang="ja-JP" altLang="en-US" b="1" dirty="0"/>
              <a:t>が聴こえるが、これは </a:t>
            </a:r>
            <a:r>
              <a:rPr lang="en-US" altLang="ja-JP" b="1" dirty="0"/>
              <a:t>Deutsch </a:t>
            </a:r>
            <a:r>
              <a:rPr lang="ja-JP" altLang="en-US" b="1" dirty="0"/>
              <a:t>らの無限音階を用いたことで可能になった。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58BF75D-F01A-5FBC-D65D-9A33A3FC1D94}"/>
              </a:ext>
            </a:extLst>
          </p:cNvPr>
          <p:cNvSpPr txBox="1"/>
          <p:nvPr/>
        </p:nvSpPr>
        <p:spPr>
          <a:xfrm>
            <a:off x="-20532" y="152399"/>
            <a:ext cx="956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「母音音声の無限音階化」のスペクトログラムによる説明</a:t>
            </a:r>
            <a:endParaRPr kumimoji="1" lang="ja-JP" altLang="en-US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endless_up_aeiaou">
            <a:hlinkClick r:id="" action="ppaction://media"/>
            <a:extLst>
              <a:ext uri="{FF2B5EF4-FFF2-40B4-BE49-F238E27FC236}">
                <a16:creationId xmlns:a16="http://schemas.microsoft.com/office/drawing/2014/main" id="{11B1D6D6-7E75-B380-F825-67EF21F99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56124" y="6072479"/>
            <a:ext cx="714889" cy="7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F1136-582E-9F8D-8D72-3D49589F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母音音声の無限音階化 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nanatsunoko">
            <a:hlinkClick r:id="" action="ppaction://media"/>
            <a:extLst>
              <a:ext uri="{FF2B5EF4-FFF2-40B4-BE49-F238E27FC236}">
                <a16:creationId xmlns:a16="http://schemas.microsoft.com/office/drawing/2014/main" id="{1F6C7F8E-D412-02DA-6EA4-3649DA1642E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6133" y="5560036"/>
            <a:ext cx="487363" cy="487362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25BF86-F692-445B-0755-D36742676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92" y="4474509"/>
            <a:ext cx="6891422" cy="22363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114CD4-C72E-9ABC-EBE9-AE49E5FD4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28" y="1594108"/>
            <a:ext cx="6758895" cy="23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7BA4C4-0527-AD83-101C-CC14F0A7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22" y="184638"/>
            <a:ext cx="11608785" cy="6506308"/>
          </a:xfrm>
        </p:spPr>
        <p:txBody>
          <a:bodyPr>
            <a:normAutofit/>
          </a:bodyPr>
          <a:lstStyle/>
          <a:p>
            <a:pPr algn="just"/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この母音音声では，連続した２音が上昇／下降どちらに聴こえるかは音の近接性により決まり，例えばド→ミでは上昇（ドと同じオクターブのミの方が，オクターブ下のミより近いため），ド→ラでは下降（ドと同じオクターブのラより，オクターブ下のラの方が近いため）に聴こえます。この性質を用いると旋律によっては，</a:t>
            </a:r>
            <a:r>
              <a: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1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オクターブを超えた音高の遷移を１オクターブをカバーするだけの（ラシドレミファソだけの）母音音声のみで表現することが可能となります。</a:t>
            </a:r>
            <a:endParaRPr lang="en-US" altLang="ja-JP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  <a:p>
            <a:pPr algn="just"/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これを童謡「七つの子」で実現しました。すなわち、８つの音の高さを用いた旋律を、物理的には６つの音だけで示すことができます。原曲の旋律は図１のように，</a:t>
            </a:r>
            <a:r>
              <a: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1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オクターブを超えた</a:t>
            </a:r>
            <a:r>
              <a: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17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半音の範囲を持ちます。作品</a:t>
            </a:r>
            <a:r>
              <a:rPr lang="en-US" altLang="ja-JP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3</a:t>
            </a:r>
            <a:r>
              <a:rPr lang="ja-JP" altLang="en-US" dirty="0"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ではこれを，無限音階化した母音音声（＋子音部分はそのまま）で表現しました。これは図２に示すように，６個の音高だけで構成されています。</a:t>
            </a:r>
            <a:r>
              <a:rPr lang="ja-JP" altLang="en-US" dirty="0">
                <a:highlight>
                  <a:srgbClr val="FFFFCC"/>
                </a:highlight>
                <a:latin typeface="UD デジタル 教科書体 N" panose="02020400000000000000" pitchFamily="17" charset="-128"/>
                <a:ea typeface="UD デジタル 教科書体 N" panose="02020400000000000000" pitchFamily="17" charset="-128"/>
              </a:rPr>
              <a:t>例えば「からーす」の「か」と「からすはやまに」の「す」，「なぜなくの」の「な」と「ななーつの」の２つ目の「な」は同じ音高ですが，これらは原曲のようにオクターブ違いに聴こえ，元の自然な旋律に錯覚して聴こえます。</a:t>
            </a:r>
          </a:p>
          <a:p>
            <a:pPr algn="just"/>
            <a:endParaRPr kumimoji="1" lang="ja-JP" altLang="en-US" dirty="0">
              <a:latin typeface="UD デジタル 教科書体 N" panose="02020400000000000000" pitchFamily="17" charset="-128"/>
              <a:ea typeface="UD デジタル 教科書体 N" panose="02020400000000000000" pitchFamily="17" charset="-128"/>
            </a:endParaRPr>
          </a:p>
        </p:txBody>
      </p:sp>
      <p:pic>
        <p:nvPicPr>
          <p:cNvPr id="4" name="nanatsunoko">
            <a:hlinkClick r:id="" action="ppaction://media"/>
            <a:extLst>
              <a:ext uri="{FF2B5EF4-FFF2-40B4-BE49-F238E27FC236}">
                <a16:creationId xmlns:a16="http://schemas.microsoft.com/office/drawing/2014/main" id="{7AEB0615-6099-9DBE-0D37-8BBFFC7EB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7925" y="6201874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459</Words>
  <Application>Microsoft Office PowerPoint</Application>
  <PresentationFormat>ワイド画面</PresentationFormat>
  <Paragraphs>24</Paragraphs>
  <Slides>3</Slides>
  <Notes>1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ＭＳ ゴシック</vt:lpstr>
      <vt:lpstr>UD デジタル 教科書体 N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 母音音声の無限音階化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auditorygrammar@gmail.com</dc:creator>
  <cp:lastModifiedBy>高島　翠</cp:lastModifiedBy>
  <cp:revision>11</cp:revision>
  <dcterms:created xsi:type="dcterms:W3CDTF">2025-11-12T07:48:22Z</dcterms:created>
  <dcterms:modified xsi:type="dcterms:W3CDTF">2025-11-27T00:03:21Z</dcterms:modified>
</cp:coreProperties>
</file>