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459" r:id="rId2"/>
    <p:sldId id="399" r:id="rId3"/>
    <p:sldId id="442" r:id="rId4"/>
    <p:sldId id="461" r:id="rId5"/>
    <p:sldId id="462" r:id="rId6"/>
    <p:sldId id="471" r:id="rId7"/>
    <p:sldId id="469" r:id="rId8"/>
    <p:sldId id="472" r:id="rId9"/>
    <p:sldId id="473" r:id="rId10"/>
    <p:sldId id="470" r:id="rId11"/>
    <p:sldId id="474" r:id="rId12"/>
    <p:sldId id="475" r:id="rId13"/>
    <p:sldId id="476" r:id="rId14"/>
    <p:sldId id="478" r:id="rId15"/>
    <p:sldId id="480" r:id="rId16"/>
  </p:sldIdLst>
  <p:sldSz cx="12192000" cy="6858000"/>
  <p:notesSz cx="987425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5B9BD5"/>
    <a:srgbClr val="0000FF"/>
    <a:srgbClr val="ED7D3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195" autoAdjust="0"/>
  </p:normalViewPr>
  <p:slideViewPr>
    <p:cSldViewPr snapToGrid="0">
      <p:cViewPr varScale="1">
        <p:scale>
          <a:sx n="81" d="100"/>
          <a:sy n="81" d="100"/>
        </p:scale>
        <p:origin x="267"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c21242e961149c0a" providerId="LiveId" clId="{72FD823C-3F3A-4604-BED3-B7FC677F9F9D}"/>
    <pc:docChg chg="modSld">
      <pc:chgData name="" userId="c21242e961149c0a" providerId="LiveId" clId="{72FD823C-3F3A-4604-BED3-B7FC677F9F9D}" dt="2023-11-30T11:21:35.386" v="1"/>
      <pc:docMkLst>
        <pc:docMk/>
      </pc:docMkLst>
      <pc:sldChg chg="modAnim">
        <pc:chgData name="" userId="c21242e961149c0a" providerId="LiveId" clId="{72FD823C-3F3A-4604-BED3-B7FC677F9F9D}" dt="2023-11-30T11:21:35.386" v="1"/>
        <pc:sldMkLst>
          <pc:docMk/>
          <pc:sldMk cId="3307607772" sldId="474"/>
        </pc:sldMkLst>
      </pc:sldChg>
      <pc:sldChg chg="modAnim">
        <pc:chgData name="" userId="c21242e961149c0a" providerId="LiveId" clId="{72FD823C-3F3A-4604-BED3-B7FC677F9F9D}" dt="2023-11-30T11:21:14.516" v="0"/>
        <pc:sldMkLst>
          <pc:docMk/>
          <pc:sldMk cId="2801776794" sldId="475"/>
        </pc:sldMkLst>
      </pc:sldChg>
    </pc:docChg>
  </pc:docChgLst>
  <pc:docChgLst>
    <pc:chgData userId="c21242e961149c0a" providerId="LiveId" clId="{27EA3E09-5E02-4279-875E-44E61236C306}"/>
    <pc:docChg chg="addSld delSld modSld">
      <pc:chgData name="" userId="c21242e961149c0a" providerId="LiveId" clId="{27EA3E09-5E02-4279-875E-44E61236C306}" dt="2023-12-04T07:01:43.917" v="78" actId="2696"/>
      <pc:docMkLst>
        <pc:docMk/>
      </pc:docMkLst>
      <pc:sldChg chg="modSp">
        <pc:chgData name="" userId="c21242e961149c0a" providerId="LiveId" clId="{27EA3E09-5E02-4279-875E-44E61236C306}" dt="2023-11-29T14:12:13.723" v="68" actId="20577"/>
        <pc:sldMkLst>
          <pc:docMk/>
          <pc:sldMk cId="1509170328" sldId="459"/>
        </pc:sldMkLst>
        <pc:spChg chg="mod">
          <ac:chgData name="" userId="c21242e961149c0a" providerId="LiveId" clId="{27EA3E09-5E02-4279-875E-44E61236C306}" dt="2023-11-29T14:12:13.723" v="68" actId="20577"/>
          <ac:spMkLst>
            <pc:docMk/>
            <pc:sldMk cId="1509170328" sldId="459"/>
            <ac:spMk id="2" creationId="{B4B4370B-4650-4AF3-8E62-271818C66DD3}"/>
          </ac:spMkLst>
        </pc:spChg>
      </pc:sldChg>
      <pc:sldChg chg="modSp">
        <pc:chgData name="" userId="c21242e961149c0a" providerId="LiveId" clId="{27EA3E09-5E02-4279-875E-44E61236C306}" dt="2023-11-29T14:12:46.756" v="75" actId="20577"/>
        <pc:sldMkLst>
          <pc:docMk/>
          <pc:sldMk cId="2256655164" sldId="473"/>
        </pc:sldMkLst>
        <pc:spChg chg="mod">
          <ac:chgData name="" userId="c21242e961149c0a" providerId="LiveId" clId="{27EA3E09-5E02-4279-875E-44E61236C306}" dt="2023-11-29T14:12:46.756" v="75" actId="20577"/>
          <ac:spMkLst>
            <pc:docMk/>
            <pc:sldMk cId="2256655164" sldId="473"/>
            <ac:spMk id="9" creationId="{4E036B54-0BFB-4781-8C47-E9ABD87EE0FE}"/>
          </ac:spMkLst>
        </pc:spChg>
      </pc:sldChg>
      <pc:sldChg chg="modSp del">
        <pc:chgData name="" userId="c21242e961149c0a" providerId="LiveId" clId="{27EA3E09-5E02-4279-875E-44E61236C306}" dt="2023-12-04T07:01:43.917" v="78" actId="2696"/>
        <pc:sldMkLst>
          <pc:docMk/>
          <pc:sldMk cId="2527450536" sldId="479"/>
        </pc:sldMkLst>
        <pc:spChg chg="mod">
          <ac:chgData name="" userId="c21242e961149c0a" providerId="LiveId" clId="{27EA3E09-5E02-4279-875E-44E61236C306}" dt="2023-11-29T23:26:13.983" v="76" actId="1076"/>
          <ac:spMkLst>
            <pc:docMk/>
            <pc:sldMk cId="2527450536" sldId="479"/>
            <ac:spMk id="2" creationId="{00000000-0000-0000-0000-000000000000}"/>
          </ac:spMkLst>
        </pc:spChg>
      </pc:sldChg>
      <pc:sldChg chg="add">
        <pc:chgData name="" userId="c21242e961149c0a" providerId="LiveId" clId="{27EA3E09-5E02-4279-875E-44E61236C306}" dt="2023-12-04T07:01:41.608" v="77"/>
        <pc:sldMkLst>
          <pc:docMk/>
          <pc:sldMk cId="1902330633" sldId="4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278842"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3123" y="1"/>
            <a:ext cx="4278842" cy="344091"/>
          </a:xfrm>
          <a:prstGeom prst="rect">
            <a:avLst/>
          </a:prstGeom>
        </p:spPr>
        <p:txBody>
          <a:bodyPr vert="horz" lIns="91440" tIns="45720" rIns="91440" bIns="45720" rtlCol="0"/>
          <a:lstStyle>
            <a:lvl1pPr algn="r">
              <a:defRPr sz="1200"/>
            </a:lvl1pPr>
          </a:lstStyle>
          <a:p>
            <a:fld id="{BE901A4E-964B-4172-93EF-C754FA69993D}" type="datetimeFigureOut">
              <a:rPr kumimoji="1" lang="ja-JP" altLang="en-US" smtClean="0"/>
              <a:t>2023/12/4</a:t>
            </a:fld>
            <a:endParaRPr kumimoji="1" lang="ja-JP" altLang="en-US"/>
          </a:p>
        </p:txBody>
      </p:sp>
      <p:sp>
        <p:nvSpPr>
          <p:cNvPr id="4" name="スライド イメージ プレースホルダー 3"/>
          <p:cNvSpPr>
            <a:spLocks noGrp="1" noRot="1" noChangeAspect="1"/>
          </p:cNvSpPr>
          <p:nvPr>
            <p:ph type="sldImg" idx="2"/>
          </p:nvPr>
        </p:nvSpPr>
        <p:spPr>
          <a:xfrm>
            <a:off x="2879725" y="857250"/>
            <a:ext cx="4116388"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7425" y="3300412"/>
            <a:ext cx="78994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4278842"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3123" y="6513910"/>
            <a:ext cx="4278842" cy="344090"/>
          </a:xfrm>
          <a:prstGeom prst="rect">
            <a:avLst/>
          </a:prstGeom>
        </p:spPr>
        <p:txBody>
          <a:bodyPr vert="horz" lIns="91440" tIns="45720" rIns="91440" bIns="45720" rtlCol="0" anchor="b"/>
          <a:lstStyle>
            <a:lvl1pPr algn="r">
              <a:defRPr sz="1200"/>
            </a:lvl1pPr>
          </a:lstStyle>
          <a:p>
            <a:fld id="{4A1CEF7A-1160-4016-A717-6FE697B1CC2F}" type="slidenum">
              <a:rPr kumimoji="1" lang="ja-JP" altLang="en-US" smtClean="0"/>
              <a:t>‹#›</a:t>
            </a:fld>
            <a:endParaRPr kumimoji="1" lang="ja-JP" altLang="en-US"/>
          </a:p>
        </p:txBody>
      </p:sp>
    </p:spTree>
    <p:extLst>
      <p:ext uri="{BB962C8B-B14F-4D97-AF65-F5344CB8AC3E}">
        <p14:creationId xmlns:p14="http://schemas.microsoft.com/office/powerpoint/2010/main" val="9777924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1CEF7A-1160-4016-A717-6FE697B1CC2F}" type="slidenum">
              <a:rPr kumimoji="1" lang="ja-JP" altLang="en-US" smtClean="0"/>
              <a:t>1</a:t>
            </a:fld>
            <a:endParaRPr kumimoji="1" lang="ja-JP" altLang="en-US"/>
          </a:p>
        </p:txBody>
      </p:sp>
    </p:spTree>
    <p:extLst>
      <p:ext uri="{BB962C8B-B14F-4D97-AF65-F5344CB8AC3E}">
        <p14:creationId xmlns:p14="http://schemas.microsoft.com/office/powerpoint/2010/main" val="2305460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BA42F8-7A2A-4D12-A859-F7F312F65A3D}" type="slidenum">
              <a:rPr kumimoji="1" lang="ja-JP" altLang="en-US" smtClean="0"/>
              <a:t>2</a:t>
            </a:fld>
            <a:endParaRPr kumimoji="1" lang="ja-JP" altLang="en-US"/>
          </a:p>
        </p:txBody>
      </p:sp>
    </p:spTree>
    <p:extLst>
      <p:ext uri="{BB962C8B-B14F-4D97-AF65-F5344CB8AC3E}">
        <p14:creationId xmlns:p14="http://schemas.microsoft.com/office/powerpoint/2010/main" val="143575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BA42F8-7A2A-4D12-A859-F7F312F65A3D}" type="slidenum">
              <a:rPr kumimoji="1" lang="ja-JP" altLang="en-US" smtClean="0"/>
              <a:t>3</a:t>
            </a:fld>
            <a:endParaRPr kumimoji="1" lang="ja-JP" altLang="en-US"/>
          </a:p>
        </p:txBody>
      </p:sp>
    </p:spTree>
    <p:extLst>
      <p:ext uri="{BB962C8B-B14F-4D97-AF65-F5344CB8AC3E}">
        <p14:creationId xmlns:p14="http://schemas.microsoft.com/office/powerpoint/2010/main" val="401531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BA42F8-7A2A-4D12-A859-F7F312F65A3D}" type="slidenum">
              <a:rPr kumimoji="1" lang="ja-JP" altLang="en-US" smtClean="0"/>
              <a:t>4</a:t>
            </a:fld>
            <a:endParaRPr kumimoji="1" lang="ja-JP" altLang="en-US"/>
          </a:p>
        </p:txBody>
      </p:sp>
    </p:spTree>
    <p:extLst>
      <p:ext uri="{BB962C8B-B14F-4D97-AF65-F5344CB8AC3E}">
        <p14:creationId xmlns:p14="http://schemas.microsoft.com/office/powerpoint/2010/main" val="3245331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BA42F8-7A2A-4D12-A859-F7F312F65A3D}" type="slidenum">
              <a:rPr kumimoji="1" lang="ja-JP" altLang="en-US" smtClean="0"/>
              <a:t>5</a:t>
            </a:fld>
            <a:endParaRPr kumimoji="1" lang="ja-JP" altLang="en-US"/>
          </a:p>
        </p:txBody>
      </p:sp>
    </p:spTree>
    <p:extLst>
      <p:ext uri="{BB962C8B-B14F-4D97-AF65-F5344CB8AC3E}">
        <p14:creationId xmlns:p14="http://schemas.microsoft.com/office/powerpoint/2010/main" val="17350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BA42F8-7A2A-4D12-A859-F7F312F65A3D}" type="slidenum">
              <a:rPr kumimoji="1" lang="ja-JP" altLang="en-US" smtClean="0"/>
              <a:t>14</a:t>
            </a:fld>
            <a:endParaRPr kumimoji="1" lang="ja-JP" altLang="en-US"/>
          </a:p>
        </p:txBody>
      </p:sp>
    </p:spTree>
    <p:extLst>
      <p:ext uri="{BB962C8B-B14F-4D97-AF65-F5344CB8AC3E}">
        <p14:creationId xmlns:p14="http://schemas.microsoft.com/office/powerpoint/2010/main" val="3271440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BA42F8-7A2A-4D12-A859-F7F312F65A3D}" type="slidenum">
              <a:rPr kumimoji="1" lang="ja-JP" altLang="en-US" smtClean="0"/>
              <a:t>15</a:t>
            </a:fld>
            <a:endParaRPr kumimoji="1" lang="ja-JP" altLang="en-US"/>
          </a:p>
        </p:txBody>
      </p:sp>
    </p:spTree>
    <p:extLst>
      <p:ext uri="{BB962C8B-B14F-4D97-AF65-F5344CB8AC3E}">
        <p14:creationId xmlns:p14="http://schemas.microsoft.com/office/powerpoint/2010/main" val="414193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3365420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271483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278417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2659830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1071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504244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3509747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429342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111172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70568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61B5330-FC83-428C-8A2B-110FE1923DF1}" type="datetimeFigureOut">
              <a:rPr kumimoji="1" lang="ja-JP" altLang="en-US" smtClean="0"/>
              <a:t>2023/12/4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419030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1B5330-FC83-428C-8A2B-110FE1923DF1}" type="datetimeFigureOut">
              <a:rPr kumimoji="1" lang="ja-JP" altLang="en-US" smtClean="0"/>
              <a:t>2023/12/4</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4EFF3-01A5-48AE-A5BB-AC59700BA89E}" type="slidenum">
              <a:rPr kumimoji="1" lang="ja-JP" altLang="en-US" smtClean="0"/>
              <a:t>‹#›</a:t>
            </a:fld>
            <a:endParaRPr kumimoji="1" lang="ja-JP" altLang="en-US"/>
          </a:p>
        </p:txBody>
      </p:sp>
    </p:spTree>
    <p:extLst>
      <p:ext uri="{BB962C8B-B14F-4D97-AF65-F5344CB8AC3E}">
        <p14:creationId xmlns:p14="http://schemas.microsoft.com/office/powerpoint/2010/main" val="1481918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video" Target="../media/media5.mp4"/></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B4370B-4650-4AF3-8E62-271818C66DD3}"/>
              </a:ext>
            </a:extLst>
          </p:cNvPr>
          <p:cNvSpPr>
            <a:spLocks noGrp="1"/>
          </p:cNvSpPr>
          <p:nvPr>
            <p:ph type="title"/>
          </p:nvPr>
        </p:nvSpPr>
        <p:spPr/>
        <p:txBody>
          <a:bodyPr/>
          <a:lstStyle/>
          <a:p>
            <a:r>
              <a:rPr kumimoji="1" lang="ja-JP" altLang="en-US" dirty="0"/>
              <a:t>隠れて視える主観的輪郭</a:t>
            </a:r>
          </a:p>
        </p:txBody>
      </p:sp>
      <p:sp>
        <p:nvSpPr>
          <p:cNvPr id="3" name="テキスト プレースホルダー 2">
            <a:extLst>
              <a:ext uri="{FF2B5EF4-FFF2-40B4-BE49-F238E27FC236}">
                <a16:creationId xmlns:a16="http://schemas.microsoft.com/office/drawing/2014/main" id="{FC33E59A-EF4E-4D80-98C3-7D5BE21E41FB}"/>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09170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70FF5D7-998B-4BD7-BBFA-9904CECD58CF}"/>
              </a:ext>
            </a:extLst>
          </p:cNvPr>
          <p:cNvSpPr txBox="1"/>
          <p:nvPr/>
        </p:nvSpPr>
        <p:spPr>
          <a:xfrm>
            <a:off x="208671" y="282336"/>
            <a:ext cx="1908516" cy="523220"/>
          </a:xfrm>
          <a:prstGeom prst="rect">
            <a:avLst/>
          </a:prstGeom>
          <a:solidFill>
            <a:schemeClr val="bg1"/>
          </a:solidFill>
          <a:ln w="28575">
            <a:solidFill>
              <a:schemeClr val="tx1"/>
            </a:solidFill>
          </a:ln>
        </p:spPr>
        <p:txBody>
          <a:bodyPr wrap="square" rtlCol="0">
            <a:spAutoFit/>
          </a:bodyPr>
          <a:lstStyle/>
          <a:p>
            <a:pPr algn="ctr"/>
            <a:r>
              <a:rPr lang="ja-JP" altLang="en-US" sz="2800" b="1" dirty="0"/>
              <a:t>動画</a:t>
            </a:r>
            <a:endParaRPr lang="en-US" altLang="ja-JP" sz="2800" b="1" dirty="0"/>
          </a:p>
        </p:txBody>
      </p:sp>
      <p:pic>
        <p:nvPicPr>
          <p:cNvPr id="4" name="differW">
            <a:hlinkClick r:id="" action="ppaction://media"/>
            <a:extLst>
              <a:ext uri="{FF2B5EF4-FFF2-40B4-BE49-F238E27FC236}">
                <a16:creationId xmlns:a16="http://schemas.microsoft.com/office/drawing/2014/main" id="{6ED44ABC-D5DA-4219-9B93-EEE9BC4EB2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4353" t="26847" r="34112" b="27064"/>
          <a:stretch/>
        </p:blipFill>
        <p:spPr>
          <a:xfrm>
            <a:off x="3193366" y="562709"/>
            <a:ext cx="5753686" cy="5605974"/>
          </a:xfrm>
          <a:prstGeom prst="rect">
            <a:avLst/>
          </a:prstGeom>
        </p:spPr>
      </p:pic>
    </p:spTree>
    <p:extLst>
      <p:ext uri="{BB962C8B-B14F-4D97-AF65-F5344CB8AC3E}">
        <p14:creationId xmlns:p14="http://schemas.microsoft.com/office/powerpoint/2010/main" val="7437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6C2BDC5-CC6D-44D5-A36C-E4D4DF214F67}"/>
              </a:ext>
            </a:extLst>
          </p:cNvPr>
          <p:cNvSpPr txBox="1"/>
          <p:nvPr/>
        </p:nvSpPr>
        <p:spPr>
          <a:xfrm>
            <a:off x="5702104" y="2579260"/>
            <a:ext cx="787791" cy="923330"/>
          </a:xfrm>
          <a:prstGeom prst="rect">
            <a:avLst/>
          </a:prstGeom>
          <a:noFill/>
        </p:spPr>
        <p:txBody>
          <a:bodyPr wrap="square" rtlCol="0">
            <a:spAutoFit/>
          </a:bodyPr>
          <a:lstStyle/>
          <a:p>
            <a:pPr algn="ctr"/>
            <a:r>
              <a:rPr kumimoji="1" lang="ja-JP" altLang="en-US" sz="5400" b="1" dirty="0"/>
              <a:t>＞</a:t>
            </a:r>
          </a:p>
        </p:txBody>
      </p:sp>
      <p:sp>
        <p:nvSpPr>
          <p:cNvPr id="8" name="テキスト ボックス 7">
            <a:extLst>
              <a:ext uri="{FF2B5EF4-FFF2-40B4-BE49-F238E27FC236}">
                <a16:creationId xmlns:a16="http://schemas.microsoft.com/office/drawing/2014/main" id="{263956B5-5676-456F-A8E7-4126340E4CCC}"/>
              </a:ext>
            </a:extLst>
          </p:cNvPr>
          <p:cNvSpPr txBox="1"/>
          <p:nvPr/>
        </p:nvSpPr>
        <p:spPr>
          <a:xfrm>
            <a:off x="533399" y="5302932"/>
            <a:ext cx="11125199" cy="1384995"/>
          </a:xfrm>
          <a:prstGeom prst="rect">
            <a:avLst/>
          </a:prstGeom>
          <a:solidFill>
            <a:schemeClr val="bg1"/>
          </a:solidFill>
          <a:ln w="28575">
            <a:solidFill>
              <a:schemeClr val="tx1"/>
            </a:solidFill>
          </a:ln>
        </p:spPr>
        <p:txBody>
          <a:bodyPr wrap="square" rtlCol="0">
            <a:spAutoFit/>
          </a:bodyPr>
          <a:lstStyle/>
          <a:p>
            <a:pPr algn="ctr"/>
            <a:r>
              <a:rPr lang="ja-JP" altLang="en-US" sz="2800" b="1" u="sng" dirty="0">
                <a:solidFill>
                  <a:srgbClr val="FF0000"/>
                </a:solidFill>
              </a:rPr>
              <a:t>正方形・円</a:t>
            </a:r>
            <a:r>
              <a:rPr lang="ja-JP" altLang="en-US" sz="2800" b="1" u="sng">
                <a:solidFill>
                  <a:srgbClr val="FF0000"/>
                </a:solidFill>
              </a:rPr>
              <a:t>と背景間</a:t>
            </a:r>
            <a:r>
              <a:rPr lang="ja-JP" altLang="en-US" sz="2800" b="1" u="sng" dirty="0">
                <a:solidFill>
                  <a:srgbClr val="FF0000"/>
                </a:solidFill>
              </a:rPr>
              <a:t>のコントラストは同じ</a:t>
            </a:r>
            <a:r>
              <a:rPr lang="ja-JP" altLang="en-US" sz="2800" b="1" dirty="0"/>
              <a:t>であるにも関わらず、</a:t>
            </a:r>
            <a:endParaRPr lang="en-US" altLang="ja-JP" sz="2800" b="1" dirty="0"/>
          </a:p>
          <a:p>
            <a:pPr algn="ctr"/>
            <a:r>
              <a:rPr lang="ja-JP" altLang="en-US" sz="2800" b="1" dirty="0"/>
              <a:t>中心の正方形と周辺の円の極性を変化させた方が</a:t>
            </a:r>
            <a:endParaRPr lang="en-US" altLang="ja-JP" sz="2800" b="1" dirty="0"/>
          </a:p>
          <a:p>
            <a:pPr algn="ctr"/>
            <a:r>
              <a:rPr lang="ja-JP" altLang="en-US" sz="2800" b="1" dirty="0"/>
              <a:t>主観的輪郭が</a:t>
            </a:r>
            <a:r>
              <a:rPr lang="ja-JP" altLang="en-US" sz="2800" b="1" dirty="0">
                <a:solidFill>
                  <a:srgbClr val="FF0000"/>
                </a:solidFill>
              </a:rPr>
              <a:t>強く</a:t>
            </a:r>
            <a:r>
              <a:rPr lang="ja-JP" altLang="en-US" sz="2800" b="1" dirty="0"/>
              <a:t>知覚される</a:t>
            </a:r>
            <a:endParaRPr lang="en-US" altLang="ja-JP" sz="2800" b="1" dirty="0"/>
          </a:p>
        </p:txBody>
      </p:sp>
      <p:sp>
        <p:nvSpPr>
          <p:cNvPr id="9" name="テキスト ボックス 8">
            <a:extLst>
              <a:ext uri="{FF2B5EF4-FFF2-40B4-BE49-F238E27FC236}">
                <a16:creationId xmlns:a16="http://schemas.microsoft.com/office/drawing/2014/main" id="{65A5F63C-CD60-44C8-B558-DEA937E7F96C}"/>
              </a:ext>
            </a:extLst>
          </p:cNvPr>
          <p:cNvSpPr txBox="1"/>
          <p:nvPr/>
        </p:nvSpPr>
        <p:spPr>
          <a:xfrm>
            <a:off x="208671" y="282336"/>
            <a:ext cx="1908516" cy="523220"/>
          </a:xfrm>
          <a:prstGeom prst="rect">
            <a:avLst/>
          </a:prstGeom>
          <a:solidFill>
            <a:schemeClr val="bg1"/>
          </a:solidFill>
          <a:ln w="28575">
            <a:solidFill>
              <a:schemeClr val="tx1"/>
            </a:solidFill>
          </a:ln>
        </p:spPr>
        <p:txBody>
          <a:bodyPr wrap="square" rtlCol="0">
            <a:spAutoFit/>
          </a:bodyPr>
          <a:lstStyle/>
          <a:p>
            <a:pPr algn="ctr"/>
            <a:r>
              <a:rPr lang="ja-JP" altLang="en-US" sz="2800" b="1" dirty="0"/>
              <a:t>動画</a:t>
            </a:r>
            <a:endParaRPr lang="en-US" altLang="ja-JP" sz="2800" b="1" dirty="0"/>
          </a:p>
        </p:txBody>
      </p:sp>
      <p:pic>
        <p:nvPicPr>
          <p:cNvPr id="10" name="differW">
            <a:hlinkClick r:id="" action="ppaction://media"/>
            <a:extLst>
              <a:ext uri="{FF2B5EF4-FFF2-40B4-BE49-F238E27FC236}">
                <a16:creationId xmlns:a16="http://schemas.microsoft.com/office/drawing/2014/main" id="{84A4BA1E-81D6-433F-BC63-11BF16E3239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4353" t="26847" r="34112" b="27064"/>
          <a:stretch/>
        </p:blipFill>
        <p:spPr>
          <a:xfrm>
            <a:off x="1241186" y="1052135"/>
            <a:ext cx="4109647" cy="4004218"/>
          </a:xfrm>
          <a:prstGeom prst="rect">
            <a:avLst/>
          </a:prstGeom>
        </p:spPr>
      </p:pic>
      <p:pic>
        <p:nvPicPr>
          <p:cNvPr id="11" name="sameW">
            <a:hlinkClick r:id="" action="ppaction://media"/>
            <a:extLst>
              <a:ext uri="{FF2B5EF4-FFF2-40B4-BE49-F238E27FC236}">
                <a16:creationId xmlns:a16="http://schemas.microsoft.com/office/drawing/2014/main" id="{EFC0DEFA-689E-4E7A-B8E4-1FB4E4A6F59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34091" t="27077" r="34189" b="26256"/>
          <a:stretch/>
        </p:blipFill>
        <p:spPr>
          <a:xfrm>
            <a:off x="6841166" y="1053153"/>
            <a:ext cx="4081520" cy="4003200"/>
          </a:xfrm>
          <a:prstGeom prst="rect">
            <a:avLst/>
          </a:prstGeom>
        </p:spPr>
      </p:pic>
    </p:spTree>
    <p:extLst>
      <p:ext uri="{BB962C8B-B14F-4D97-AF65-F5344CB8AC3E}">
        <p14:creationId xmlns:p14="http://schemas.microsoft.com/office/powerpoint/2010/main" val="330760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00" fill="hold"/>
                                        <p:tgtEl>
                                          <p:spTgt spid="10"/>
                                        </p:tgtEl>
                                      </p:cBhvr>
                                    </p:cmd>
                                  </p:childTnLst>
                                </p:cTn>
                              </p:par>
                              <p:par>
                                <p:cTn id="7" presetID="1" presetClass="mediacall" presetSubtype="0" fill="hold" nodeType="withEffect">
                                  <p:stCondLst>
                                    <p:cond delay="0"/>
                                  </p:stCondLst>
                                  <p:childTnLst>
                                    <p:cmd type="call" cmd="playFrom(0.0)">
                                      <p:cBhvr>
                                        <p:cTn id="8" dur="216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6C2BDC5-CC6D-44D5-A36C-E4D4DF214F67}"/>
              </a:ext>
            </a:extLst>
          </p:cNvPr>
          <p:cNvSpPr txBox="1"/>
          <p:nvPr/>
        </p:nvSpPr>
        <p:spPr>
          <a:xfrm>
            <a:off x="5702104" y="2579260"/>
            <a:ext cx="787791" cy="923330"/>
          </a:xfrm>
          <a:prstGeom prst="rect">
            <a:avLst/>
          </a:prstGeom>
          <a:noFill/>
        </p:spPr>
        <p:txBody>
          <a:bodyPr wrap="square" rtlCol="0">
            <a:spAutoFit/>
          </a:bodyPr>
          <a:lstStyle/>
          <a:p>
            <a:pPr algn="ctr"/>
            <a:r>
              <a:rPr kumimoji="1" lang="ja-JP" altLang="en-US" sz="5400" b="1" dirty="0"/>
              <a:t>＞</a:t>
            </a:r>
          </a:p>
        </p:txBody>
      </p:sp>
      <p:sp>
        <p:nvSpPr>
          <p:cNvPr id="8" name="テキスト ボックス 7">
            <a:extLst>
              <a:ext uri="{FF2B5EF4-FFF2-40B4-BE49-F238E27FC236}">
                <a16:creationId xmlns:a16="http://schemas.microsoft.com/office/drawing/2014/main" id="{263956B5-5676-456F-A8E7-4126340E4CCC}"/>
              </a:ext>
            </a:extLst>
          </p:cNvPr>
          <p:cNvSpPr txBox="1"/>
          <p:nvPr/>
        </p:nvSpPr>
        <p:spPr>
          <a:xfrm>
            <a:off x="1847555" y="5422509"/>
            <a:ext cx="8496887" cy="523220"/>
          </a:xfrm>
          <a:prstGeom prst="rect">
            <a:avLst/>
          </a:prstGeom>
          <a:solidFill>
            <a:schemeClr val="bg1"/>
          </a:solidFill>
          <a:ln w="28575">
            <a:solidFill>
              <a:schemeClr val="tx1"/>
            </a:solidFill>
          </a:ln>
        </p:spPr>
        <p:txBody>
          <a:bodyPr wrap="square" rtlCol="0">
            <a:spAutoFit/>
          </a:bodyPr>
          <a:lstStyle/>
          <a:p>
            <a:pPr algn="ctr"/>
            <a:r>
              <a:rPr lang="ja-JP" altLang="en-US" sz="2800" b="1" dirty="0"/>
              <a:t>正方形と円の色を逆にした場合においても同様</a:t>
            </a:r>
            <a:endParaRPr lang="en-US" altLang="ja-JP" sz="2800" b="1" dirty="0"/>
          </a:p>
        </p:txBody>
      </p:sp>
      <p:sp>
        <p:nvSpPr>
          <p:cNvPr id="9" name="テキスト ボックス 8">
            <a:extLst>
              <a:ext uri="{FF2B5EF4-FFF2-40B4-BE49-F238E27FC236}">
                <a16:creationId xmlns:a16="http://schemas.microsoft.com/office/drawing/2014/main" id="{65A5F63C-CD60-44C8-B558-DEA937E7F96C}"/>
              </a:ext>
            </a:extLst>
          </p:cNvPr>
          <p:cNvSpPr txBox="1"/>
          <p:nvPr/>
        </p:nvSpPr>
        <p:spPr>
          <a:xfrm>
            <a:off x="208671" y="282336"/>
            <a:ext cx="1908516" cy="523220"/>
          </a:xfrm>
          <a:prstGeom prst="rect">
            <a:avLst/>
          </a:prstGeom>
          <a:solidFill>
            <a:schemeClr val="bg1"/>
          </a:solidFill>
          <a:ln w="28575">
            <a:solidFill>
              <a:schemeClr val="tx1"/>
            </a:solidFill>
          </a:ln>
        </p:spPr>
        <p:txBody>
          <a:bodyPr wrap="square" rtlCol="0">
            <a:spAutoFit/>
          </a:bodyPr>
          <a:lstStyle/>
          <a:p>
            <a:pPr algn="ctr"/>
            <a:r>
              <a:rPr lang="ja-JP" altLang="en-US" sz="2800" b="1" dirty="0"/>
              <a:t>動画</a:t>
            </a:r>
            <a:endParaRPr lang="en-US" altLang="ja-JP" sz="2800" b="1" dirty="0"/>
          </a:p>
        </p:txBody>
      </p:sp>
      <p:pic>
        <p:nvPicPr>
          <p:cNvPr id="12" name="sameB">
            <a:hlinkClick r:id="" action="ppaction://media"/>
            <a:extLst>
              <a:ext uri="{FF2B5EF4-FFF2-40B4-BE49-F238E27FC236}">
                <a16:creationId xmlns:a16="http://schemas.microsoft.com/office/drawing/2014/main" id="{F38BE3C9-3F90-4101-BE04-2D8FBE7612A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4251" t="26051" r="33970" b="26510"/>
          <a:stretch/>
        </p:blipFill>
        <p:spPr>
          <a:xfrm>
            <a:off x="6669789" y="958056"/>
            <a:ext cx="4141445" cy="4121506"/>
          </a:xfrm>
          <a:prstGeom prst="rect">
            <a:avLst/>
          </a:prstGeom>
        </p:spPr>
      </p:pic>
      <p:pic>
        <p:nvPicPr>
          <p:cNvPr id="13" name="differB">
            <a:hlinkClick r:id="" action="ppaction://media"/>
            <a:extLst>
              <a:ext uri="{FF2B5EF4-FFF2-40B4-BE49-F238E27FC236}">
                <a16:creationId xmlns:a16="http://schemas.microsoft.com/office/drawing/2014/main" id="{1C680C2D-1714-44BD-95BE-2F649F0266F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34366" t="26974" r="34330" b="26359"/>
          <a:stretch/>
        </p:blipFill>
        <p:spPr>
          <a:xfrm>
            <a:off x="1442667" y="991592"/>
            <a:ext cx="4079543" cy="4054435"/>
          </a:xfrm>
          <a:prstGeom prst="rect">
            <a:avLst/>
          </a:prstGeom>
        </p:spPr>
      </p:pic>
    </p:spTree>
    <p:extLst>
      <p:ext uri="{BB962C8B-B14F-4D97-AF65-F5344CB8AC3E}">
        <p14:creationId xmlns:p14="http://schemas.microsoft.com/office/powerpoint/2010/main" val="280177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33" fill="hold"/>
                                        <p:tgtEl>
                                          <p:spTgt spid="12"/>
                                        </p:tgtEl>
                                      </p:cBhvr>
                                    </p:cmd>
                                  </p:childTnLst>
                                </p:cTn>
                              </p:par>
                              <p:par>
                                <p:cTn id="7" presetID="1" presetClass="mediacall" presetSubtype="0" fill="hold" nodeType="withEffect">
                                  <p:stCondLst>
                                    <p:cond delay="0"/>
                                  </p:stCondLst>
                                  <p:childTnLst>
                                    <p:cmd type="call" cmd="playFrom(0.0)">
                                      <p:cBhvr>
                                        <p:cTn id="8" dur="255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2"/>
                                        </p:tgtEl>
                                      </p:cBhvr>
                                    </p:cmd>
                                  </p:childTnLst>
                                </p:cTn>
                              </p:par>
                            </p:childTnLst>
                          </p:cTn>
                        </p:par>
                      </p:childTnLst>
                    </p:cTn>
                  </p:par>
                </p:childTnLst>
              </p:cTn>
              <p:nextCondLst>
                <p:cond evt="onClick" delay="0">
                  <p:tgtEl>
                    <p:spTgt spid="12"/>
                  </p:tgtEl>
                </p:cond>
              </p:nextCondLst>
            </p:seq>
            <p:video>
              <p:cMediaNode vol="80000">
                <p:cTn id="14" fill="hold" display="0">
                  <p:stCondLst>
                    <p:cond delay="indefinite"/>
                  </p:stCondLst>
                </p:cTn>
                <p:tgtEl>
                  <p:spTgt spid="12"/>
                </p:tgtEl>
              </p:cMediaNode>
            </p:vide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3"/>
                                        </p:tgtEl>
                                      </p:cBhvr>
                                    </p:cmd>
                                  </p:childTnLst>
                                </p:cTn>
                              </p:par>
                            </p:childTnLst>
                          </p:cTn>
                        </p:par>
                      </p:childTnLst>
                    </p:cTn>
                  </p:par>
                </p:childTnLst>
              </p:cTn>
              <p:nextCondLst>
                <p:cond evt="onClick" delay="0">
                  <p:tgtEl>
                    <p:spTgt spid="13"/>
                  </p:tgtEl>
                </p:cond>
              </p:nextCondLst>
            </p:seq>
            <p:video>
              <p:cMediaNode vol="80000">
                <p:cTn id="20"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A2F57E3-DC35-4310-884B-951306E05B0B}"/>
              </a:ext>
            </a:extLst>
          </p:cNvPr>
          <p:cNvPicPr>
            <a:picLocks noChangeAspect="1"/>
          </p:cNvPicPr>
          <p:nvPr/>
        </p:nvPicPr>
        <p:blipFill>
          <a:blip r:embed="rId2"/>
          <a:stretch>
            <a:fillRect/>
          </a:stretch>
        </p:blipFill>
        <p:spPr>
          <a:xfrm>
            <a:off x="122892" y="1186060"/>
            <a:ext cx="2860243" cy="2909621"/>
          </a:xfrm>
          <a:prstGeom prst="rect">
            <a:avLst/>
          </a:prstGeom>
        </p:spPr>
      </p:pic>
      <p:pic>
        <p:nvPicPr>
          <p:cNvPr id="7" name="図 6">
            <a:extLst>
              <a:ext uri="{FF2B5EF4-FFF2-40B4-BE49-F238E27FC236}">
                <a16:creationId xmlns:a16="http://schemas.microsoft.com/office/drawing/2014/main" id="{12A53557-A0F6-4A89-8848-8380D4759E28}"/>
              </a:ext>
            </a:extLst>
          </p:cNvPr>
          <p:cNvPicPr>
            <a:picLocks noChangeAspect="1"/>
          </p:cNvPicPr>
          <p:nvPr/>
        </p:nvPicPr>
        <p:blipFill>
          <a:blip r:embed="rId3"/>
          <a:stretch>
            <a:fillRect/>
          </a:stretch>
        </p:blipFill>
        <p:spPr>
          <a:xfrm>
            <a:off x="6178988" y="1186058"/>
            <a:ext cx="2862072" cy="2909621"/>
          </a:xfrm>
          <a:prstGeom prst="rect">
            <a:avLst/>
          </a:prstGeom>
        </p:spPr>
      </p:pic>
      <p:pic>
        <p:nvPicPr>
          <p:cNvPr id="8" name="図 7">
            <a:extLst>
              <a:ext uri="{FF2B5EF4-FFF2-40B4-BE49-F238E27FC236}">
                <a16:creationId xmlns:a16="http://schemas.microsoft.com/office/drawing/2014/main" id="{2C08ACF6-B8B6-4644-8A12-DB91EC6867F8}"/>
              </a:ext>
            </a:extLst>
          </p:cNvPr>
          <p:cNvPicPr>
            <a:picLocks noChangeAspect="1"/>
          </p:cNvPicPr>
          <p:nvPr/>
        </p:nvPicPr>
        <p:blipFill>
          <a:blip r:embed="rId4"/>
          <a:stretch>
            <a:fillRect/>
          </a:stretch>
        </p:blipFill>
        <p:spPr>
          <a:xfrm>
            <a:off x="9208865" y="1186057"/>
            <a:ext cx="2860243" cy="2909621"/>
          </a:xfrm>
          <a:prstGeom prst="rect">
            <a:avLst/>
          </a:prstGeom>
        </p:spPr>
      </p:pic>
      <p:pic>
        <p:nvPicPr>
          <p:cNvPr id="9" name="図 8">
            <a:extLst>
              <a:ext uri="{FF2B5EF4-FFF2-40B4-BE49-F238E27FC236}">
                <a16:creationId xmlns:a16="http://schemas.microsoft.com/office/drawing/2014/main" id="{7F0547FA-62E5-48A5-A9C4-0E5E7C24D06C}"/>
              </a:ext>
            </a:extLst>
          </p:cNvPr>
          <p:cNvPicPr>
            <a:picLocks noChangeAspect="1"/>
          </p:cNvPicPr>
          <p:nvPr/>
        </p:nvPicPr>
        <p:blipFill>
          <a:blip r:embed="rId5"/>
          <a:stretch>
            <a:fillRect/>
          </a:stretch>
        </p:blipFill>
        <p:spPr>
          <a:xfrm>
            <a:off x="3150940" y="1186058"/>
            <a:ext cx="2860243" cy="2909621"/>
          </a:xfrm>
          <a:prstGeom prst="rect">
            <a:avLst/>
          </a:prstGeom>
        </p:spPr>
      </p:pic>
      <p:sp>
        <p:nvSpPr>
          <p:cNvPr id="11" name="テキスト ボックス 10">
            <a:extLst>
              <a:ext uri="{FF2B5EF4-FFF2-40B4-BE49-F238E27FC236}">
                <a16:creationId xmlns:a16="http://schemas.microsoft.com/office/drawing/2014/main" id="{45AB49BF-B52B-4CB2-A5FE-0610C2F99E4C}"/>
              </a:ext>
            </a:extLst>
          </p:cNvPr>
          <p:cNvSpPr txBox="1"/>
          <p:nvPr/>
        </p:nvSpPr>
        <p:spPr>
          <a:xfrm>
            <a:off x="1847556" y="4717833"/>
            <a:ext cx="8496887" cy="954107"/>
          </a:xfrm>
          <a:prstGeom prst="rect">
            <a:avLst/>
          </a:prstGeom>
          <a:solidFill>
            <a:schemeClr val="bg1"/>
          </a:solidFill>
          <a:ln w="28575">
            <a:solidFill>
              <a:schemeClr val="tx1"/>
            </a:solidFill>
          </a:ln>
        </p:spPr>
        <p:txBody>
          <a:bodyPr wrap="square" rtlCol="0">
            <a:spAutoFit/>
          </a:bodyPr>
          <a:lstStyle/>
          <a:p>
            <a:pPr algn="ctr"/>
            <a:r>
              <a:rPr lang="ja-JP" altLang="en-US" sz="2800" b="1" dirty="0">
                <a:solidFill>
                  <a:srgbClr val="FF0000"/>
                </a:solidFill>
              </a:rPr>
              <a:t>静止刺激の場合</a:t>
            </a:r>
            <a:r>
              <a:rPr lang="ja-JP" altLang="en-US" sz="2800" b="1" dirty="0"/>
              <a:t>は主観的輪郭が生じにくい</a:t>
            </a:r>
            <a:endParaRPr lang="en-US" altLang="ja-JP" sz="2800" b="1" dirty="0"/>
          </a:p>
          <a:p>
            <a:pPr algn="ctr"/>
            <a:r>
              <a:rPr lang="ja-JP" altLang="en-US" sz="2800" b="1" dirty="0"/>
              <a:t>→運動が主観的輪郭の強度を強くしている</a:t>
            </a:r>
            <a:endParaRPr lang="en-US" altLang="ja-JP" sz="2800" b="1" dirty="0"/>
          </a:p>
        </p:txBody>
      </p:sp>
    </p:spTree>
    <p:extLst>
      <p:ext uri="{BB962C8B-B14F-4D97-AF65-F5344CB8AC3E}">
        <p14:creationId xmlns:p14="http://schemas.microsoft.com/office/powerpoint/2010/main" val="2069377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154" y="332591"/>
            <a:ext cx="11121159" cy="1325563"/>
          </a:xfrm>
        </p:spPr>
        <p:txBody>
          <a:bodyPr>
            <a:normAutofit/>
          </a:bodyPr>
          <a:lstStyle/>
          <a:p>
            <a:r>
              <a:rPr lang="ja-JP" altLang="en-US" sz="3200" b="1" dirty="0">
                <a:latin typeface="+mn-ea"/>
              </a:rPr>
              <a:t>なぜ周辺の円が中心の円を隠した場合に主観的輪郭が強く生じるのか？</a:t>
            </a:r>
            <a:endParaRPr kumimoji="1" lang="ja-JP" altLang="en-US" sz="2400" dirty="0"/>
          </a:p>
        </p:txBody>
      </p:sp>
      <p:pic>
        <p:nvPicPr>
          <p:cNvPr id="29" name="図 28">
            <a:extLst>
              <a:ext uri="{FF2B5EF4-FFF2-40B4-BE49-F238E27FC236}">
                <a16:creationId xmlns:a16="http://schemas.microsoft.com/office/drawing/2014/main" id="{DEBC0173-4F0C-4479-9A46-76F7E216C7EF}"/>
              </a:ext>
            </a:extLst>
          </p:cNvPr>
          <p:cNvPicPr>
            <a:picLocks noChangeAspect="1"/>
          </p:cNvPicPr>
          <p:nvPr/>
        </p:nvPicPr>
        <p:blipFill rotWithShape="1">
          <a:blip r:embed="rId3"/>
          <a:srcRect l="34252" t="4699" b="34509"/>
          <a:stretch/>
        </p:blipFill>
        <p:spPr>
          <a:xfrm>
            <a:off x="2001520" y="2231599"/>
            <a:ext cx="4450080" cy="4223469"/>
          </a:xfrm>
          <a:prstGeom prst="rect">
            <a:avLst/>
          </a:prstGeom>
        </p:spPr>
      </p:pic>
      <p:sp>
        <p:nvSpPr>
          <p:cNvPr id="28" name="テキスト ボックス 27">
            <a:extLst>
              <a:ext uri="{FF2B5EF4-FFF2-40B4-BE49-F238E27FC236}">
                <a16:creationId xmlns:a16="http://schemas.microsoft.com/office/drawing/2014/main" id="{A3254370-8B34-4FC4-9917-15853DAFA874}"/>
              </a:ext>
            </a:extLst>
          </p:cNvPr>
          <p:cNvSpPr txBox="1"/>
          <p:nvPr/>
        </p:nvSpPr>
        <p:spPr>
          <a:xfrm>
            <a:off x="4226560" y="2777657"/>
            <a:ext cx="6079227" cy="1569660"/>
          </a:xfrm>
          <a:prstGeom prst="rect">
            <a:avLst/>
          </a:prstGeom>
          <a:solidFill>
            <a:schemeClr val="bg1"/>
          </a:solidFill>
          <a:ln w="28575">
            <a:solidFill>
              <a:schemeClr val="tx1"/>
            </a:solidFill>
          </a:ln>
        </p:spPr>
        <p:txBody>
          <a:bodyPr wrap="square" rtlCol="0">
            <a:spAutoFit/>
          </a:bodyPr>
          <a:lstStyle/>
          <a:p>
            <a:pPr marL="514350" indent="-514350">
              <a:buFont typeface="+mj-ea"/>
              <a:buAutoNum type="circleNumDbPlain"/>
            </a:pPr>
            <a:r>
              <a:rPr lang="ja-JP" altLang="en-US" sz="3200" b="1" dirty="0"/>
              <a:t>黒と白の間に境界ができる</a:t>
            </a:r>
            <a:endParaRPr lang="en-US" altLang="ja-JP" sz="3200" b="1" dirty="0"/>
          </a:p>
          <a:p>
            <a:pPr marL="514350" indent="-514350">
              <a:buFont typeface="+mj-ea"/>
              <a:buAutoNum type="circleNumDbPlain"/>
            </a:pPr>
            <a:r>
              <a:rPr lang="ja-JP" altLang="en-US" sz="3200" b="1" dirty="0"/>
              <a:t>正方形と円で分離される</a:t>
            </a:r>
            <a:endParaRPr lang="en-US" altLang="ja-JP" sz="3200" b="1" dirty="0"/>
          </a:p>
          <a:p>
            <a:pPr marL="514350" indent="-514350">
              <a:buFont typeface="+mj-ea"/>
              <a:buAutoNum type="circleNumDbPlain"/>
            </a:pPr>
            <a:r>
              <a:rPr lang="ja-JP" altLang="en-US" sz="3200" b="1" dirty="0"/>
              <a:t>端点の仮現運動が生じる？</a:t>
            </a:r>
            <a:endParaRPr lang="en-US" altLang="ja-JP" sz="3200" b="1" dirty="0"/>
          </a:p>
        </p:txBody>
      </p:sp>
      <p:sp>
        <p:nvSpPr>
          <p:cNvPr id="22" name="テキスト ボックス 21">
            <a:extLst>
              <a:ext uri="{FF2B5EF4-FFF2-40B4-BE49-F238E27FC236}">
                <a16:creationId xmlns:a16="http://schemas.microsoft.com/office/drawing/2014/main" id="{E57AEB2A-ADA0-46C0-A31D-3FA28F04B46F}"/>
              </a:ext>
            </a:extLst>
          </p:cNvPr>
          <p:cNvSpPr txBox="1"/>
          <p:nvPr/>
        </p:nvSpPr>
        <p:spPr>
          <a:xfrm>
            <a:off x="374154" y="1655301"/>
            <a:ext cx="3422139" cy="400110"/>
          </a:xfrm>
          <a:prstGeom prst="rect">
            <a:avLst/>
          </a:prstGeom>
          <a:solidFill>
            <a:schemeClr val="bg1"/>
          </a:solidFill>
          <a:ln w="28575">
            <a:solidFill>
              <a:schemeClr val="tx1"/>
            </a:solidFill>
          </a:ln>
        </p:spPr>
        <p:txBody>
          <a:bodyPr wrap="square" rtlCol="0">
            <a:spAutoFit/>
          </a:bodyPr>
          <a:lstStyle/>
          <a:p>
            <a:pPr algn="ctr"/>
            <a:r>
              <a:rPr lang="ja-JP" altLang="en-US" sz="2000" b="1" dirty="0"/>
              <a:t>可能性</a:t>
            </a:r>
            <a:endParaRPr lang="en-US" altLang="ja-JP" sz="2000" b="1" dirty="0"/>
          </a:p>
        </p:txBody>
      </p:sp>
    </p:spTree>
    <p:extLst>
      <p:ext uri="{BB962C8B-B14F-4D97-AF65-F5344CB8AC3E}">
        <p14:creationId xmlns:p14="http://schemas.microsoft.com/office/powerpoint/2010/main" val="2020848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154" y="238202"/>
            <a:ext cx="11121159" cy="1325563"/>
          </a:xfrm>
        </p:spPr>
        <p:txBody>
          <a:bodyPr>
            <a:normAutofit/>
          </a:bodyPr>
          <a:lstStyle/>
          <a:p>
            <a:r>
              <a:rPr lang="ja-JP" altLang="en-US" sz="3200" b="1" dirty="0">
                <a:latin typeface="+mn-ea"/>
              </a:rPr>
              <a:t>なぜ周辺の円が中心の円を隠した場合に主観的輪郭が強く生じるのか？</a:t>
            </a:r>
            <a:endParaRPr kumimoji="1" lang="ja-JP" altLang="en-US" sz="2400" dirty="0"/>
          </a:p>
        </p:txBody>
      </p:sp>
      <p:grpSp>
        <p:nvGrpSpPr>
          <p:cNvPr id="53" name="グループ化 52">
            <a:extLst>
              <a:ext uri="{FF2B5EF4-FFF2-40B4-BE49-F238E27FC236}">
                <a16:creationId xmlns:a16="http://schemas.microsoft.com/office/drawing/2014/main" id="{8E85ED8F-DF20-4B26-B3A8-1A205394A96B}"/>
              </a:ext>
            </a:extLst>
          </p:cNvPr>
          <p:cNvGrpSpPr/>
          <p:nvPr/>
        </p:nvGrpSpPr>
        <p:grpSpPr>
          <a:xfrm>
            <a:off x="1471434" y="2538490"/>
            <a:ext cx="3486479" cy="3554804"/>
            <a:chOff x="374154" y="1960372"/>
            <a:chExt cx="3486479" cy="3554804"/>
          </a:xfrm>
        </p:grpSpPr>
        <p:pic>
          <p:nvPicPr>
            <p:cNvPr id="29" name="図 28">
              <a:extLst>
                <a:ext uri="{FF2B5EF4-FFF2-40B4-BE49-F238E27FC236}">
                  <a16:creationId xmlns:a16="http://schemas.microsoft.com/office/drawing/2014/main" id="{DEBC0173-4F0C-4479-9A46-76F7E216C7EF}"/>
                </a:ext>
              </a:extLst>
            </p:cNvPr>
            <p:cNvPicPr>
              <a:picLocks noChangeAspect="1"/>
            </p:cNvPicPr>
            <p:nvPr/>
          </p:nvPicPr>
          <p:blipFill>
            <a:blip r:embed="rId3"/>
            <a:stretch>
              <a:fillRect/>
            </a:stretch>
          </p:blipFill>
          <p:spPr>
            <a:xfrm>
              <a:off x="374154" y="1970786"/>
              <a:ext cx="3486479" cy="3544390"/>
            </a:xfrm>
            <a:prstGeom prst="rect">
              <a:avLst/>
            </a:prstGeom>
          </p:spPr>
        </p:pic>
        <p:sp>
          <p:nvSpPr>
            <p:cNvPr id="28" name="テキスト ボックス 27">
              <a:extLst>
                <a:ext uri="{FF2B5EF4-FFF2-40B4-BE49-F238E27FC236}">
                  <a16:creationId xmlns:a16="http://schemas.microsoft.com/office/drawing/2014/main" id="{A3254370-8B34-4FC4-9917-15853DAFA874}"/>
                </a:ext>
              </a:extLst>
            </p:cNvPr>
            <p:cNvSpPr txBox="1"/>
            <p:nvPr/>
          </p:nvSpPr>
          <p:spPr>
            <a:xfrm>
              <a:off x="406323" y="1960372"/>
              <a:ext cx="3422139" cy="707886"/>
            </a:xfrm>
            <a:prstGeom prst="rect">
              <a:avLst/>
            </a:prstGeom>
            <a:solidFill>
              <a:schemeClr val="bg1"/>
            </a:solidFill>
            <a:ln w="28575">
              <a:solidFill>
                <a:schemeClr val="tx1"/>
              </a:solidFill>
            </a:ln>
          </p:spPr>
          <p:txBody>
            <a:bodyPr wrap="square" rtlCol="0">
              <a:spAutoFit/>
            </a:bodyPr>
            <a:lstStyle/>
            <a:p>
              <a:pPr algn="ctr"/>
              <a:r>
                <a:rPr lang="ja-JP" altLang="en-US" sz="2000" b="1" dirty="0"/>
                <a:t>①　端点の仮現運動</a:t>
              </a:r>
              <a:endParaRPr lang="en-US" altLang="ja-JP" sz="2000" b="1" dirty="0"/>
            </a:p>
            <a:p>
              <a:pPr algn="ctr"/>
              <a:r>
                <a:rPr lang="ja-JP" altLang="en-US" sz="2000" b="1" dirty="0"/>
                <a:t>が生じる</a:t>
              </a:r>
              <a:endParaRPr lang="en-US" altLang="ja-JP" sz="2000" b="1" dirty="0"/>
            </a:p>
          </p:txBody>
        </p:sp>
      </p:grpSp>
      <p:grpSp>
        <p:nvGrpSpPr>
          <p:cNvPr id="51" name="グループ化 50">
            <a:extLst>
              <a:ext uri="{FF2B5EF4-FFF2-40B4-BE49-F238E27FC236}">
                <a16:creationId xmlns:a16="http://schemas.microsoft.com/office/drawing/2014/main" id="{D33D65C4-24FB-4056-8AA6-6B323190E270}"/>
              </a:ext>
            </a:extLst>
          </p:cNvPr>
          <p:cNvGrpSpPr/>
          <p:nvPr/>
        </p:nvGrpSpPr>
        <p:grpSpPr>
          <a:xfrm>
            <a:off x="6466349" y="2591258"/>
            <a:ext cx="3742160" cy="3546000"/>
            <a:chOff x="8004522" y="2009907"/>
            <a:chExt cx="3742160" cy="3546000"/>
          </a:xfrm>
        </p:grpSpPr>
        <p:pic>
          <p:nvPicPr>
            <p:cNvPr id="48" name="図 47">
              <a:extLst>
                <a:ext uri="{FF2B5EF4-FFF2-40B4-BE49-F238E27FC236}">
                  <a16:creationId xmlns:a16="http://schemas.microsoft.com/office/drawing/2014/main" id="{B24A916C-BF0D-406E-84B4-F47021BE6731}"/>
                </a:ext>
              </a:extLst>
            </p:cNvPr>
            <p:cNvPicPr>
              <a:picLocks noChangeAspect="1"/>
            </p:cNvPicPr>
            <p:nvPr/>
          </p:nvPicPr>
          <p:blipFill>
            <a:blip r:embed="rId4"/>
            <a:stretch>
              <a:fillRect/>
            </a:stretch>
          </p:blipFill>
          <p:spPr>
            <a:xfrm>
              <a:off x="8206970" y="2009907"/>
              <a:ext cx="3488051" cy="3546000"/>
            </a:xfrm>
            <a:prstGeom prst="rect">
              <a:avLst/>
            </a:prstGeom>
          </p:spPr>
        </p:pic>
        <p:sp>
          <p:nvSpPr>
            <p:cNvPr id="49" name="テキスト ボックス 48">
              <a:extLst>
                <a:ext uri="{FF2B5EF4-FFF2-40B4-BE49-F238E27FC236}">
                  <a16:creationId xmlns:a16="http://schemas.microsoft.com/office/drawing/2014/main" id="{5FE2C6E1-A6A1-4902-919D-DC2F4BAB8FEF}"/>
                </a:ext>
              </a:extLst>
            </p:cNvPr>
            <p:cNvSpPr txBox="1"/>
            <p:nvPr/>
          </p:nvSpPr>
          <p:spPr>
            <a:xfrm>
              <a:off x="8004522" y="2028454"/>
              <a:ext cx="3742160" cy="400110"/>
            </a:xfrm>
            <a:prstGeom prst="rect">
              <a:avLst/>
            </a:prstGeom>
            <a:solidFill>
              <a:schemeClr val="bg1"/>
            </a:solidFill>
            <a:ln w="28575">
              <a:solidFill>
                <a:schemeClr val="tx1"/>
              </a:solidFill>
            </a:ln>
          </p:spPr>
          <p:txBody>
            <a:bodyPr wrap="square" rtlCol="0">
              <a:spAutoFit/>
            </a:bodyPr>
            <a:lstStyle/>
            <a:p>
              <a:pPr algn="ctr"/>
              <a:r>
                <a:rPr lang="ja-JP" altLang="en-US" sz="2000" b="1" dirty="0"/>
                <a:t>②　主観的輪郭の円が出来る？</a:t>
              </a:r>
              <a:endParaRPr lang="en-US" altLang="ja-JP" sz="2000" b="1" dirty="0"/>
            </a:p>
          </p:txBody>
        </p:sp>
        <p:sp>
          <p:nvSpPr>
            <p:cNvPr id="50" name="楕円 49">
              <a:extLst>
                <a:ext uri="{FF2B5EF4-FFF2-40B4-BE49-F238E27FC236}">
                  <a16:creationId xmlns:a16="http://schemas.microsoft.com/office/drawing/2014/main" id="{CE6C1E75-1DE3-45E3-9E80-ACF7229371EA}"/>
                </a:ext>
              </a:extLst>
            </p:cNvPr>
            <p:cNvSpPr/>
            <p:nvPr/>
          </p:nvSpPr>
          <p:spPr>
            <a:xfrm>
              <a:off x="9376106" y="3107828"/>
              <a:ext cx="1195734" cy="1187996"/>
            </a:xfrm>
            <a:prstGeom prst="ellipse">
              <a:avLst/>
            </a:prstGeom>
            <a:solidFill>
              <a:srgbClr val="FFFFFF">
                <a:alpha val="30196"/>
              </a:srgb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E57AEB2A-ADA0-46C0-A31D-3FA28F04B46F}"/>
              </a:ext>
            </a:extLst>
          </p:cNvPr>
          <p:cNvSpPr txBox="1"/>
          <p:nvPr/>
        </p:nvSpPr>
        <p:spPr>
          <a:xfrm>
            <a:off x="374154" y="1658154"/>
            <a:ext cx="3422139" cy="400110"/>
          </a:xfrm>
          <a:prstGeom prst="rect">
            <a:avLst/>
          </a:prstGeom>
          <a:solidFill>
            <a:schemeClr val="bg1"/>
          </a:solidFill>
          <a:ln w="28575">
            <a:solidFill>
              <a:schemeClr val="tx1"/>
            </a:solidFill>
          </a:ln>
        </p:spPr>
        <p:txBody>
          <a:bodyPr wrap="square" rtlCol="0">
            <a:spAutoFit/>
          </a:bodyPr>
          <a:lstStyle/>
          <a:p>
            <a:pPr algn="ctr"/>
            <a:r>
              <a:rPr lang="ja-JP" altLang="en-US" sz="2000" b="1" dirty="0"/>
              <a:t>可能性</a:t>
            </a:r>
            <a:endParaRPr lang="en-US" altLang="ja-JP" sz="2000" b="1" dirty="0"/>
          </a:p>
        </p:txBody>
      </p:sp>
      <p:sp>
        <p:nvSpPr>
          <p:cNvPr id="4" name="矢印: 右 3">
            <a:extLst>
              <a:ext uri="{FF2B5EF4-FFF2-40B4-BE49-F238E27FC236}">
                <a16:creationId xmlns:a16="http://schemas.microsoft.com/office/drawing/2014/main" id="{0F7AD164-402F-4405-8EDF-1A675EB3AED7}"/>
              </a:ext>
            </a:extLst>
          </p:cNvPr>
          <p:cNvSpPr/>
          <p:nvPr/>
        </p:nvSpPr>
        <p:spPr>
          <a:xfrm>
            <a:off x="5466737" y="4032454"/>
            <a:ext cx="690225" cy="50144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233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155" y="332591"/>
            <a:ext cx="10515600" cy="1325563"/>
          </a:xfrm>
        </p:spPr>
        <p:txBody>
          <a:bodyPr>
            <a:normAutofit/>
          </a:bodyPr>
          <a:lstStyle/>
          <a:p>
            <a:r>
              <a:rPr lang="ja-JP" altLang="en-US" b="1" dirty="0">
                <a:latin typeface="+mn-ea"/>
              </a:rPr>
              <a:t>主観的輪郭とは</a:t>
            </a:r>
            <a:endParaRPr kumimoji="1" lang="ja-JP" altLang="en-US" sz="3600" dirty="0"/>
          </a:p>
        </p:txBody>
      </p:sp>
      <p:sp>
        <p:nvSpPr>
          <p:cNvPr id="3" name="コンテンツ プレースホルダー 2"/>
          <p:cNvSpPr>
            <a:spLocks noGrp="1"/>
          </p:cNvSpPr>
          <p:nvPr>
            <p:ph idx="1"/>
          </p:nvPr>
        </p:nvSpPr>
        <p:spPr>
          <a:xfrm>
            <a:off x="482556" y="1547122"/>
            <a:ext cx="11226888" cy="4444687"/>
          </a:xfrm>
        </p:spPr>
        <p:txBody>
          <a:bodyPr>
            <a:normAutofit/>
          </a:bodyPr>
          <a:lstStyle/>
          <a:p>
            <a:pPr marL="0" indent="0">
              <a:buNone/>
            </a:pPr>
            <a:r>
              <a:rPr kumimoji="1" lang="ja-JP" altLang="en-US" sz="3200" dirty="0">
                <a:solidFill>
                  <a:schemeClr val="tx1"/>
                </a:solidFill>
              </a:rPr>
              <a:t>輪郭線に沿った輝度や色、テクスチャーが変化しない場合において明確な輪郭線が知覚される錯視</a:t>
            </a:r>
          </a:p>
        </p:txBody>
      </p:sp>
      <p:sp>
        <p:nvSpPr>
          <p:cNvPr id="5" name="テキスト ボックス 4">
            <a:extLst>
              <a:ext uri="{FF2B5EF4-FFF2-40B4-BE49-F238E27FC236}">
                <a16:creationId xmlns:a16="http://schemas.microsoft.com/office/drawing/2014/main" id="{D10C9629-C4C2-EF33-0265-E1C88A8C9C0D}"/>
              </a:ext>
            </a:extLst>
          </p:cNvPr>
          <p:cNvSpPr txBox="1"/>
          <p:nvPr/>
        </p:nvSpPr>
        <p:spPr>
          <a:xfrm>
            <a:off x="914950" y="2736537"/>
            <a:ext cx="2616200" cy="381000"/>
          </a:xfrm>
          <a:prstGeom prst="rect">
            <a:avLst/>
          </a:prstGeom>
          <a:noFill/>
        </p:spPr>
        <p:txBody>
          <a:bodyPr wrap="square" rtlCol="0">
            <a:spAutoFit/>
          </a:bodyPr>
          <a:lstStyle/>
          <a:p>
            <a:pPr algn="ctr"/>
            <a:r>
              <a:rPr kumimoji="1" lang="ja-JP" altLang="en-US" b="1"/>
              <a:t>カニッツァの三角形</a:t>
            </a:r>
          </a:p>
        </p:txBody>
      </p:sp>
      <p:grpSp>
        <p:nvGrpSpPr>
          <p:cNvPr id="15" name="グループ化 14">
            <a:extLst>
              <a:ext uri="{FF2B5EF4-FFF2-40B4-BE49-F238E27FC236}">
                <a16:creationId xmlns:a16="http://schemas.microsoft.com/office/drawing/2014/main" id="{B3343503-5675-865A-B195-80AF46480C30}"/>
              </a:ext>
            </a:extLst>
          </p:cNvPr>
          <p:cNvGrpSpPr/>
          <p:nvPr/>
        </p:nvGrpSpPr>
        <p:grpSpPr>
          <a:xfrm>
            <a:off x="8798938" y="3591671"/>
            <a:ext cx="3153805" cy="2783626"/>
            <a:chOff x="8599714" y="3429000"/>
            <a:chExt cx="3153805" cy="2783626"/>
          </a:xfrm>
        </p:grpSpPr>
        <p:sp>
          <p:nvSpPr>
            <p:cNvPr id="14" name="思考の吹き出し: 雲形 13">
              <a:extLst>
                <a:ext uri="{FF2B5EF4-FFF2-40B4-BE49-F238E27FC236}">
                  <a16:creationId xmlns:a16="http://schemas.microsoft.com/office/drawing/2014/main" id="{06235236-CE4D-3722-3123-62DEB926E997}"/>
                </a:ext>
              </a:extLst>
            </p:cNvPr>
            <p:cNvSpPr/>
            <p:nvPr/>
          </p:nvSpPr>
          <p:spPr>
            <a:xfrm>
              <a:off x="8599714" y="3429000"/>
              <a:ext cx="3111202" cy="1055288"/>
            </a:xfrm>
            <a:prstGeom prst="cloudCallout">
              <a:avLst>
                <a:gd name="adj1" fmla="val 15205"/>
                <a:gd name="adj2" fmla="val 5940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64120321-BD9E-C845-4319-11D3495CFD62}"/>
                </a:ext>
              </a:extLst>
            </p:cNvPr>
            <p:cNvPicPr>
              <a:picLocks noChangeAspect="1"/>
            </p:cNvPicPr>
            <p:nvPr/>
          </p:nvPicPr>
          <p:blipFill>
            <a:blip r:embed="rId3"/>
            <a:stretch>
              <a:fillRect/>
            </a:stretch>
          </p:blipFill>
          <p:spPr>
            <a:xfrm flipH="1">
              <a:off x="10127125" y="4307626"/>
              <a:ext cx="1626394" cy="1905000"/>
            </a:xfrm>
            <a:prstGeom prst="rect">
              <a:avLst/>
            </a:prstGeom>
          </p:spPr>
        </p:pic>
        <p:sp>
          <p:nvSpPr>
            <p:cNvPr id="13" name="テキスト ボックス 12">
              <a:extLst>
                <a:ext uri="{FF2B5EF4-FFF2-40B4-BE49-F238E27FC236}">
                  <a16:creationId xmlns:a16="http://schemas.microsoft.com/office/drawing/2014/main" id="{04574F5F-669E-ABC6-BC41-53987F97369B}"/>
                </a:ext>
              </a:extLst>
            </p:cNvPr>
            <p:cNvSpPr txBox="1"/>
            <p:nvPr/>
          </p:nvSpPr>
          <p:spPr>
            <a:xfrm>
              <a:off x="8920814" y="3789926"/>
              <a:ext cx="2649644" cy="369332"/>
            </a:xfrm>
            <a:prstGeom prst="rect">
              <a:avLst/>
            </a:prstGeom>
            <a:noFill/>
          </p:spPr>
          <p:txBody>
            <a:bodyPr wrap="square" rtlCol="0">
              <a:spAutoFit/>
            </a:bodyPr>
            <a:lstStyle/>
            <a:p>
              <a:pPr algn="ctr"/>
              <a:r>
                <a:rPr kumimoji="1" lang="ja-JP" altLang="en-US"/>
                <a:t>白い三角形が見える！</a:t>
              </a:r>
            </a:p>
          </p:txBody>
        </p:sp>
      </p:grpSp>
      <p:pic>
        <p:nvPicPr>
          <p:cNvPr id="4" name="コンテンツ プレースホルダー 3">
            <a:extLst>
              <a:ext uri="{FF2B5EF4-FFF2-40B4-BE49-F238E27FC236}">
                <a16:creationId xmlns:a16="http://schemas.microsoft.com/office/drawing/2014/main" id="{4740AEDA-66F2-BD19-538D-497822D4481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4297" y1="28359" x2="24297" y2="28359"/>
                        <a14:foregroundMark x1="44219" y1="26406" x2="44219" y2="26406"/>
                        <a14:foregroundMark x1="72578" y1="29922" x2="72578" y2="29922"/>
                        <a14:foregroundMark x1="73125" y1="53828" x2="73125" y2="53828"/>
                        <a14:foregroundMark x1="69141" y1="66719" x2="69141" y2="66719"/>
                        <a14:foregroundMark x1="69141" y1="65234" x2="69141" y2="65234"/>
                        <a14:foregroundMark x1="25313" y1="56797" x2="25313" y2="56797"/>
                        <a14:foregroundMark x1="49297" y1="81016" x2="49297" y2="81016"/>
                        <a14:foregroundMark x1="28750" y1="63750" x2="28750" y2="63750"/>
                        <a14:foregroundMark x1="20781" y1="26875" x2="20781" y2="26875"/>
                        <a14:foregroundMark x1="43750" y1="28906" x2="43750" y2="28906"/>
                        <a14:foregroundMark x1="77578" y1="28906" x2="77578" y2="28906"/>
                        <a14:foregroundMark x1="76563" y1="60313" x2="76563" y2="60313"/>
                        <a14:foregroundMark x1="54688" y1="81719" x2="54688" y2="81719"/>
                      </a14:backgroundRemoval>
                    </a14:imgEffect>
                  </a14:imgLayer>
                </a14:imgProps>
              </a:ext>
            </a:extLst>
          </a:blip>
          <a:stretch>
            <a:fillRect/>
          </a:stretch>
        </p:blipFill>
        <p:spPr>
          <a:xfrm>
            <a:off x="1352783" y="2566174"/>
            <a:ext cx="3809123" cy="3809123"/>
          </a:xfrm>
          <a:prstGeom prst="rect">
            <a:avLst/>
          </a:prstGeom>
        </p:spPr>
      </p:pic>
      <p:sp>
        <p:nvSpPr>
          <p:cNvPr id="7" name="矢印: 右 6">
            <a:extLst>
              <a:ext uri="{FF2B5EF4-FFF2-40B4-BE49-F238E27FC236}">
                <a16:creationId xmlns:a16="http://schemas.microsoft.com/office/drawing/2014/main" id="{C703E914-91FE-DBBA-53D7-0C2BCF9819F7}"/>
              </a:ext>
            </a:extLst>
          </p:cNvPr>
          <p:cNvSpPr/>
          <p:nvPr/>
        </p:nvSpPr>
        <p:spPr>
          <a:xfrm>
            <a:off x="5066805" y="4184513"/>
            <a:ext cx="1130300"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5D2B5521-1E44-6D87-6216-020BDA6274D4}"/>
              </a:ext>
            </a:extLst>
          </p:cNvPr>
          <p:cNvGrpSpPr/>
          <p:nvPr/>
        </p:nvGrpSpPr>
        <p:grpSpPr>
          <a:xfrm>
            <a:off x="5994483" y="2566173"/>
            <a:ext cx="3809123" cy="3809123"/>
            <a:chOff x="5791778" y="2540897"/>
            <a:chExt cx="3809123" cy="3809123"/>
          </a:xfrm>
        </p:grpSpPr>
        <p:pic>
          <p:nvPicPr>
            <p:cNvPr id="8" name="コンテンツ プレースホルダー 3">
              <a:extLst>
                <a:ext uri="{FF2B5EF4-FFF2-40B4-BE49-F238E27FC236}">
                  <a16:creationId xmlns:a16="http://schemas.microsoft.com/office/drawing/2014/main" id="{EFA31EC2-F44B-2AFA-F1CA-FE770E9086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4297" y1="28359" x2="24297" y2="28359"/>
                          <a14:foregroundMark x1="44219" y1="26406" x2="44219" y2="26406"/>
                          <a14:foregroundMark x1="72578" y1="29922" x2="72578" y2="29922"/>
                          <a14:foregroundMark x1="73125" y1="53828" x2="73125" y2="53828"/>
                          <a14:foregroundMark x1="69141" y1="66719" x2="69141" y2="66719"/>
                          <a14:foregroundMark x1="69141" y1="65234" x2="69141" y2="65234"/>
                          <a14:foregroundMark x1="25313" y1="56797" x2="25313" y2="56797"/>
                          <a14:foregroundMark x1="49297" y1="81016" x2="49297" y2="81016"/>
                          <a14:foregroundMark x1="28750" y1="63750" x2="28750" y2="63750"/>
                          <a14:foregroundMark x1="20781" y1="26875" x2="20781" y2="26875"/>
                          <a14:foregroundMark x1="43750" y1="28906" x2="43750" y2="28906"/>
                          <a14:foregroundMark x1="77578" y1="28906" x2="77578" y2="28906"/>
                          <a14:foregroundMark x1="76563" y1="60313" x2="76563" y2="60313"/>
                          <a14:foregroundMark x1="54688" y1="81719" x2="54688" y2="81719"/>
                        </a14:backgroundRemoval>
                      </a14:imgEffect>
                    </a14:imgLayer>
                  </a14:imgProps>
                </a:ext>
              </a:extLst>
            </a:blip>
            <a:stretch>
              <a:fillRect/>
            </a:stretch>
          </p:blipFill>
          <p:spPr>
            <a:xfrm>
              <a:off x="5791778" y="2540897"/>
              <a:ext cx="3809123" cy="3809123"/>
            </a:xfrm>
            <a:prstGeom prst="rect">
              <a:avLst/>
            </a:prstGeom>
          </p:spPr>
        </p:pic>
        <p:sp>
          <p:nvSpPr>
            <p:cNvPr id="9" name="二等辺三角形 8">
              <a:extLst>
                <a:ext uri="{FF2B5EF4-FFF2-40B4-BE49-F238E27FC236}">
                  <a16:creationId xmlns:a16="http://schemas.microsoft.com/office/drawing/2014/main" id="{73169959-0683-D04F-D724-96D7FB287D06}"/>
                </a:ext>
              </a:extLst>
            </p:cNvPr>
            <p:cNvSpPr/>
            <p:nvPr/>
          </p:nvSpPr>
          <p:spPr>
            <a:xfrm rot="10800000">
              <a:off x="6654710" y="3744190"/>
              <a:ext cx="2077810" cy="1803169"/>
            </a:xfrm>
            <a:prstGeom prst="triangl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67254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03A7637-E2AA-40EA-A57F-ED746C9B6063}"/>
              </a:ext>
            </a:extLst>
          </p:cNvPr>
          <p:cNvSpPr txBox="1"/>
          <p:nvPr/>
        </p:nvSpPr>
        <p:spPr>
          <a:xfrm>
            <a:off x="6096000" y="5771971"/>
            <a:ext cx="5653758" cy="923330"/>
          </a:xfrm>
          <a:prstGeom prst="rect">
            <a:avLst/>
          </a:prstGeom>
          <a:noFill/>
        </p:spPr>
        <p:txBody>
          <a:bodyPr wrap="square" rtlCol="0">
            <a:spAutoFit/>
          </a:bodyPr>
          <a:lstStyle/>
          <a:p>
            <a:pPr algn="r"/>
            <a:r>
              <a:rPr lang="en-US" altLang="ja-JP" err="1"/>
              <a:t>Anderson,B.L</a:t>
            </a:r>
            <a:r>
              <a:rPr lang="ja-JP" altLang="ja-JP" err="1"/>
              <a:t>，</a:t>
            </a:r>
            <a:r>
              <a:rPr lang="en-US" altLang="ja-JP" err="1"/>
              <a:t>Tan,K</a:t>
            </a:r>
            <a:r>
              <a:rPr lang="ja-JP" altLang="ja-JP" err="1"/>
              <a:t>，</a:t>
            </a:r>
            <a:r>
              <a:rPr lang="ja-JP" altLang="ja-JP"/>
              <a:t>＆</a:t>
            </a:r>
            <a:r>
              <a:rPr lang="en-US" altLang="ja-JP"/>
              <a:t> Marlow, P.J(2019). </a:t>
            </a:r>
          </a:p>
          <a:p>
            <a:pPr algn="r"/>
            <a:r>
              <a:rPr lang="en-US" altLang="ja-JP"/>
              <a:t>Irrational contour </a:t>
            </a:r>
            <a:r>
              <a:rPr lang="en-US" altLang="ja-JP" err="1"/>
              <a:t>synthesis.Vision</a:t>
            </a:r>
            <a:r>
              <a:rPr lang="en-US" altLang="ja-JP"/>
              <a:t> Research, </a:t>
            </a:r>
          </a:p>
          <a:p>
            <a:pPr algn="r"/>
            <a:r>
              <a:rPr lang="en-US" altLang="ja-JP"/>
              <a:t>Volume158, 202-207.</a:t>
            </a:r>
            <a:endParaRPr lang="ja-JP" altLang="en-US" sz="3600">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4149297" y="742601"/>
            <a:ext cx="4773582" cy="4773582"/>
          </a:xfrm>
          <a:prstGeom prst="rect">
            <a:avLst/>
          </a:prstGeom>
        </p:spPr>
      </p:pic>
      <p:grpSp>
        <p:nvGrpSpPr>
          <p:cNvPr id="11" name="グループ化 10"/>
          <p:cNvGrpSpPr/>
          <p:nvPr/>
        </p:nvGrpSpPr>
        <p:grpSpPr>
          <a:xfrm>
            <a:off x="5269996" y="2334567"/>
            <a:ext cx="2532184" cy="1589649"/>
            <a:chOff x="5269996" y="2334567"/>
            <a:chExt cx="2532184" cy="1589649"/>
          </a:xfrm>
        </p:grpSpPr>
        <p:sp>
          <p:nvSpPr>
            <p:cNvPr id="8" name="楕円 7"/>
            <p:cNvSpPr/>
            <p:nvPr/>
          </p:nvSpPr>
          <p:spPr>
            <a:xfrm>
              <a:off x="5579485" y="2334567"/>
              <a:ext cx="1913206" cy="1589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269996" y="2837003"/>
              <a:ext cx="2532184" cy="584775"/>
            </a:xfrm>
            <a:prstGeom prst="rect">
              <a:avLst/>
            </a:prstGeom>
            <a:noFill/>
          </p:spPr>
          <p:txBody>
            <a:bodyPr wrap="square" rtlCol="0">
              <a:spAutoFit/>
            </a:bodyPr>
            <a:lstStyle/>
            <a:p>
              <a:pPr algn="ctr"/>
              <a:r>
                <a:rPr lang="ja-JP" altLang="en-US" sz="3200" b="1" dirty="0">
                  <a:solidFill>
                    <a:schemeClr val="bg1"/>
                  </a:solidFill>
                </a:rPr>
                <a:t>ここに</a:t>
              </a:r>
              <a:r>
                <a:rPr kumimoji="1" lang="ja-JP" altLang="en-US" sz="3200" b="1" dirty="0">
                  <a:solidFill>
                    <a:schemeClr val="bg1"/>
                  </a:solidFill>
                </a:rPr>
                <a:t>注目</a:t>
              </a:r>
            </a:p>
          </p:txBody>
        </p:sp>
      </p:grpSp>
      <p:sp>
        <p:nvSpPr>
          <p:cNvPr id="10" name="テキスト ボックス 9">
            <a:extLst>
              <a:ext uri="{FF2B5EF4-FFF2-40B4-BE49-F238E27FC236}">
                <a16:creationId xmlns:a16="http://schemas.microsoft.com/office/drawing/2014/main" id="{165684C2-6169-4EC4-B41D-359487DF5CBA}"/>
              </a:ext>
            </a:extLst>
          </p:cNvPr>
          <p:cNvSpPr txBox="1"/>
          <p:nvPr/>
        </p:nvSpPr>
        <p:spPr>
          <a:xfrm>
            <a:off x="208671" y="282336"/>
            <a:ext cx="1908516" cy="523220"/>
          </a:xfrm>
          <a:prstGeom prst="rect">
            <a:avLst/>
          </a:prstGeom>
          <a:solidFill>
            <a:schemeClr val="bg1"/>
          </a:solidFill>
          <a:ln w="28575">
            <a:solidFill>
              <a:schemeClr val="tx1"/>
            </a:solidFill>
          </a:ln>
        </p:spPr>
        <p:txBody>
          <a:bodyPr wrap="square" rtlCol="0">
            <a:spAutoFit/>
          </a:bodyPr>
          <a:lstStyle/>
          <a:p>
            <a:pPr algn="ctr"/>
            <a:r>
              <a:rPr lang="ja-JP" altLang="en-US" sz="2800" b="1" dirty="0"/>
              <a:t>先行研究</a:t>
            </a:r>
            <a:endParaRPr lang="en-US" altLang="ja-JP" sz="2800" b="1" dirty="0"/>
          </a:p>
        </p:txBody>
      </p:sp>
    </p:spTree>
    <p:extLst>
      <p:ext uri="{BB962C8B-B14F-4D97-AF65-F5344CB8AC3E}">
        <p14:creationId xmlns:p14="http://schemas.microsoft.com/office/powerpoint/2010/main" val="279340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ビデオ 4">
            <a:hlinkClick r:id="" action="ppaction://media"/>
            <a:extLst>
              <a:ext uri="{FF2B5EF4-FFF2-40B4-BE49-F238E27FC236}">
                <a16:creationId xmlns:a16="http://schemas.microsoft.com/office/drawing/2014/main" id="{7E5715D6-FAAC-872C-1FDC-68303BD9A4FE}"/>
              </a:ext>
            </a:extLst>
          </p:cNvPr>
          <p:cNvPicPr>
            <a:picLocks noChangeAspect="1"/>
          </p:cNvPicPr>
          <p:nvPr>
            <a:videoFile r:link="rId1"/>
            <p:extLst>
              <p:ext uri="{DAA4B4D4-6D71-4841-9C94-3DE7FCFB9230}">
                <p14:media xmlns:p14="http://schemas.microsoft.com/office/powerpoint/2010/main" r:embed="rId2">
                  <p14:trim end="7850"/>
                </p14:media>
              </p:ext>
            </p:extLst>
          </p:nvPr>
        </p:nvPicPr>
        <p:blipFill>
          <a:blip r:embed="rId5"/>
          <a:stretch>
            <a:fillRect/>
          </a:stretch>
        </p:blipFill>
        <p:spPr>
          <a:xfrm>
            <a:off x="1078682" y="869381"/>
            <a:ext cx="4773706" cy="4773706"/>
          </a:xfrm>
          <a:prstGeom prst="rect">
            <a:avLst/>
          </a:prstGeom>
        </p:spPr>
      </p:pic>
      <p:sp>
        <p:nvSpPr>
          <p:cNvPr id="2" name="テキスト ボックス 1">
            <a:extLst>
              <a:ext uri="{FF2B5EF4-FFF2-40B4-BE49-F238E27FC236}">
                <a16:creationId xmlns:a16="http://schemas.microsoft.com/office/drawing/2014/main" id="{603A7637-E2AA-40EA-A57F-ED746C9B6063}"/>
              </a:ext>
            </a:extLst>
          </p:cNvPr>
          <p:cNvSpPr txBox="1"/>
          <p:nvPr/>
        </p:nvSpPr>
        <p:spPr>
          <a:xfrm>
            <a:off x="6329122" y="5815853"/>
            <a:ext cx="5653758" cy="861774"/>
          </a:xfrm>
          <a:prstGeom prst="rect">
            <a:avLst/>
          </a:prstGeom>
          <a:noFill/>
        </p:spPr>
        <p:txBody>
          <a:bodyPr wrap="square" rtlCol="0">
            <a:spAutoFit/>
          </a:bodyPr>
          <a:lstStyle/>
          <a:p>
            <a:pPr algn="r"/>
            <a:r>
              <a:rPr lang="en-US" altLang="ja-JP" sz="1600" dirty="0" err="1"/>
              <a:t>Anderson,B.L</a:t>
            </a:r>
            <a:r>
              <a:rPr lang="ja-JP" altLang="ja-JP" sz="1600" dirty="0" err="1"/>
              <a:t>，</a:t>
            </a:r>
            <a:r>
              <a:rPr lang="en-US" altLang="ja-JP" sz="1600" dirty="0" err="1"/>
              <a:t>Tan,K</a:t>
            </a:r>
            <a:r>
              <a:rPr lang="ja-JP" altLang="ja-JP" sz="1600" dirty="0" err="1"/>
              <a:t>，</a:t>
            </a:r>
            <a:r>
              <a:rPr lang="ja-JP" altLang="ja-JP" sz="1600" dirty="0"/>
              <a:t>＆</a:t>
            </a:r>
            <a:r>
              <a:rPr lang="en-US" altLang="ja-JP" sz="1600" dirty="0"/>
              <a:t> Marlow, P.J(2019). </a:t>
            </a:r>
          </a:p>
          <a:p>
            <a:pPr algn="r"/>
            <a:r>
              <a:rPr lang="en-US" altLang="ja-JP" sz="1600" dirty="0"/>
              <a:t>Irrational contour </a:t>
            </a:r>
            <a:r>
              <a:rPr lang="en-US" altLang="ja-JP" sz="1600" dirty="0" err="1"/>
              <a:t>synthesis.Vision</a:t>
            </a:r>
            <a:r>
              <a:rPr lang="en-US" altLang="ja-JP" sz="1600" dirty="0"/>
              <a:t> Research, </a:t>
            </a:r>
          </a:p>
          <a:p>
            <a:pPr algn="r"/>
            <a:r>
              <a:rPr lang="en-US" altLang="ja-JP" sz="1600" dirty="0"/>
              <a:t>Volume158, 202-207.</a:t>
            </a:r>
            <a:endParaRPr lang="ja-JP" altLang="en-US" sz="3200" dirty="0">
              <a:latin typeface="Times New Roman" panose="02020603050405020304" pitchFamily="18" charset="0"/>
              <a:cs typeface="Times New Roman" panose="02020603050405020304" pitchFamily="18" charset="0"/>
            </a:endParaRPr>
          </a:p>
        </p:txBody>
      </p:sp>
      <p:grpSp>
        <p:nvGrpSpPr>
          <p:cNvPr id="10" name="グループ化 9">
            <a:extLst>
              <a:ext uri="{FF2B5EF4-FFF2-40B4-BE49-F238E27FC236}">
                <a16:creationId xmlns:a16="http://schemas.microsoft.com/office/drawing/2014/main" id="{F97E4FBA-FCEE-408A-A453-6AB406E8C168}"/>
              </a:ext>
            </a:extLst>
          </p:cNvPr>
          <p:cNvGrpSpPr/>
          <p:nvPr/>
        </p:nvGrpSpPr>
        <p:grpSpPr>
          <a:xfrm>
            <a:off x="6096000" y="784216"/>
            <a:ext cx="5688037" cy="4844672"/>
            <a:chOff x="605550" y="1089016"/>
            <a:chExt cx="5688037" cy="4844672"/>
          </a:xfrm>
        </p:grpSpPr>
        <p:sp>
          <p:nvSpPr>
            <p:cNvPr id="4" name="テキスト ボックス 3">
              <a:extLst>
                <a:ext uri="{FF2B5EF4-FFF2-40B4-BE49-F238E27FC236}">
                  <a16:creationId xmlns:a16="http://schemas.microsoft.com/office/drawing/2014/main" id="{5928EB11-AE14-4FCE-9A97-CE517D377A42}"/>
                </a:ext>
              </a:extLst>
            </p:cNvPr>
            <p:cNvSpPr txBox="1"/>
            <p:nvPr/>
          </p:nvSpPr>
          <p:spPr>
            <a:xfrm>
              <a:off x="605550" y="1089016"/>
              <a:ext cx="5688037" cy="646331"/>
            </a:xfrm>
            <a:prstGeom prst="rect">
              <a:avLst/>
            </a:prstGeom>
            <a:noFill/>
          </p:spPr>
          <p:txBody>
            <a:bodyPr wrap="square" rtlCol="0">
              <a:spAutoFit/>
            </a:bodyPr>
            <a:lstStyle/>
            <a:p>
              <a:pPr algn="ctr"/>
              <a:r>
                <a:rPr kumimoji="1" lang="ja-JP" altLang="en-US" sz="3600" b="1" dirty="0"/>
                <a:t>内側を見ると</a:t>
              </a:r>
              <a:r>
                <a:rPr kumimoji="1" lang="en-US" altLang="ja-JP" sz="3600" b="1" dirty="0"/>
                <a:t>…</a:t>
              </a:r>
              <a:endParaRPr lang="en-US" altLang="ja-JP" sz="3600" b="1" dirty="0"/>
            </a:p>
          </p:txBody>
        </p:sp>
        <p:sp>
          <p:nvSpPr>
            <p:cNvPr id="6" name="テキスト ボックス 5">
              <a:extLst>
                <a:ext uri="{FF2B5EF4-FFF2-40B4-BE49-F238E27FC236}">
                  <a16:creationId xmlns:a16="http://schemas.microsoft.com/office/drawing/2014/main" id="{B558E751-3210-18F8-ADC1-B944BDF254D8}"/>
                </a:ext>
              </a:extLst>
            </p:cNvPr>
            <p:cNvSpPr txBox="1"/>
            <p:nvPr/>
          </p:nvSpPr>
          <p:spPr>
            <a:xfrm>
              <a:off x="1239768" y="5287357"/>
              <a:ext cx="4419599" cy="646331"/>
            </a:xfrm>
            <a:prstGeom prst="rect">
              <a:avLst/>
            </a:prstGeom>
            <a:noFill/>
          </p:spPr>
          <p:txBody>
            <a:bodyPr wrap="square" rtlCol="0">
              <a:spAutoFit/>
            </a:bodyPr>
            <a:lstStyle/>
            <a:p>
              <a:pPr algn="ctr"/>
              <a:r>
                <a:rPr kumimoji="1" lang="ja-JP" altLang="en-US" sz="3600" b="1" dirty="0"/>
                <a:t>主観的輪郭が見える</a:t>
              </a:r>
              <a:endParaRPr lang="en-US" altLang="ja-JP" sz="3600" b="1" dirty="0"/>
            </a:p>
          </p:txBody>
        </p:sp>
        <p:pic>
          <p:nvPicPr>
            <p:cNvPr id="7" name="図 6"/>
            <p:cNvPicPr>
              <a:picLocks noChangeAspect="1"/>
            </p:cNvPicPr>
            <p:nvPr/>
          </p:nvPicPr>
          <p:blipFill>
            <a:blip r:embed="rId6"/>
            <a:stretch>
              <a:fillRect/>
            </a:stretch>
          </p:blipFill>
          <p:spPr>
            <a:xfrm>
              <a:off x="1833606" y="1890293"/>
              <a:ext cx="3209449" cy="3209449"/>
            </a:xfrm>
            <a:prstGeom prst="rect">
              <a:avLst/>
            </a:prstGeom>
          </p:spPr>
        </p:pic>
      </p:grpSp>
      <p:sp>
        <p:nvSpPr>
          <p:cNvPr id="9" name="テキスト ボックス 8">
            <a:extLst>
              <a:ext uri="{FF2B5EF4-FFF2-40B4-BE49-F238E27FC236}">
                <a16:creationId xmlns:a16="http://schemas.microsoft.com/office/drawing/2014/main" id="{C29A4675-E5B5-47B5-8A83-14D3C83CDD28}"/>
              </a:ext>
            </a:extLst>
          </p:cNvPr>
          <p:cNvSpPr txBox="1"/>
          <p:nvPr/>
        </p:nvSpPr>
        <p:spPr>
          <a:xfrm>
            <a:off x="208671" y="282336"/>
            <a:ext cx="1908516" cy="523220"/>
          </a:xfrm>
          <a:prstGeom prst="rect">
            <a:avLst/>
          </a:prstGeom>
          <a:solidFill>
            <a:schemeClr val="bg1"/>
          </a:solidFill>
          <a:ln w="28575">
            <a:solidFill>
              <a:schemeClr val="tx1"/>
            </a:solidFill>
          </a:ln>
        </p:spPr>
        <p:txBody>
          <a:bodyPr wrap="square" rtlCol="0">
            <a:spAutoFit/>
          </a:bodyPr>
          <a:lstStyle/>
          <a:p>
            <a:pPr algn="ctr"/>
            <a:r>
              <a:rPr lang="ja-JP" altLang="en-US" sz="2800" b="1" dirty="0"/>
              <a:t>動画</a:t>
            </a:r>
            <a:endParaRPr lang="en-US" altLang="ja-JP" sz="2800" b="1" dirty="0"/>
          </a:p>
        </p:txBody>
      </p:sp>
    </p:spTree>
    <p:extLst>
      <p:ext uri="{BB962C8B-B14F-4D97-AF65-F5344CB8AC3E}">
        <p14:creationId xmlns:p14="http://schemas.microsoft.com/office/powerpoint/2010/main" val="2048888956"/>
      </p:ext>
    </p:extLst>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594AF6C6-C42A-41B7-A026-2139420E6E15}"/>
              </a:ext>
            </a:extLst>
          </p:cNvPr>
          <p:cNvSpPr>
            <a:spLocks noGrp="1"/>
          </p:cNvSpPr>
          <p:nvPr>
            <p:ph idx="1"/>
          </p:nvPr>
        </p:nvSpPr>
        <p:spPr>
          <a:xfrm>
            <a:off x="5979952" y="4146259"/>
            <a:ext cx="5902036" cy="1516309"/>
          </a:xfrm>
          <a:ln>
            <a:solidFill>
              <a:schemeClr val="tx1"/>
            </a:solidFill>
          </a:ln>
        </p:spPr>
        <p:txBody>
          <a:bodyPr>
            <a:normAutofit/>
          </a:bodyPr>
          <a:lstStyle/>
          <a:p>
            <a:r>
              <a:rPr kumimoji="1" lang="ja-JP" altLang="en-US" sz="2600" b="1" dirty="0">
                <a:solidFill>
                  <a:schemeClr val="tx1"/>
                </a:solidFill>
              </a:rPr>
              <a:t>遮蔽を</a:t>
            </a:r>
            <a:r>
              <a:rPr kumimoji="1" lang="ja-JP" altLang="en-US" sz="2600" b="1" dirty="0">
                <a:solidFill>
                  <a:srgbClr val="FF0000"/>
                </a:solidFill>
              </a:rPr>
              <a:t>不透明</a:t>
            </a:r>
            <a:endParaRPr kumimoji="1" lang="en-US" altLang="ja-JP" sz="2600" b="1" dirty="0">
              <a:solidFill>
                <a:srgbClr val="FF0000"/>
              </a:solidFill>
            </a:endParaRPr>
          </a:p>
          <a:p>
            <a:r>
              <a:rPr kumimoji="1" lang="ja-JP" altLang="en-US" sz="2600" b="1" dirty="0">
                <a:solidFill>
                  <a:schemeClr val="tx1"/>
                </a:solidFill>
              </a:rPr>
              <a:t>上下・左右の円を</a:t>
            </a:r>
            <a:r>
              <a:rPr kumimoji="1" lang="ja-JP" altLang="en-US" sz="2600" b="1" dirty="0">
                <a:solidFill>
                  <a:srgbClr val="FF0000"/>
                </a:solidFill>
              </a:rPr>
              <a:t>同じタイミングで運動</a:t>
            </a:r>
            <a:r>
              <a:rPr kumimoji="1" lang="ja-JP" altLang="en-US" sz="2600" b="1" dirty="0">
                <a:solidFill>
                  <a:schemeClr val="tx1"/>
                </a:solidFill>
              </a:rPr>
              <a:t>させた場合、どうなるのか？</a:t>
            </a:r>
          </a:p>
        </p:txBody>
      </p:sp>
      <p:pic>
        <p:nvPicPr>
          <p:cNvPr id="2" name="図 1">
            <a:extLst>
              <a:ext uri="{FF2B5EF4-FFF2-40B4-BE49-F238E27FC236}">
                <a16:creationId xmlns:a16="http://schemas.microsoft.com/office/drawing/2014/main" id="{F82616AA-9E78-4E0E-A21B-5CEC55AD6EFB}"/>
              </a:ext>
            </a:extLst>
          </p:cNvPr>
          <p:cNvPicPr>
            <a:picLocks noChangeAspect="1"/>
          </p:cNvPicPr>
          <p:nvPr/>
        </p:nvPicPr>
        <p:blipFill>
          <a:blip r:embed="rId3"/>
          <a:stretch>
            <a:fillRect/>
          </a:stretch>
        </p:blipFill>
        <p:spPr>
          <a:xfrm>
            <a:off x="859946" y="1041654"/>
            <a:ext cx="4774692" cy="4774692"/>
          </a:xfrm>
          <a:prstGeom prst="rect">
            <a:avLst/>
          </a:prstGeom>
        </p:spPr>
      </p:pic>
      <p:sp>
        <p:nvSpPr>
          <p:cNvPr id="6" name="コンテンツ プレースホルダー 2">
            <a:extLst>
              <a:ext uri="{FF2B5EF4-FFF2-40B4-BE49-F238E27FC236}">
                <a16:creationId xmlns:a16="http://schemas.microsoft.com/office/drawing/2014/main" id="{7A608654-B05A-49DE-AEFA-4185ED3CD5B2}"/>
              </a:ext>
            </a:extLst>
          </p:cNvPr>
          <p:cNvSpPr txBox="1">
            <a:spLocks/>
          </p:cNvSpPr>
          <p:nvPr/>
        </p:nvSpPr>
        <p:spPr>
          <a:xfrm>
            <a:off x="5979952" y="1310101"/>
            <a:ext cx="5902036" cy="1701547"/>
          </a:xfrm>
          <a:prstGeom prst="rect">
            <a:avLst/>
          </a:prstGeom>
          <a:ln>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t>先行研究</a:t>
            </a:r>
            <a:endParaRPr lang="en-US" altLang="ja-JP" b="1" dirty="0"/>
          </a:p>
          <a:p>
            <a:r>
              <a:rPr lang="ja-JP" altLang="en-US" b="1" dirty="0"/>
              <a:t>遮蔽が半透明</a:t>
            </a:r>
            <a:endParaRPr lang="en-US" altLang="ja-JP" b="1" dirty="0"/>
          </a:p>
          <a:p>
            <a:r>
              <a:rPr lang="ja-JP" altLang="en-US" b="1" dirty="0"/>
              <a:t>上下左右の円の位相が反転している</a:t>
            </a:r>
          </a:p>
        </p:txBody>
      </p:sp>
      <p:sp>
        <p:nvSpPr>
          <p:cNvPr id="3" name="矢印: 下 2">
            <a:extLst>
              <a:ext uri="{FF2B5EF4-FFF2-40B4-BE49-F238E27FC236}">
                <a16:creationId xmlns:a16="http://schemas.microsoft.com/office/drawing/2014/main" id="{C199696F-D9EE-49B3-897E-526DF06EFA82}"/>
              </a:ext>
            </a:extLst>
          </p:cNvPr>
          <p:cNvSpPr/>
          <p:nvPr/>
        </p:nvSpPr>
        <p:spPr>
          <a:xfrm>
            <a:off x="8674216" y="3294777"/>
            <a:ext cx="469783" cy="60400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632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5FA824DC-2EB0-4F1D-9F87-698C733D72D6}"/>
              </a:ext>
            </a:extLst>
          </p:cNvPr>
          <p:cNvGrpSpPr/>
          <p:nvPr/>
        </p:nvGrpSpPr>
        <p:grpSpPr>
          <a:xfrm>
            <a:off x="3201162" y="590550"/>
            <a:ext cx="5789676" cy="5676900"/>
            <a:chOff x="3201162" y="590550"/>
            <a:chExt cx="5789676" cy="5676900"/>
          </a:xfrm>
        </p:grpSpPr>
        <p:pic>
          <p:nvPicPr>
            <p:cNvPr id="5" name="図 4">
              <a:extLst>
                <a:ext uri="{FF2B5EF4-FFF2-40B4-BE49-F238E27FC236}">
                  <a16:creationId xmlns:a16="http://schemas.microsoft.com/office/drawing/2014/main" id="{1ED17283-7470-4BAF-A268-10DA2974D3A3}"/>
                </a:ext>
              </a:extLst>
            </p:cNvPr>
            <p:cNvPicPr>
              <a:picLocks noChangeAspect="1"/>
            </p:cNvPicPr>
            <p:nvPr/>
          </p:nvPicPr>
          <p:blipFill>
            <a:blip r:embed="rId2"/>
            <a:stretch>
              <a:fillRect/>
            </a:stretch>
          </p:blipFill>
          <p:spPr>
            <a:xfrm>
              <a:off x="3201162" y="590550"/>
              <a:ext cx="5789676" cy="5676900"/>
            </a:xfrm>
            <a:prstGeom prst="rect">
              <a:avLst/>
            </a:prstGeom>
          </p:spPr>
        </p:pic>
        <p:sp>
          <p:nvSpPr>
            <p:cNvPr id="6" name="楕円 5">
              <a:extLst>
                <a:ext uri="{FF2B5EF4-FFF2-40B4-BE49-F238E27FC236}">
                  <a16:creationId xmlns:a16="http://schemas.microsoft.com/office/drawing/2014/main" id="{B0334C6C-7FFC-44A3-8C5F-599AC8075E6D}"/>
                </a:ext>
              </a:extLst>
            </p:cNvPr>
            <p:cNvSpPr/>
            <p:nvPr/>
          </p:nvSpPr>
          <p:spPr>
            <a:xfrm>
              <a:off x="5392823" y="2725824"/>
              <a:ext cx="1406350" cy="140635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AB34C3E9-8214-4026-9491-2CA3B58AF441}"/>
                </a:ext>
              </a:extLst>
            </p:cNvPr>
            <p:cNvSpPr txBox="1"/>
            <p:nvPr/>
          </p:nvSpPr>
          <p:spPr>
            <a:xfrm>
              <a:off x="4400844" y="2298468"/>
              <a:ext cx="3526302" cy="523220"/>
            </a:xfrm>
            <a:prstGeom prst="rect">
              <a:avLst/>
            </a:prstGeom>
            <a:solidFill>
              <a:schemeClr val="bg1"/>
            </a:solidFill>
            <a:ln w="28575">
              <a:solidFill>
                <a:schemeClr val="tx1"/>
              </a:solidFill>
            </a:ln>
          </p:spPr>
          <p:txBody>
            <a:bodyPr wrap="square" rtlCol="0">
              <a:spAutoFit/>
            </a:bodyPr>
            <a:lstStyle/>
            <a:p>
              <a:pPr algn="ctr"/>
              <a:r>
                <a:rPr lang="ja-JP" altLang="en-US" sz="2800" b="1" dirty="0"/>
                <a:t>ここに注目</a:t>
              </a:r>
              <a:endParaRPr lang="en-US" altLang="ja-JP" sz="2800" b="1" dirty="0"/>
            </a:p>
          </p:txBody>
        </p:sp>
      </p:grpSp>
    </p:spTree>
    <p:extLst>
      <p:ext uri="{BB962C8B-B14F-4D97-AF65-F5344CB8AC3E}">
        <p14:creationId xmlns:p14="http://schemas.microsoft.com/office/powerpoint/2010/main" val="65643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meW">
            <a:hlinkClick r:id="" action="ppaction://media"/>
            <a:extLst>
              <a:ext uri="{FF2B5EF4-FFF2-40B4-BE49-F238E27FC236}">
                <a16:creationId xmlns:a16="http://schemas.microsoft.com/office/drawing/2014/main" id="{2EEF87A7-1CD5-4AAB-AD7A-0855868BEC7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4091" t="27077" r="34189" b="26256"/>
          <a:stretch/>
        </p:blipFill>
        <p:spPr>
          <a:xfrm>
            <a:off x="3202322" y="590895"/>
            <a:ext cx="5787356" cy="5676209"/>
          </a:xfrm>
          <a:prstGeom prst="rect">
            <a:avLst/>
          </a:prstGeom>
        </p:spPr>
      </p:pic>
      <p:sp>
        <p:nvSpPr>
          <p:cNvPr id="3" name="テキスト ボックス 2">
            <a:extLst>
              <a:ext uri="{FF2B5EF4-FFF2-40B4-BE49-F238E27FC236}">
                <a16:creationId xmlns:a16="http://schemas.microsoft.com/office/drawing/2014/main" id="{370FF5D7-998B-4BD7-BBFA-9904CECD58CF}"/>
              </a:ext>
            </a:extLst>
          </p:cNvPr>
          <p:cNvSpPr txBox="1"/>
          <p:nvPr/>
        </p:nvSpPr>
        <p:spPr>
          <a:xfrm>
            <a:off x="208671" y="282336"/>
            <a:ext cx="1908516" cy="523220"/>
          </a:xfrm>
          <a:prstGeom prst="rect">
            <a:avLst/>
          </a:prstGeom>
          <a:solidFill>
            <a:schemeClr val="bg1"/>
          </a:solidFill>
          <a:ln w="28575">
            <a:solidFill>
              <a:schemeClr val="tx1"/>
            </a:solidFill>
          </a:ln>
        </p:spPr>
        <p:txBody>
          <a:bodyPr wrap="square" rtlCol="0">
            <a:spAutoFit/>
          </a:bodyPr>
          <a:lstStyle/>
          <a:p>
            <a:pPr algn="ctr"/>
            <a:r>
              <a:rPr lang="ja-JP" altLang="en-US" sz="2800" b="1" dirty="0"/>
              <a:t>動画</a:t>
            </a:r>
            <a:endParaRPr lang="en-US" altLang="ja-JP" sz="2800" b="1" dirty="0"/>
          </a:p>
        </p:txBody>
      </p:sp>
    </p:spTree>
    <p:extLst>
      <p:ext uri="{BB962C8B-B14F-4D97-AF65-F5344CB8AC3E}">
        <p14:creationId xmlns:p14="http://schemas.microsoft.com/office/powerpoint/2010/main" val="141312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5FA824DC-2EB0-4F1D-9F87-698C733D72D6}"/>
              </a:ext>
            </a:extLst>
          </p:cNvPr>
          <p:cNvGrpSpPr/>
          <p:nvPr/>
        </p:nvGrpSpPr>
        <p:grpSpPr>
          <a:xfrm>
            <a:off x="3201162" y="590550"/>
            <a:ext cx="5789676" cy="5676900"/>
            <a:chOff x="3201162" y="590550"/>
            <a:chExt cx="5789676" cy="5676900"/>
          </a:xfrm>
        </p:grpSpPr>
        <p:pic>
          <p:nvPicPr>
            <p:cNvPr id="5" name="図 4">
              <a:extLst>
                <a:ext uri="{FF2B5EF4-FFF2-40B4-BE49-F238E27FC236}">
                  <a16:creationId xmlns:a16="http://schemas.microsoft.com/office/drawing/2014/main" id="{1ED17283-7470-4BAF-A268-10DA2974D3A3}"/>
                </a:ext>
              </a:extLst>
            </p:cNvPr>
            <p:cNvPicPr>
              <a:picLocks noChangeAspect="1"/>
            </p:cNvPicPr>
            <p:nvPr/>
          </p:nvPicPr>
          <p:blipFill>
            <a:blip r:embed="rId2"/>
            <a:stretch>
              <a:fillRect/>
            </a:stretch>
          </p:blipFill>
          <p:spPr>
            <a:xfrm>
              <a:off x="3201162" y="590550"/>
              <a:ext cx="5789676" cy="5676900"/>
            </a:xfrm>
            <a:prstGeom prst="rect">
              <a:avLst/>
            </a:prstGeom>
          </p:spPr>
        </p:pic>
        <p:sp>
          <p:nvSpPr>
            <p:cNvPr id="6" name="楕円 5">
              <a:extLst>
                <a:ext uri="{FF2B5EF4-FFF2-40B4-BE49-F238E27FC236}">
                  <a16:creationId xmlns:a16="http://schemas.microsoft.com/office/drawing/2014/main" id="{B0334C6C-7FFC-44A3-8C5F-599AC8075E6D}"/>
                </a:ext>
              </a:extLst>
            </p:cNvPr>
            <p:cNvSpPr/>
            <p:nvPr/>
          </p:nvSpPr>
          <p:spPr>
            <a:xfrm>
              <a:off x="5392823" y="2725824"/>
              <a:ext cx="1406350" cy="1406350"/>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9" name="テキスト ボックス 8">
            <a:extLst>
              <a:ext uri="{FF2B5EF4-FFF2-40B4-BE49-F238E27FC236}">
                <a16:creationId xmlns:a16="http://schemas.microsoft.com/office/drawing/2014/main" id="{4E036B54-0BFB-4781-8C47-E9ABD87EE0FE}"/>
              </a:ext>
            </a:extLst>
          </p:cNvPr>
          <p:cNvSpPr txBox="1"/>
          <p:nvPr/>
        </p:nvSpPr>
        <p:spPr>
          <a:xfrm>
            <a:off x="2845189" y="1710981"/>
            <a:ext cx="6501618" cy="954107"/>
          </a:xfrm>
          <a:prstGeom prst="rect">
            <a:avLst/>
          </a:prstGeom>
          <a:solidFill>
            <a:schemeClr val="bg1"/>
          </a:solidFill>
          <a:ln w="28575">
            <a:solidFill>
              <a:schemeClr val="tx1"/>
            </a:solidFill>
          </a:ln>
        </p:spPr>
        <p:txBody>
          <a:bodyPr wrap="square" rtlCol="0">
            <a:spAutoFit/>
          </a:bodyPr>
          <a:lstStyle/>
          <a:p>
            <a:pPr algn="ctr"/>
            <a:r>
              <a:rPr lang="ja-JP" altLang="en-US" sz="2800" b="1" dirty="0"/>
              <a:t>周辺の円が中心の正方形の辺を隠すと中心に円の主観的輪郭が見える</a:t>
            </a:r>
            <a:endParaRPr lang="en-US" altLang="ja-JP" sz="2800" b="1" dirty="0"/>
          </a:p>
        </p:txBody>
      </p:sp>
    </p:spTree>
    <p:extLst>
      <p:ext uri="{BB962C8B-B14F-4D97-AF65-F5344CB8AC3E}">
        <p14:creationId xmlns:p14="http://schemas.microsoft.com/office/powerpoint/2010/main" val="3508755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ED17283-7470-4BAF-A268-10DA2974D3A3}"/>
              </a:ext>
            </a:extLst>
          </p:cNvPr>
          <p:cNvPicPr>
            <a:picLocks noChangeAspect="1"/>
          </p:cNvPicPr>
          <p:nvPr/>
        </p:nvPicPr>
        <p:blipFill>
          <a:blip r:embed="rId2"/>
          <a:stretch>
            <a:fillRect/>
          </a:stretch>
        </p:blipFill>
        <p:spPr>
          <a:xfrm>
            <a:off x="3201162" y="590550"/>
            <a:ext cx="5789676" cy="5676900"/>
          </a:xfrm>
          <a:prstGeom prst="rect">
            <a:avLst/>
          </a:prstGeom>
        </p:spPr>
      </p:pic>
      <p:sp>
        <p:nvSpPr>
          <p:cNvPr id="9" name="テキスト ボックス 8">
            <a:extLst>
              <a:ext uri="{FF2B5EF4-FFF2-40B4-BE49-F238E27FC236}">
                <a16:creationId xmlns:a16="http://schemas.microsoft.com/office/drawing/2014/main" id="{4E036B54-0BFB-4781-8C47-E9ABD87EE0FE}"/>
              </a:ext>
            </a:extLst>
          </p:cNvPr>
          <p:cNvSpPr txBox="1"/>
          <p:nvPr/>
        </p:nvSpPr>
        <p:spPr>
          <a:xfrm>
            <a:off x="5417232" y="344660"/>
            <a:ext cx="6501618" cy="954107"/>
          </a:xfrm>
          <a:prstGeom prst="rect">
            <a:avLst/>
          </a:prstGeom>
          <a:solidFill>
            <a:schemeClr val="bg1"/>
          </a:solidFill>
          <a:ln w="28575">
            <a:solidFill>
              <a:schemeClr val="tx1"/>
            </a:solidFill>
          </a:ln>
        </p:spPr>
        <p:txBody>
          <a:bodyPr wrap="square" rtlCol="0">
            <a:spAutoFit/>
          </a:bodyPr>
          <a:lstStyle/>
          <a:p>
            <a:pPr algn="ctr"/>
            <a:r>
              <a:rPr lang="ja-JP" altLang="en-US" sz="2800" b="1" dirty="0">
                <a:solidFill>
                  <a:sysClr val="windowText" lastClr="000000"/>
                </a:solidFill>
              </a:rPr>
              <a:t>中心の正方形と</a:t>
            </a:r>
            <a:r>
              <a:rPr lang="ja-JP" altLang="en-US" sz="2800" b="1">
                <a:solidFill>
                  <a:sysClr val="windowText" lastClr="000000"/>
                </a:solidFill>
              </a:rPr>
              <a:t>周辺の線の</a:t>
            </a:r>
            <a:r>
              <a:rPr lang="ja-JP" altLang="en-US" sz="2800" b="1" dirty="0">
                <a:solidFill>
                  <a:sysClr val="windowText" lastClr="000000"/>
                </a:solidFill>
              </a:rPr>
              <a:t>色を</a:t>
            </a:r>
            <a:endParaRPr lang="en-US" altLang="ja-JP" sz="2800" b="1" dirty="0">
              <a:solidFill>
                <a:sysClr val="windowText" lastClr="000000"/>
              </a:solidFill>
            </a:endParaRPr>
          </a:p>
          <a:p>
            <a:pPr algn="ctr"/>
            <a:r>
              <a:rPr lang="ja-JP" altLang="en-US" sz="2800" b="1" dirty="0">
                <a:solidFill>
                  <a:sysClr val="windowText" lastClr="000000"/>
                </a:solidFill>
              </a:rPr>
              <a:t>異なる色にすると</a:t>
            </a:r>
            <a:r>
              <a:rPr lang="en-US" altLang="ja-JP" sz="2800" b="1" dirty="0">
                <a:solidFill>
                  <a:sysClr val="windowText" lastClr="000000"/>
                </a:solidFill>
              </a:rPr>
              <a:t>…</a:t>
            </a:r>
          </a:p>
        </p:txBody>
      </p:sp>
    </p:spTree>
    <p:extLst>
      <p:ext uri="{BB962C8B-B14F-4D97-AF65-F5344CB8AC3E}">
        <p14:creationId xmlns:p14="http://schemas.microsoft.com/office/powerpoint/2010/main" val="22566551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17787</TotalTime>
  <Words>351</Words>
  <Application>Microsoft Office PowerPoint</Application>
  <PresentationFormat>ワイド画面</PresentationFormat>
  <Paragraphs>54</Paragraphs>
  <Slides>15</Slides>
  <Notes>7</Notes>
  <HiddenSlides>0</HiddenSlides>
  <MMClips>7</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游ゴシック</vt:lpstr>
      <vt:lpstr>游ゴシック Light</vt:lpstr>
      <vt:lpstr>Arial</vt:lpstr>
      <vt:lpstr>Times New Roman</vt:lpstr>
      <vt:lpstr>Office テーマ</vt:lpstr>
      <vt:lpstr>隠れて視える主観的輪郭</vt:lpstr>
      <vt:lpstr>主観的輪郭とは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なぜ周辺の円が中心の円を隠した場合に主観的輪郭が強く生じるのか？</vt:lpstr>
      <vt:lpstr>なぜ周辺の円が中心の円を隠した場合に主観的輪郭が強く生じるのか？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両眼分離呈示下における運動統合について</dc:title>
  <dc:creator>vision2</dc:creator>
  <cp:lastModifiedBy>國武実里</cp:lastModifiedBy>
  <cp:revision>174</cp:revision>
  <cp:lastPrinted>2023-04-25T07:33:17Z</cp:lastPrinted>
  <dcterms:created xsi:type="dcterms:W3CDTF">2023-02-03T09:12:10Z</dcterms:created>
  <dcterms:modified xsi:type="dcterms:W3CDTF">2023-12-04T07:02:13Z</dcterms:modified>
</cp:coreProperties>
</file>