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2"/>
  </p:notesMasterIdLst>
  <p:sldIdLst>
    <p:sldId id="257" r:id="rId2"/>
    <p:sldId id="258" r:id="rId3"/>
    <p:sldId id="267" r:id="rId4"/>
    <p:sldId id="268" r:id="rId5"/>
    <p:sldId id="269" r:id="rId6"/>
    <p:sldId id="262" r:id="rId7"/>
    <p:sldId id="263" r:id="rId8"/>
    <p:sldId id="264" r:id="rId9"/>
    <p:sldId id="265" r:id="rId10"/>
    <p:sldId id="266" r:id="rId1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543"/>
    <p:restoredTop sz="94645"/>
  </p:normalViewPr>
  <p:slideViewPr>
    <p:cSldViewPr snapToGrid="0" snapToObjects="1">
      <p:cViewPr varScale="1">
        <p:scale>
          <a:sx n="203" d="100"/>
          <a:sy n="203" d="100"/>
        </p:scale>
        <p:origin x="12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0C6118-E65A-7B4D-9558-36FF45970930}" type="datetimeFigureOut">
              <a:rPr kumimoji="1" lang="ja-JP" altLang="en-US" smtClean="0"/>
              <a:t>2022/9/14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682C1C-2488-D94C-9B46-57A93868FD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3905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kumimoji="1"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kumimoji="1"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kumimoji="1"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kumimoji="1"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kumimoji="1"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kumimoji="1"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kumimoji="1"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kumimoji="1"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kumimoji="1"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2d5bb4143c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12d5bb4143c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12d5bb4143c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12d5bb4143c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12d5bb4143c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12d5bb4143c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2637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12d5bb4143c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12d5bb4143c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52737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12d5bb4143c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12d5bb4143c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22968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12d5bb4143c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12d5bb4143c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2d5bb4143c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12d5bb4143c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2d5bb4143c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12d5bb4143c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2d5bb4143c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12d5bb4143c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92E96-3F9F-304B-AD3E-A77D35836BDE}" type="datetimeFigureOut">
              <a:rPr kumimoji="1" lang="ja-JP" altLang="en-US" smtClean="0"/>
              <a:t>2022/9/14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DEF36-D4B6-A84C-A110-74828627A1E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13558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92E96-3F9F-304B-AD3E-A77D35836BDE}" type="datetimeFigureOut">
              <a:rPr kumimoji="1" lang="ja-JP" altLang="en-US" smtClean="0"/>
              <a:t>2022/9/14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DEF36-D4B6-A84C-A110-74828627A1E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6491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92E96-3F9F-304B-AD3E-A77D35836BDE}" type="datetimeFigureOut">
              <a:rPr kumimoji="1" lang="ja-JP" altLang="en-US" smtClean="0"/>
              <a:t>2022/9/14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DEF36-D4B6-A84C-A110-74828627A1E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30604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824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92E96-3F9F-304B-AD3E-A77D35836BDE}" type="datetimeFigureOut">
              <a:rPr kumimoji="1" lang="ja-JP" altLang="en-US" smtClean="0"/>
              <a:t>2022/9/14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DEF36-D4B6-A84C-A110-74828627A1E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6016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92E96-3F9F-304B-AD3E-A77D35836BDE}" type="datetimeFigureOut">
              <a:rPr kumimoji="1" lang="ja-JP" altLang="en-US" smtClean="0"/>
              <a:t>2022/9/14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DEF36-D4B6-A84C-A110-74828627A1E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05792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92E96-3F9F-304B-AD3E-A77D35836BDE}" type="datetimeFigureOut">
              <a:rPr kumimoji="1" lang="ja-JP" altLang="en-US" smtClean="0"/>
              <a:t>2022/9/14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DEF36-D4B6-A84C-A110-74828627A1E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1824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92E96-3F9F-304B-AD3E-A77D35836BDE}" type="datetimeFigureOut">
              <a:rPr kumimoji="1" lang="ja-JP" altLang="en-US" smtClean="0"/>
              <a:t>2022/9/14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DEF36-D4B6-A84C-A110-74828627A1E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31773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92E96-3F9F-304B-AD3E-A77D35836BDE}" type="datetimeFigureOut">
              <a:rPr kumimoji="1" lang="ja-JP" altLang="en-US" smtClean="0"/>
              <a:t>2022/9/14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DEF36-D4B6-A84C-A110-74828627A1E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36697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92E96-3F9F-304B-AD3E-A77D35836BDE}" type="datetimeFigureOut">
              <a:rPr kumimoji="1" lang="ja-JP" altLang="en-US" smtClean="0"/>
              <a:t>2022/9/14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DEF36-D4B6-A84C-A110-74828627A1E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5954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92E96-3F9F-304B-AD3E-A77D35836BDE}" type="datetimeFigureOut">
              <a:rPr kumimoji="1" lang="ja-JP" altLang="en-US" smtClean="0"/>
              <a:t>2022/9/14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DEF36-D4B6-A84C-A110-74828627A1E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1776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92E96-3F9F-304B-AD3E-A77D35836BDE}" type="datetimeFigureOut">
              <a:rPr kumimoji="1" lang="ja-JP" altLang="en-US" smtClean="0"/>
              <a:t>2022/9/14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DEF36-D4B6-A84C-A110-74828627A1E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0000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92E96-3F9F-304B-AD3E-A77D35836BDE}" type="datetimeFigureOut">
              <a:rPr kumimoji="1" lang="ja-JP" altLang="en-US" smtClean="0"/>
              <a:t>2022/9/14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DEF36-D4B6-A84C-A110-74828627A1E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49952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journalofillusion.net/index.php/joi/article/view/8028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gif"/><Relationship Id="rId5" Type="http://schemas.openxmlformats.org/officeDocument/2006/relationships/image" Target="../media/image1.png"/><Relationship Id="rId4" Type="http://schemas.openxmlformats.org/officeDocument/2006/relationships/hyperlink" Target="https://derivative.ca/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image" Target="../media/image32.png"/><Relationship Id="rId7" Type="http://schemas.openxmlformats.org/officeDocument/2006/relationships/image" Target="../media/image36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gif"/><Relationship Id="rId4" Type="http://schemas.openxmlformats.org/officeDocument/2006/relationships/image" Target="../media/image33.png"/><Relationship Id="rId9" Type="http://schemas.openxmlformats.org/officeDocument/2006/relationships/image" Target="../media/image3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3.gif"/><Relationship Id="rId7" Type="http://schemas.openxmlformats.org/officeDocument/2006/relationships/image" Target="../media/image7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image" Target="../media/image11.png"/><Relationship Id="rId7" Type="http://schemas.openxmlformats.org/officeDocument/2006/relationships/image" Target="../media/image14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gi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16.png"/><Relationship Id="rId7" Type="http://schemas.openxmlformats.org/officeDocument/2006/relationships/image" Target="../media/image20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gif"/><Relationship Id="rId4" Type="http://schemas.openxmlformats.org/officeDocument/2006/relationships/image" Target="../media/image17.png"/><Relationship Id="rId9" Type="http://schemas.openxmlformats.org/officeDocument/2006/relationships/image" Target="../media/image22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image" Target="../media/image24.png"/><Relationship Id="rId7" Type="http://schemas.openxmlformats.org/officeDocument/2006/relationships/image" Target="../media/image28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gif"/><Relationship Id="rId4" Type="http://schemas.openxmlformats.org/officeDocument/2006/relationships/image" Target="../media/image25.png"/><Relationship Id="rId9" Type="http://schemas.openxmlformats.org/officeDocument/2006/relationships/image" Target="../media/image3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0" y="-69025"/>
            <a:ext cx="9144000" cy="196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3600" b="1">
                <a:latin typeface="Meiryo" panose="020B0604030504040204" pitchFamily="34" charset="-128"/>
                <a:ea typeface="Meiryo" panose="020B0604030504040204" pitchFamily="34" charset="-128"/>
              </a:rPr>
              <a:t>下側が浮き出る水平運動錯視</a:t>
            </a:r>
            <a:br>
              <a:rPr lang="en-US" altLang="ja-JP" sz="2700" b="1" dirty="0">
                <a:latin typeface="Meiryo" panose="020B0604030504040204" pitchFamily="34" charset="-128"/>
                <a:ea typeface="Meiryo" panose="020B0604030504040204" pitchFamily="34" charset="-128"/>
              </a:rPr>
            </a:br>
            <a:endParaRPr sz="2700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1800" dirty="0">
                <a:latin typeface="Meiryo" panose="020B0604030504040204" pitchFamily="34" charset="-128"/>
                <a:ea typeface="Meiryo" panose="020B0604030504040204" pitchFamily="34" charset="-128"/>
              </a:rPr>
              <a:t>Motion-driven enhancement of a lower lower region cue in depth perception </a:t>
            </a:r>
            <a:endParaRPr sz="1800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0" y="4108537"/>
            <a:ext cx="9144000" cy="10349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ja-JP" sz="800" b="1" dirty="0"/>
              <a:t>※</a:t>
            </a:r>
            <a:r>
              <a:rPr lang="ja-JP" altLang="en-US" sz="800" b="1"/>
              <a:t>本錯視の詳細については，下記論文にもまとめております．合わせてご覧ください．</a:t>
            </a:r>
            <a:endParaRPr lang="en-US" altLang="ja-JP" sz="800" b="1" dirty="0"/>
          </a:p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800" dirty="0"/>
              <a:t>Yuki Kubota, Ryota Mima, Takahiro Kawabe, Taiki Fukiage, Masahiko Inami: Motion-driven enhancement of a lower region cue in depth perception, Journal of Illusion, </a:t>
            </a:r>
            <a:r>
              <a:rPr lang="ja" sz="800" b="1" dirty="0"/>
              <a:t>3</a:t>
            </a:r>
            <a:r>
              <a:rPr lang="ja" sz="800" dirty="0"/>
              <a:t>. </a:t>
            </a:r>
            <a:br>
              <a:rPr lang="en-US" altLang="ja" sz="800" dirty="0"/>
            </a:br>
            <a:r>
              <a:rPr lang="en-US" altLang="ja" sz="800" dirty="0">
                <a:hlinkClick r:id="rId3"/>
              </a:rPr>
              <a:t>https://</a:t>
            </a:r>
            <a:r>
              <a:rPr lang="en-US" altLang="ja" sz="800" dirty="0" err="1">
                <a:hlinkClick r:id="rId3"/>
              </a:rPr>
              <a:t>journalofillusion.net</a:t>
            </a:r>
            <a:r>
              <a:rPr lang="en-US" altLang="ja" sz="800" dirty="0">
                <a:hlinkClick r:id="rId3"/>
              </a:rPr>
              <a:t>/</a:t>
            </a:r>
            <a:r>
              <a:rPr lang="en-US" altLang="ja" sz="800" dirty="0" err="1">
                <a:hlinkClick r:id="rId3"/>
              </a:rPr>
              <a:t>index.php</a:t>
            </a:r>
            <a:r>
              <a:rPr lang="en-US" altLang="ja" sz="800" dirty="0">
                <a:hlinkClick r:id="rId3"/>
              </a:rPr>
              <a:t>/</a:t>
            </a:r>
            <a:r>
              <a:rPr lang="en-US" altLang="ja" sz="800" dirty="0" err="1">
                <a:hlinkClick r:id="rId3"/>
              </a:rPr>
              <a:t>joi</a:t>
            </a:r>
            <a:r>
              <a:rPr lang="en-US" altLang="ja" sz="800" dirty="0">
                <a:hlinkClick r:id="rId3"/>
              </a:rPr>
              <a:t>/article/view/8028</a:t>
            </a:r>
            <a:endParaRPr lang="en-US" altLang="ja" sz="800" dirty="0"/>
          </a:p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altLang="ja-JP" sz="800" dirty="0"/>
          </a:p>
          <a:p>
            <a:pPr lvl="0" algn="l">
              <a:lnSpc>
                <a:spcPct val="114000"/>
              </a:lnSpc>
              <a:spcBef>
                <a:spcPts val="0"/>
              </a:spcBef>
            </a:pPr>
            <a:r>
              <a:rPr lang="en-US" altLang="ja-JP" sz="800" b="1" dirty="0"/>
              <a:t>※</a:t>
            </a:r>
            <a:r>
              <a:rPr lang="ja-JP" altLang="en-US" sz="800" b="1"/>
              <a:t>本ファイル内に含まれる錯視映像は，</a:t>
            </a:r>
            <a:r>
              <a:rPr lang="en-US" altLang="ja-JP" sz="800" b="1" dirty="0" err="1"/>
              <a:t>TouchDesigner</a:t>
            </a:r>
            <a:r>
              <a:rPr lang="ja-JP" altLang="en-US" sz="800" b="1"/>
              <a:t>（</a:t>
            </a:r>
            <a:r>
              <a:rPr lang="en" altLang="ja-JP" sz="800" b="1" dirty="0">
                <a:hlinkClick r:id="rId4"/>
              </a:rPr>
              <a:t>https://derivative.ca/</a:t>
            </a:r>
            <a:r>
              <a:rPr lang="ja-JP" altLang="en-US" sz="800" b="1"/>
              <a:t>）で作成しています．</a:t>
            </a:r>
            <a:endParaRPr lang="en-US" altLang="ja-JP" sz="800" b="1" dirty="0"/>
          </a:p>
          <a:p>
            <a:pPr lvl="0" algn="l">
              <a:lnSpc>
                <a:spcPct val="114000"/>
              </a:lnSpc>
              <a:spcBef>
                <a:spcPts val="0"/>
              </a:spcBef>
            </a:pPr>
            <a:r>
              <a:rPr lang="en-US" altLang="ja-JP" sz="800" b="1" dirty="0"/>
              <a:t>※</a:t>
            </a:r>
            <a:r>
              <a:rPr lang="ja-JP" altLang="en-US" sz="800" b="1"/>
              <a:t>映像のサイズによっては錯視効果が得られない場合があります．錯視がうまく観察できない場合は，画像の大きさを変更して観察してみてください．</a:t>
            </a:r>
            <a:endParaRPr sz="800" b="1" dirty="0"/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9750" y="1927175"/>
            <a:ext cx="2300400" cy="203070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/>
          <p:nvPr/>
        </p:nvSpPr>
        <p:spPr>
          <a:xfrm>
            <a:off x="0" y="1892675"/>
            <a:ext cx="9073500" cy="69000"/>
          </a:xfrm>
          <a:prstGeom prst="rect">
            <a:avLst/>
          </a:prstGeom>
          <a:gradFill>
            <a:gsLst>
              <a:gs pos="0">
                <a:srgbClr val="D0E0E3"/>
              </a:gs>
              <a:gs pos="46000">
                <a:srgbClr val="4A86E8"/>
              </a:gs>
              <a:gs pos="100000">
                <a:srgbClr val="0000FF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図 2" descr="背景パターン&#10;&#10;自動的に生成された説明">
            <a:extLst>
              <a:ext uri="{FF2B5EF4-FFF2-40B4-BE49-F238E27FC236}">
                <a16:creationId xmlns:a16="http://schemas.microsoft.com/office/drawing/2014/main" id="{71847093-B7C3-F042-BBBB-178F6280C5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0300" y="2170550"/>
            <a:ext cx="1625600" cy="1625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b="1" dirty="0">
                <a:latin typeface="Meiryo" panose="020B0604030504040204" pitchFamily="34" charset="-128"/>
                <a:ea typeface="Meiryo" panose="020B0604030504040204" pitchFamily="34" charset="-128"/>
              </a:rPr>
              <a:t>遮蔽の存在 / Presence of occlusion</a:t>
            </a:r>
            <a:endParaRPr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68" name="Google Shape;168;p22"/>
          <p:cNvSpPr txBox="1">
            <a:spLocks noGrp="1"/>
          </p:cNvSpPr>
          <p:nvPr>
            <p:ph type="body" idx="1"/>
          </p:nvPr>
        </p:nvSpPr>
        <p:spPr>
          <a:xfrm>
            <a:off x="0" y="4099275"/>
            <a:ext cx="9144000" cy="104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600" b="1" dirty="0">
                <a:latin typeface="Meiryo" panose="020B0604030504040204" pitchFamily="34" charset="-128"/>
                <a:ea typeface="Meiryo" panose="020B0604030504040204" pitchFamily="34" charset="-128"/>
              </a:rPr>
              <a:t>遮蔽の手がかりが存在する場合は、</a:t>
            </a:r>
            <a:r>
              <a:rPr lang="ja" altLang="en-US" sz="1600" b="1" dirty="0">
                <a:latin typeface="Meiryo" panose="020B0604030504040204" pitchFamily="34" charset="-128"/>
                <a:ea typeface="Meiryo" panose="020B0604030504040204" pitchFamily="34" charset="-128"/>
              </a:rPr>
              <a:t>「</a:t>
            </a:r>
            <a:r>
              <a:rPr lang="ja" sz="1600" b="1" dirty="0">
                <a:latin typeface="Meiryo" panose="020B0604030504040204" pitchFamily="34" charset="-128"/>
                <a:ea typeface="Meiryo" panose="020B0604030504040204" pitchFamily="34" charset="-128"/>
              </a:rPr>
              <a:t>下</a:t>
            </a:r>
            <a:r>
              <a:rPr lang="ja" altLang="en-US" sz="1600" b="1" dirty="0">
                <a:latin typeface="Meiryo" panose="020B0604030504040204" pitchFamily="34" charset="-128"/>
                <a:ea typeface="Meiryo" panose="020B0604030504040204" pitchFamily="34" charset="-128"/>
              </a:rPr>
              <a:t>が</a:t>
            </a:r>
            <a:r>
              <a:rPr lang="ja" sz="1600" b="1" dirty="0">
                <a:latin typeface="Meiryo" panose="020B0604030504040204" pitchFamily="34" charset="-128"/>
                <a:ea typeface="Meiryo" panose="020B0604030504040204" pitchFamily="34" charset="-128"/>
              </a:rPr>
              <a:t>手前</a:t>
            </a:r>
            <a:r>
              <a:rPr lang="ja" altLang="en-US" sz="1600" b="1" dirty="0">
                <a:latin typeface="Meiryo" panose="020B0604030504040204" pitchFamily="34" charset="-128"/>
                <a:ea typeface="Meiryo" panose="020B0604030504040204" pitchFamily="34" charset="-128"/>
              </a:rPr>
              <a:t>」</a:t>
            </a:r>
            <a:r>
              <a:rPr lang="ja" sz="1600" b="1" dirty="0">
                <a:latin typeface="Meiryo" panose="020B0604030504040204" pitchFamily="34" charset="-128"/>
                <a:ea typeface="Meiryo" panose="020B0604030504040204" pitchFamily="34" charset="-128"/>
              </a:rPr>
              <a:t>の効果が減退した</a:t>
            </a:r>
            <a:endParaRPr sz="16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0" lvl="0" indent="0" algn="l" rtl="0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ja" sz="1600" b="1" dirty="0">
                <a:solidFill>
                  <a:schemeClr val="dk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→「遮蔽の手がかりがあるか」は、「下が手前</a:t>
            </a:r>
            <a:r>
              <a:rPr lang="ja-JP" altLang="en-US" sz="1600" b="1">
                <a:solidFill>
                  <a:schemeClr val="dk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に浮き出る効果</a:t>
            </a:r>
            <a:r>
              <a:rPr lang="ja" sz="1600" b="1" dirty="0">
                <a:solidFill>
                  <a:schemeClr val="dk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」に影響を与えることが示唆</a:t>
            </a:r>
            <a:endParaRPr sz="1600" b="1" dirty="0">
              <a:solidFill>
                <a:schemeClr val="dk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69" name="Google Shape;169;p22"/>
          <p:cNvSpPr txBox="1"/>
          <p:nvPr/>
        </p:nvSpPr>
        <p:spPr>
          <a:xfrm>
            <a:off x="0" y="1103400"/>
            <a:ext cx="945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" b="1">
                <a:latin typeface="Meiryo" panose="020B0604030504040204" pitchFamily="34" charset="-128"/>
                <a:ea typeface="Meiryo" panose="020B0604030504040204" pitchFamily="34" charset="-128"/>
              </a:rPr>
              <a:t>Movie4a</a:t>
            </a:r>
            <a:endParaRPr sz="1200" b="1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70" name="Google Shape;170;p22"/>
          <p:cNvSpPr txBox="1"/>
          <p:nvPr/>
        </p:nvSpPr>
        <p:spPr>
          <a:xfrm>
            <a:off x="2236613" y="1103388"/>
            <a:ext cx="945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" b="1">
                <a:latin typeface="Meiryo" panose="020B0604030504040204" pitchFamily="34" charset="-128"/>
                <a:ea typeface="Meiryo" panose="020B0604030504040204" pitchFamily="34" charset="-128"/>
              </a:rPr>
              <a:t>Movie4b</a:t>
            </a:r>
            <a:endParaRPr sz="1200" b="1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71" name="Google Shape;171;p22"/>
          <p:cNvSpPr txBox="1"/>
          <p:nvPr/>
        </p:nvSpPr>
        <p:spPr>
          <a:xfrm>
            <a:off x="4473250" y="1103388"/>
            <a:ext cx="945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" b="1">
                <a:latin typeface="Meiryo" panose="020B0604030504040204" pitchFamily="34" charset="-128"/>
                <a:ea typeface="Meiryo" panose="020B0604030504040204" pitchFamily="34" charset="-128"/>
              </a:rPr>
              <a:t>Movie4c</a:t>
            </a:r>
            <a:endParaRPr sz="1200" b="1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72" name="Google Shape;172;p22"/>
          <p:cNvSpPr txBox="1"/>
          <p:nvPr/>
        </p:nvSpPr>
        <p:spPr>
          <a:xfrm>
            <a:off x="6775750" y="1103388"/>
            <a:ext cx="945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" b="1">
                <a:latin typeface="Meiryo" panose="020B0604030504040204" pitchFamily="34" charset="-128"/>
                <a:ea typeface="Meiryo" panose="020B0604030504040204" pitchFamily="34" charset="-128"/>
              </a:rPr>
              <a:t>Movie4d</a:t>
            </a:r>
            <a:endParaRPr sz="1200" b="1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177" name="Google Shape;17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675" y="2963335"/>
            <a:ext cx="1029425" cy="966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2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9996" y="3065442"/>
            <a:ext cx="849925" cy="76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2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3418" y="2993960"/>
            <a:ext cx="849925" cy="84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2"/>
          <p:cNvPicPr preferRelativeResize="0"/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6678" y="2993960"/>
            <a:ext cx="849926" cy="849925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2"/>
          <p:cNvSpPr/>
          <p:nvPr/>
        </p:nvSpPr>
        <p:spPr>
          <a:xfrm>
            <a:off x="0" y="982325"/>
            <a:ext cx="9144000" cy="69000"/>
          </a:xfrm>
          <a:prstGeom prst="rect">
            <a:avLst/>
          </a:prstGeom>
          <a:gradFill>
            <a:gsLst>
              <a:gs pos="0">
                <a:srgbClr val="D0E0E3"/>
              </a:gs>
              <a:gs pos="46000">
                <a:srgbClr val="4A86E8"/>
              </a:gs>
              <a:gs pos="100000">
                <a:srgbClr val="0000FF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3" name="図 2" descr="背景パターン&#10;&#10;自動的に生成された説明">
            <a:extLst>
              <a:ext uri="{FF2B5EF4-FFF2-40B4-BE49-F238E27FC236}">
                <a16:creationId xmlns:a16="http://schemas.microsoft.com/office/drawing/2014/main" id="{A26EB56F-CC83-FB4D-8E85-682139DB65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700" y="1588625"/>
            <a:ext cx="1440000" cy="1440000"/>
          </a:xfrm>
          <a:prstGeom prst="rect">
            <a:avLst/>
          </a:prstGeom>
        </p:spPr>
      </p:pic>
      <p:pic>
        <p:nvPicPr>
          <p:cNvPr id="5" name="図 4" descr="背景パターン&#10;&#10;自動的に生成された説明">
            <a:extLst>
              <a:ext uri="{FF2B5EF4-FFF2-40B4-BE49-F238E27FC236}">
                <a16:creationId xmlns:a16="http://schemas.microsoft.com/office/drawing/2014/main" id="{EF2158AB-8103-9B4F-9C01-2554340477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24959" y="1587782"/>
            <a:ext cx="1440000" cy="1440000"/>
          </a:xfrm>
          <a:prstGeom prst="rect">
            <a:avLst/>
          </a:prstGeom>
        </p:spPr>
      </p:pic>
      <p:pic>
        <p:nvPicPr>
          <p:cNvPr id="7" name="図 6" descr="背景パターン&#10;&#10;自動的に生成された説明">
            <a:extLst>
              <a:ext uri="{FF2B5EF4-FFF2-40B4-BE49-F238E27FC236}">
                <a16:creationId xmlns:a16="http://schemas.microsoft.com/office/drawing/2014/main" id="{D5E521FE-06A6-3D46-92B6-C27DF08452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20808" y="1587782"/>
            <a:ext cx="1440000" cy="1440000"/>
          </a:xfrm>
          <a:prstGeom prst="rect">
            <a:avLst/>
          </a:prstGeom>
        </p:spPr>
      </p:pic>
      <p:pic>
        <p:nvPicPr>
          <p:cNvPr id="9" name="図 8" descr="背景パターン&#10;&#10;自動的に生成された説明">
            <a:extLst>
              <a:ext uri="{FF2B5EF4-FFF2-40B4-BE49-F238E27FC236}">
                <a16:creationId xmlns:a16="http://schemas.microsoft.com/office/drawing/2014/main" id="{BC779A55-3D5F-3D42-AB58-E14988644FF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76325" y="1587782"/>
            <a:ext cx="1440000" cy="1440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b="1">
                <a:latin typeface="Meiryo" panose="020B0604030504040204" pitchFamily="34" charset="-128"/>
                <a:ea typeface="Meiryo" panose="020B0604030504040204" pitchFamily="34" charset="-128"/>
              </a:rPr>
              <a:t>下側が浮き出る水平運動錯視</a:t>
            </a:r>
            <a:endParaRPr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64" name="Google Shape;64;p14"/>
          <p:cNvSpPr txBox="1">
            <a:spLocks noGrp="1"/>
          </p:cNvSpPr>
          <p:nvPr>
            <p:ph type="body" idx="1"/>
          </p:nvPr>
        </p:nvSpPr>
        <p:spPr>
          <a:xfrm>
            <a:off x="0" y="1114774"/>
            <a:ext cx="9144000" cy="10418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ja" sz="1800" dirty="0">
                <a:latin typeface="Meiryo" panose="020B0604030504040204" pitchFamily="34" charset="-128"/>
                <a:ea typeface="Meiryo" panose="020B0604030504040204" pitchFamily="34" charset="-128"/>
              </a:rPr>
              <a:t>この</a:t>
            </a:r>
            <a:r>
              <a:rPr lang="ja-JP" altLang="en-US" sz="1800">
                <a:latin typeface="Meiryo" panose="020B0604030504040204" pitchFamily="34" charset="-128"/>
                <a:ea typeface="Meiryo" panose="020B0604030504040204" pitchFamily="34" charset="-128"/>
              </a:rPr>
              <a:t>映像</a:t>
            </a:r>
            <a:r>
              <a:rPr lang="ja" altLang="en-US" sz="1800" dirty="0">
                <a:latin typeface="Meiryo" panose="020B0604030504040204" pitchFamily="34" charset="-128"/>
                <a:ea typeface="Meiryo" panose="020B0604030504040204" pitchFamily="34" charset="-128"/>
              </a:rPr>
              <a:t>の</a:t>
            </a:r>
            <a:r>
              <a:rPr lang="ja" sz="1800" dirty="0">
                <a:latin typeface="Meiryo" panose="020B0604030504040204" pitchFamily="34" charset="-128"/>
                <a:ea typeface="Meiryo" panose="020B0604030504040204" pitchFamily="34" charset="-128"/>
              </a:rPr>
              <a:t>上</a:t>
            </a:r>
            <a:r>
              <a:rPr lang="ja" altLang="en-US" sz="1800" dirty="0">
                <a:latin typeface="Meiryo" panose="020B0604030504040204" pitchFamily="34" charset="-128"/>
                <a:ea typeface="Meiryo" panose="020B0604030504040204" pitchFamily="34" charset="-128"/>
              </a:rPr>
              <a:t>と</a:t>
            </a:r>
            <a:r>
              <a:rPr lang="ja" sz="1800" dirty="0">
                <a:latin typeface="Meiryo" panose="020B0604030504040204" pitchFamily="34" charset="-128"/>
                <a:ea typeface="Meiryo" panose="020B0604030504040204" pitchFamily="34" charset="-128"/>
              </a:rPr>
              <a:t>下</a:t>
            </a:r>
            <a:r>
              <a:rPr lang="ja" altLang="en-US" sz="1800" dirty="0">
                <a:latin typeface="Meiryo" panose="020B0604030504040204" pitchFamily="34" charset="-128"/>
                <a:ea typeface="Meiryo" panose="020B0604030504040204" pitchFamily="34" charset="-128"/>
              </a:rPr>
              <a:t>の</a:t>
            </a:r>
            <a:r>
              <a:rPr lang="ja-JP" altLang="en-US" sz="1800">
                <a:latin typeface="Meiryo" panose="020B0604030504040204" pitchFamily="34" charset="-128"/>
                <a:ea typeface="Meiryo" panose="020B0604030504040204" pitchFamily="34" charset="-128"/>
              </a:rPr>
              <a:t>領域</a:t>
            </a:r>
            <a:r>
              <a:rPr lang="ja" altLang="en-US" sz="1800" dirty="0">
                <a:latin typeface="Meiryo" panose="020B0604030504040204" pitchFamily="34" charset="-128"/>
                <a:ea typeface="Meiryo" panose="020B0604030504040204" pitchFamily="34" charset="-128"/>
              </a:rPr>
              <a:t>，</a:t>
            </a:r>
            <a:r>
              <a:rPr lang="ja" sz="1800" dirty="0">
                <a:latin typeface="Meiryo" panose="020B0604030504040204" pitchFamily="34" charset="-128"/>
                <a:ea typeface="Meiryo" panose="020B0604030504040204" pitchFamily="34" charset="-128"/>
              </a:rPr>
              <a:t>どちらが手前に見えるでしょうか？</a:t>
            </a:r>
            <a:endParaRPr lang="en-US" altLang="ja" sz="1800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ja-JP" altLang="en-US" sz="1800">
                <a:latin typeface="Meiryo" panose="020B0604030504040204" pitchFamily="34" charset="-128"/>
                <a:ea typeface="Meiryo" panose="020B0604030504040204" pitchFamily="34" charset="-128"/>
              </a:rPr>
              <a:t>上下をひっくり返すと</a:t>
            </a:r>
            <a:r>
              <a:rPr lang="en-US" altLang="ja-JP" sz="1800" dirty="0">
                <a:latin typeface="Meiryo" panose="020B0604030504040204" pitchFamily="34" charset="-128"/>
                <a:ea typeface="Meiryo" panose="020B0604030504040204" pitchFamily="34" charset="-128"/>
              </a:rPr>
              <a:t>…</a:t>
            </a:r>
            <a:r>
              <a:rPr lang="ja-JP" altLang="en-US" sz="1800">
                <a:latin typeface="Meiryo" panose="020B0604030504040204" pitchFamily="34" charset="-128"/>
                <a:ea typeface="Meiryo" panose="020B0604030504040204" pitchFamily="34" charset="-128"/>
              </a:rPr>
              <a:t>　</a:t>
            </a:r>
            <a:r>
              <a:rPr lang="en-US" altLang="ja-JP" sz="1300" dirty="0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※10</a:t>
            </a:r>
            <a:r>
              <a:rPr lang="ja-JP" altLang="en-US" sz="1300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秒ごとに映像の上下が入れ替わります</a:t>
            </a:r>
            <a:endParaRPr sz="1300" dirty="0">
              <a:solidFill>
                <a:srgbClr val="FF0000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65" name="Google Shape;65;p14"/>
          <p:cNvSpPr txBox="1">
            <a:spLocks noGrp="1"/>
          </p:cNvSpPr>
          <p:nvPr>
            <p:ph type="body" idx="1"/>
          </p:nvPr>
        </p:nvSpPr>
        <p:spPr>
          <a:xfrm>
            <a:off x="0" y="4255275"/>
            <a:ext cx="9144000" cy="88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ctr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SzPts val="1018"/>
              <a:buNone/>
            </a:pPr>
            <a:r>
              <a:rPr lang="ja-JP" altLang="en-US" sz="1400">
                <a:latin typeface="Meiryo" panose="020B0604030504040204" pitchFamily="34" charset="-128"/>
                <a:ea typeface="Meiryo" panose="020B0604030504040204" pitchFamily="34" charset="-128"/>
              </a:rPr>
              <a:t>→多くの方は，映像の上下をひっくり返しても，</a:t>
            </a:r>
            <a:endParaRPr lang="en-US" altLang="ja-JP" sz="1400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0" lvl="0" indent="0" algn="ctr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SzPts val="1018"/>
              <a:buNone/>
            </a:pPr>
            <a:r>
              <a:rPr lang="ja-JP" altLang="en-US" sz="1400">
                <a:latin typeface="Meiryo" panose="020B0604030504040204" pitchFamily="34" charset="-128"/>
                <a:ea typeface="Meiryo" panose="020B0604030504040204" pitchFamily="34" charset="-128"/>
              </a:rPr>
              <a:t>相変わらず，下側の領域が手前に見えるのではないでしょうか？</a:t>
            </a:r>
            <a:endParaRPr lang="en-US" altLang="ja-JP" sz="1400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66" name="Google Shape;66;p14"/>
          <p:cNvSpPr/>
          <p:nvPr/>
        </p:nvSpPr>
        <p:spPr>
          <a:xfrm>
            <a:off x="0" y="982325"/>
            <a:ext cx="9144000" cy="69000"/>
          </a:xfrm>
          <a:prstGeom prst="rect">
            <a:avLst/>
          </a:prstGeom>
          <a:gradFill>
            <a:gsLst>
              <a:gs pos="0">
                <a:srgbClr val="D0E0E3"/>
              </a:gs>
              <a:gs pos="46000">
                <a:srgbClr val="4A86E8"/>
              </a:gs>
              <a:gs pos="100000">
                <a:srgbClr val="0000FF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図 2" descr="背景パターン&#10;&#10;自動的に生成された説明">
            <a:extLst>
              <a:ext uri="{FF2B5EF4-FFF2-40B4-BE49-F238E27FC236}">
                <a16:creationId xmlns:a16="http://schemas.microsoft.com/office/drawing/2014/main" id="{DB9C322C-5440-9045-98B0-F52D26394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6599" y="1942297"/>
            <a:ext cx="2160000" cy="216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108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animRot by="10800000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animRot by="10800000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>
                <a:latin typeface="Meiryo" panose="020B0604030504040204" pitchFamily="34" charset="-128"/>
                <a:ea typeface="Meiryo" panose="020B0604030504040204" pitchFamily="34" charset="-128"/>
              </a:rPr>
              <a:t>錯視映像の作成方法</a:t>
            </a:r>
            <a:endParaRPr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64" name="Google Shape;64;p14"/>
          <p:cNvSpPr txBox="1">
            <a:spLocks noGrp="1"/>
          </p:cNvSpPr>
          <p:nvPr>
            <p:ph type="body" idx="1"/>
          </p:nvPr>
        </p:nvSpPr>
        <p:spPr>
          <a:xfrm>
            <a:off x="0" y="1114774"/>
            <a:ext cx="6788258" cy="40287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ja" altLang="en-US" sz="2000" dirty="0">
                <a:latin typeface="Meiryo" panose="020B0604030504040204" pitchFamily="34" charset="-128"/>
                <a:ea typeface="Meiryo" panose="020B0604030504040204" pitchFamily="34" charset="-128"/>
              </a:rPr>
              <a:t>①</a:t>
            </a:r>
            <a:r>
              <a:rPr lang="ja-JP" altLang="en-US" sz="2000">
                <a:latin typeface="Meiryo" panose="020B0604030504040204" pitchFamily="34" charset="-128"/>
                <a:ea typeface="Meiryo" panose="020B0604030504040204" pitchFamily="34" charset="-128"/>
              </a:rPr>
              <a:t>撮影した写真か人工的な画像を用意する．</a:t>
            </a:r>
            <a:endParaRPr lang="en-US" altLang="ja-JP" sz="2000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altLang="ja-JP" sz="1200" dirty="0">
                <a:latin typeface="Meiryo" panose="020B0604030504040204" pitchFamily="34" charset="-128"/>
                <a:ea typeface="Meiryo" panose="020B0604030504040204" pitchFamily="34" charset="-128"/>
              </a:rPr>
              <a:t>※</a:t>
            </a:r>
            <a:r>
              <a:rPr lang="ja-JP" altLang="en-US" sz="1200">
                <a:latin typeface="Meiryo" panose="020B0604030504040204" pitchFamily="34" charset="-128"/>
                <a:ea typeface="Meiryo" panose="020B0604030504040204" pitchFamily="34" charset="-128"/>
              </a:rPr>
              <a:t>冒頭の映像は，人工的に生成したバイナリノイズ画像を用いた．</a:t>
            </a:r>
            <a:endParaRPr lang="en-US" altLang="ja-JP" sz="1200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lang="en-US" altLang="ja-JP" sz="2000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ja-JP" altLang="en-US" sz="2000">
                <a:latin typeface="Meiryo" panose="020B0604030504040204" pitchFamily="34" charset="-128"/>
                <a:ea typeface="Meiryo" panose="020B0604030504040204" pitchFamily="34" charset="-128"/>
              </a:rPr>
              <a:t>②画像を上下領域に分割し，水平振動させる</a:t>
            </a:r>
            <a:endParaRPr lang="en-US" altLang="ja-JP" sz="2000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0" indent="0">
              <a:spcAft>
                <a:spcPts val="1200"/>
              </a:spcAft>
              <a:buNone/>
            </a:pPr>
            <a:r>
              <a:rPr lang="en-US" altLang="ja-JP" sz="1200" dirty="0">
                <a:latin typeface="Meiryo" panose="020B0604030504040204" pitchFamily="34" charset="-128"/>
                <a:ea typeface="Meiryo" panose="020B0604030504040204" pitchFamily="34" charset="-128"/>
              </a:rPr>
              <a:t>※</a:t>
            </a:r>
            <a:r>
              <a:rPr lang="ja-JP" altLang="en-US" sz="1200">
                <a:latin typeface="Meiryo" panose="020B0604030504040204" pitchFamily="34" charset="-128"/>
                <a:ea typeface="Meiryo" panose="020B0604030504040204" pitchFamily="34" charset="-128"/>
              </a:rPr>
              <a:t>冒頭の映像は，周期</a:t>
            </a:r>
            <a:r>
              <a:rPr lang="en-US" altLang="ja-JP" sz="1200" dirty="0">
                <a:latin typeface="Meiryo" panose="020B0604030504040204" pitchFamily="34" charset="-128"/>
                <a:ea typeface="Meiryo" panose="020B0604030504040204" pitchFamily="34" charset="-128"/>
              </a:rPr>
              <a:t>2</a:t>
            </a:r>
            <a:r>
              <a:rPr lang="ja-JP" altLang="en-US" sz="1200">
                <a:latin typeface="Meiryo" panose="020B0604030504040204" pitchFamily="34" charset="-128"/>
                <a:ea typeface="Meiryo" panose="020B0604030504040204" pitchFamily="34" charset="-128"/>
              </a:rPr>
              <a:t>秒，最大偏位が画像幅の</a:t>
            </a:r>
            <a:r>
              <a:rPr lang="en-US" altLang="ja-JP" sz="1200" dirty="0">
                <a:latin typeface="Meiryo" panose="020B0604030504040204" pitchFamily="34" charset="-128"/>
                <a:ea typeface="Meiryo" panose="020B0604030504040204" pitchFamily="34" charset="-128"/>
              </a:rPr>
              <a:t>10%</a:t>
            </a:r>
            <a:r>
              <a:rPr lang="ja-JP" altLang="en-US" sz="1200">
                <a:latin typeface="Meiryo" panose="020B0604030504040204" pitchFamily="34" charset="-128"/>
                <a:ea typeface="Meiryo" panose="020B0604030504040204" pitchFamily="34" charset="-128"/>
              </a:rPr>
              <a:t>で，逆方向（逆位相）に振動させている．</a:t>
            </a:r>
            <a:endParaRPr lang="en-US" altLang="ja-JP" sz="1200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0" indent="0">
              <a:spcAft>
                <a:spcPts val="1200"/>
              </a:spcAft>
              <a:buNone/>
            </a:pPr>
            <a:endParaRPr lang="en-US" altLang="ja-JP" sz="2000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0" indent="0">
              <a:spcAft>
                <a:spcPts val="1200"/>
              </a:spcAft>
              <a:buNone/>
            </a:pPr>
            <a:r>
              <a:rPr lang="ja-JP" altLang="en-US" sz="2000">
                <a:latin typeface="Meiryo" panose="020B0604030504040204" pitchFamily="34" charset="-128"/>
                <a:ea typeface="Meiryo" panose="020B0604030504040204" pitchFamily="34" charset="-128"/>
              </a:rPr>
              <a:t>③映像を表示して，観察する</a:t>
            </a:r>
            <a:endParaRPr lang="en-US" altLang="ja-JP" sz="2000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0" indent="0">
              <a:spcAft>
                <a:spcPts val="1200"/>
              </a:spcAft>
              <a:buNone/>
            </a:pPr>
            <a:r>
              <a:rPr lang="en-US" altLang="ja-JP" sz="1200" dirty="0">
                <a:latin typeface="Meiryo" panose="020B0604030504040204" pitchFamily="34" charset="-128"/>
                <a:ea typeface="Meiryo" panose="020B0604030504040204" pitchFamily="34" charset="-128"/>
              </a:rPr>
              <a:t>※</a:t>
            </a:r>
            <a:r>
              <a:rPr lang="ja-JP" altLang="en-US" sz="1200">
                <a:latin typeface="Meiryo" panose="020B0604030504040204" pitchFamily="34" charset="-128"/>
                <a:ea typeface="Meiryo" panose="020B0604030504040204" pitchFamily="34" charset="-128"/>
              </a:rPr>
              <a:t>映像の回転が容易なタブレット端末やスマートフォンに表示すると，</a:t>
            </a:r>
            <a:br>
              <a:rPr lang="en-US" altLang="ja-JP" sz="1200" dirty="0">
                <a:latin typeface="Meiryo" panose="020B0604030504040204" pitchFamily="34" charset="-128"/>
                <a:ea typeface="Meiryo" panose="020B0604030504040204" pitchFamily="34" charset="-128"/>
              </a:rPr>
            </a:br>
            <a:r>
              <a:rPr lang="ja-JP" altLang="en-US" sz="1200">
                <a:latin typeface="Meiryo" panose="020B0604030504040204" pitchFamily="34" charset="-128"/>
                <a:ea typeface="Meiryo" panose="020B0604030504040204" pitchFamily="34" charset="-128"/>
              </a:rPr>
              <a:t>「上下を反転させても下が手前に見える」という錯視効果を観察しやすい．</a:t>
            </a:r>
            <a:endParaRPr lang="en-US" altLang="ja-JP" sz="1200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66" name="Google Shape;66;p14"/>
          <p:cNvSpPr/>
          <p:nvPr/>
        </p:nvSpPr>
        <p:spPr>
          <a:xfrm>
            <a:off x="0" y="982325"/>
            <a:ext cx="9144000" cy="69000"/>
          </a:xfrm>
          <a:prstGeom prst="rect">
            <a:avLst/>
          </a:prstGeom>
          <a:gradFill>
            <a:gsLst>
              <a:gs pos="0">
                <a:srgbClr val="D0E0E3"/>
              </a:gs>
              <a:gs pos="46000">
                <a:srgbClr val="4A86E8"/>
              </a:gs>
              <a:gs pos="100000">
                <a:srgbClr val="0000FF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図 2" descr="背景パターン&#10;&#10;自動的に生成された説明">
            <a:extLst>
              <a:ext uri="{FF2B5EF4-FFF2-40B4-BE49-F238E27FC236}">
                <a16:creationId xmlns:a16="http://schemas.microsoft.com/office/drawing/2014/main" id="{DB9C322C-5440-9045-98B0-F52D26394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1023" y="1680349"/>
            <a:ext cx="2350347" cy="235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1357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>
                <a:latin typeface="Meiryo" panose="020B0604030504040204" pitchFamily="34" charset="-128"/>
                <a:ea typeface="Meiryo" panose="020B0604030504040204" pitchFamily="34" charset="-128"/>
              </a:rPr>
              <a:t>さまざまなカラー画像に適用した場合</a:t>
            </a:r>
            <a:endParaRPr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66" name="Google Shape;66;p14"/>
          <p:cNvSpPr/>
          <p:nvPr/>
        </p:nvSpPr>
        <p:spPr>
          <a:xfrm>
            <a:off x="0" y="982325"/>
            <a:ext cx="9144000" cy="69000"/>
          </a:xfrm>
          <a:prstGeom prst="rect">
            <a:avLst/>
          </a:prstGeom>
          <a:gradFill>
            <a:gsLst>
              <a:gs pos="0">
                <a:srgbClr val="D0E0E3"/>
              </a:gs>
              <a:gs pos="46000">
                <a:srgbClr val="4A86E8"/>
              </a:gs>
              <a:gs pos="100000">
                <a:srgbClr val="0000FF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05;p18">
            <a:extLst>
              <a:ext uri="{FF2B5EF4-FFF2-40B4-BE49-F238E27FC236}">
                <a16:creationId xmlns:a16="http://schemas.microsoft.com/office/drawing/2014/main" id="{D811982B-EE8C-BC45-9292-391436EE0A1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0" y="4698474"/>
            <a:ext cx="9144000" cy="445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600" b="1">
                <a:latin typeface="Meiryo" panose="020B0604030504040204" pitchFamily="34" charset="-128"/>
                <a:ea typeface="Meiryo" panose="020B0604030504040204" pitchFamily="34" charset="-128"/>
              </a:rPr>
              <a:t>→カラー画像や写真に対しても，ある程度一般的にみられる現象のようである．</a:t>
            </a:r>
            <a:endParaRPr sz="16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1083D78C-D353-9B4C-8DF8-08CFEB9A2819}"/>
              </a:ext>
            </a:extLst>
          </p:cNvPr>
          <p:cNvSpPr txBox="1"/>
          <p:nvPr/>
        </p:nvSpPr>
        <p:spPr>
          <a:xfrm>
            <a:off x="22824" y="1060798"/>
            <a:ext cx="2846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 dirty="0"/>
              <a:t>1</a:t>
            </a:r>
            <a:endParaRPr kumimoji="1" lang="ja-JP" altLang="en-US" sz="1400" b="1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456817A1-C7DE-4042-A622-1690F5F37D3D}"/>
              </a:ext>
            </a:extLst>
          </p:cNvPr>
          <p:cNvSpPr txBox="1"/>
          <p:nvPr/>
        </p:nvSpPr>
        <p:spPr>
          <a:xfrm>
            <a:off x="2312491" y="1066618"/>
            <a:ext cx="2846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 dirty="0"/>
              <a:t>2</a:t>
            </a:r>
            <a:endParaRPr kumimoji="1" lang="ja-JP" altLang="en-US" sz="1400" b="1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54EF3A1A-8228-D34D-9742-6F52BBAD6521}"/>
              </a:ext>
            </a:extLst>
          </p:cNvPr>
          <p:cNvSpPr txBox="1"/>
          <p:nvPr/>
        </p:nvSpPr>
        <p:spPr>
          <a:xfrm>
            <a:off x="4584287" y="1060798"/>
            <a:ext cx="2846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 dirty="0"/>
              <a:t>3</a:t>
            </a:r>
            <a:endParaRPr kumimoji="1" lang="ja-JP" altLang="en-US" sz="1400" b="1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91AAA814-64E6-074C-AE8D-8C84B3120FF4}"/>
              </a:ext>
            </a:extLst>
          </p:cNvPr>
          <p:cNvSpPr txBox="1"/>
          <p:nvPr/>
        </p:nvSpPr>
        <p:spPr>
          <a:xfrm>
            <a:off x="6856083" y="1060798"/>
            <a:ext cx="2846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 dirty="0"/>
              <a:t>4</a:t>
            </a:r>
            <a:endParaRPr kumimoji="1" lang="ja-JP" altLang="en-US" sz="1400" b="1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9E8E67D3-578B-624B-ADE4-BC77CF705C85}"/>
              </a:ext>
            </a:extLst>
          </p:cNvPr>
          <p:cNvSpPr txBox="1"/>
          <p:nvPr/>
        </p:nvSpPr>
        <p:spPr>
          <a:xfrm>
            <a:off x="22824" y="2847911"/>
            <a:ext cx="2846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 dirty="0"/>
              <a:t>5</a:t>
            </a:r>
            <a:endParaRPr kumimoji="1" lang="ja-JP" altLang="en-US" sz="1400" b="1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26E8ECC7-9734-474C-AAE7-868A8C1C91B2}"/>
              </a:ext>
            </a:extLst>
          </p:cNvPr>
          <p:cNvSpPr txBox="1"/>
          <p:nvPr/>
        </p:nvSpPr>
        <p:spPr>
          <a:xfrm>
            <a:off x="2312491" y="2844160"/>
            <a:ext cx="2846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 dirty="0"/>
              <a:t>6</a:t>
            </a:r>
            <a:endParaRPr kumimoji="1" lang="ja-JP" altLang="en-US" sz="1400" b="1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A8D65BE3-F706-D149-90E4-A29234DC8A56}"/>
              </a:ext>
            </a:extLst>
          </p:cNvPr>
          <p:cNvSpPr txBox="1"/>
          <p:nvPr/>
        </p:nvSpPr>
        <p:spPr>
          <a:xfrm>
            <a:off x="4346533" y="3769106"/>
            <a:ext cx="4797468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latin typeface="Meiryo" panose="020B0604030504040204" pitchFamily="34" charset="-128"/>
                <a:ea typeface="Meiryo" panose="020B0604030504040204" pitchFamily="34" charset="-128"/>
              </a:rPr>
              <a:t>※3-6</a:t>
            </a:r>
            <a:r>
              <a:rPr kumimoji="1" lang="ja-JP" altLang="en-US" sz="1200">
                <a:latin typeface="Meiryo" panose="020B0604030504040204" pitchFamily="34" charset="-128"/>
                <a:ea typeface="Meiryo" panose="020B0604030504040204" pitchFamily="34" charset="-128"/>
              </a:rPr>
              <a:t>は，</a:t>
            </a:r>
            <a:r>
              <a:rPr kumimoji="1" lang="en-US" altLang="ja-JP" sz="1200" dirty="0">
                <a:latin typeface="Meiryo" panose="020B0604030504040204" pitchFamily="34" charset="-128"/>
                <a:ea typeface="Meiryo" panose="020B0604030504040204" pitchFamily="34" charset="-128"/>
              </a:rPr>
              <a:t>DTD Dataset[1]</a:t>
            </a:r>
            <a:r>
              <a:rPr kumimoji="1" lang="ja-JP" altLang="en-US" sz="1200">
                <a:latin typeface="Meiryo" panose="020B0604030504040204" pitchFamily="34" charset="-128"/>
                <a:ea typeface="Meiryo" panose="020B0604030504040204" pitchFamily="34" charset="-128"/>
              </a:rPr>
              <a:t>に含まれる画像を使用した．</a:t>
            </a:r>
            <a:endParaRPr kumimoji="1" lang="en-US" altLang="ja-JP" sz="1200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endParaRPr lang="en" altLang="ja-JP" sz="900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r>
              <a:rPr lang="en" altLang="ja-JP" sz="900" dirty="0">
                <a:latin typeface="Meiryo" panose="020B0604030504040204" pitchFamily="34" charset="-128"/>
                <a:ea typeface="Meiryo" panose="020B0604030504040204" pitchFamily="34" charset="-128"/>
              </a:rPr>
              <a:t>[1]</a:t>
            </a:r>
            <a:r>
              <a:rPr lang="en" altLang="ja-JP" sz="900" dirty="0" err="1">
                <a:latin typeface="Meiryo" panose="020B0604030504040204" pitchFamily="34" charset="-128"/>
                <a:ea typeface="Meiryo" panose="020B0604030504040204" pitchFamily="34" charset="-128"/>
              </a:rPr>
              <a:t>Cimpoi</a:t>
            </a:r>
            <a:r>
              <a:rPr lang="en" altLang="ja-JP" sz="900" dirty="0">
                <a:latin typeface="Meiryo" panose="020B0604030504040204" pitchFamily="34" charset="-128"/>
                <a:ea typeface="Meiryo" panose="020B0604030504040204" pitchFamily="34" charset="-128"/>
              </a:rPr>
              <a:t>, Mircea, et al. "Describing textures in the wild." </a:t>
            </a:r>
            <a:r>
              <a:rPr lang="en" altLang="ja-JP" sz="900" i="1" dirty="0">
                <a:latin typeface="Meiryo" panose="020B0604030504040204" pitchFamily="34" charset="-128"/>
                <a:ea typeface="Meiryo" panose="020B0604030504040204" pitchFamily="34" charset="-128"/>
              </a:rPr>
              <a:t>Proceedings of the IEEE conference on computer vision and pattern recognition</a:t>
            </a:r>
            <a:r>
              <a:rPr lang="en" altLang="ja-JP" sz="900" dirty="0">
                <a:latin typeface="Meiryo" panose="020B0604030504040204" pitchFamily="34" charset="-128"/>
                <a:ea typeface="Meiryo" panose="020B0604030504040204" pitchFamily="34" charset="-128"/>
              </a:rPr>
              <a:t>. 2014.</a:t>
            </a:r>
            <a:endParaRPr kumimoji="1" lang="ja-JP" altLang="en-US" sz="9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B27040CA-E0AB-0544-9884-710D253A9CBE}"/>
              </a:ext>
            </a:extLst>
          </p:cNvPr>
          <p:cNvSpPr txBox="1"/>
          <p:nvPr/>
        </p:nvSpPr>
        <p:spPr>
          <a:xfrm>
            <a:off x="5993706" y="53015"/>
            <a:ext cx="315029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200" dirty="0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※10</a:t>
            </a:r>
            <a:r>
              <a:rPr lang="ja-JP" altLang="en-US" sz="1200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秒ごとに映像の上下が入れ替わります</a:t>
            </a:r>
            <a:endParaRPr lang="ja-JP" altLang="en-US" sz="1200"/>
          </a:p>
        </p:txBody>
      </p:sp>
      <p:pic>
        <p:nvPicPr>
          <p:cNvPr id="57" name="図 56">
            <a:extLst>
              <a:ext uri="{FF2B5EF4-FFF2-40B4-BE49-F238E27FC236}">
                <a16:creationId xmlns:a16="http://schemas.microsoft.com/office/drawing/2014/main" id="{37E832CB-BD1D-B242-9A89-AC83AEE6C3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7925" y="1212271"/>
            <a:ext cx="1625600" cy="1625600"/>
          </a:xfrm>
          <a:prstGeom prst="rect">
            <a:avLst/>
          </a:prstGeom>
        </p:spPr>
      </p:pic>
      <p:pic>
        <p:nvPicPr>
          <p:cNvPr id="59" name="図 58">
            <a:extLst>
              <a:ext uri="{FF2B5EF4-FFF2-40B4-BE49-F238E27FC236}">
                <a16:creationId xmlns:a16="http://schemas.microsoft.com/office/drawing/2014/main" id="{8AE8F225-C7DA-4949-9B93-4AEFD49E6F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277" y="1212271"/>
            <a:ext cx="1625600" cy="1625600"/>
          </a:xfrm>
          <a:prstGeom prst="rect">
            <a:avLst/>
          </a:prstGeom>
        </p:spPr>
      </p:pic>
      <p:pic>
        <p:nvPicPr>
          <p:cNvPr id="61" name="図 60">
            <a:extLst>
              <a:ext uri="{FF2B5EF4-FFF2-40B4-BE49-F238E27FC236}">
                <a16:creationId xmlns:a16="http://schemas.microsoft.com/office/drawing/2014/main" id="{4A851F8C-97C3-B64E-81E2-2FF2D0BC82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4225" y="1212271"/>
            <a:ext cx="1625600" cy="1625600"/>
          </a:xfrm>
          <a:prstGeom prst="rect">
            <a:avLst/>
          </a:prstGeom>
        </p:spPr>
      </p:pic>
      <p:pic>
        <p:nvPicPr>
          <p:cNvPr id="64" name="図 63">
            <a:extLst>
              <a:ext uri="{FF2B5EF4-FFF2-40B4-BE49-F238E27FC236}">
                <a16:creationId xmlns:a16="http://schemas.microsoft.com/office/drawing/2014/main" id="{84D7E537-CCD8-2F43-96D4-CD9527830D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5277" y="1212271"/>
            <a:ext cx="1625600" cy="1625600"/>
          </a:xfrm>
          <a:prstGeom prst="rect">
            <a:avLst/>
          </a:prstGeom>
        </p:spPr>
      </p:pic>
      <p:pic>
        <p:nvPicPr>
          <p:cNvPr id="67" name="図 66" descr="グラフ&#10;&#10;自動的に生成された説明">
            <a:extLst>
              <a:ext uri="{FF2B5EF4-FFF2-40B4-BE49-F238E27FC236}">
                <a16:creationId xmlns:a16="http://schemas.microsoft.com/office/drawing/2014/main" id="{BB682F8A-D781-CA46-B3CE-674EA4228E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7277" y="3036519"/>
            <a:ext cx="1625600" cy="1625600"/>
          </a:xfrm>
          <a:prstGeom prst="rect">
            <a:avLst/>
          </a:prstGeom>
        </p:spPr>
      </p:pic>
      <p:pic>
        <p:nvPicPr>
          <p:cNvPr id="69" name="図 68" descr="茶色, 鳥, 砂浜, 布 が含まれている画像&#10;&#10;自動的に生成された説明">
            <a:extLst>
              <a:ext uri="{FF2B5EF4-FFF2-40B4-BE49-F238E27FC236}">
                <a16:creationId xmlns:a16="http://schemas.microsoft.com/office/drawing/2014/main" id="{BD6977C1-C951-094D-888A-C2172B6DE7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85878" y="3036519"/>
            <a:ext cx="1625600" cy="16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28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10800000">
                                      <p:cBhvr>
                                        <p:cTn id="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10800000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10800000">
                                      <p:cBhvr>
                                        <p:cTn id="1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10800000">
                                      <p:cBhvr>
                                        <p:cTn id="1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10800000">
                                      <p:cBhvr>
                                        <p:cTn id="1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10800000">
                                      <p:cBhvr>
                                        <p:cTn id="1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animRot by="10800000">
                                      <p:cBhvr>
                                        <p:cTn id="1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animRot by="10800000">
                                      <p:cBhvr>
                                        <p:cTn id="2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animRot by="10800000">
                                      <p:cBhvr>
                                        <p:cTn id="2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animRot by="10800000">
                                      <p:cBhvr>
                                        <p:cTn id="2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animRot by="10800000">
                                      <p:cBhvr>
                                        <p:cTn id="2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animRot by="10800000">
                                      <p:cBhvr>
                                        <p:cTn id="2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animRot by="10800000">
                                      <p:cBhvr>
                                        <p:cTn id="3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animRot by="10800000">
                                      <p:cBhvr>
                                        <p:cTn id="3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animRot by="10800000">
                                      <p:cBhvr>
                                        <p:cTn id="3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animRot by="10800000">
                                      <p:cBhvr>
                                        <p:cTn id="3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animRot by="10800000">
                                      <p:cBhvr>
                                        <p:cTn id="3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animRot by="10800000">
                                      <p:cBhvr>
                                        <p:cTn id="4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title"/>
          </p:nvPr>
        </p:nvSpPr>
        <p:spPr>
          <a:xfrm>
            <a:off x="0" y="1204149"/>
            <a:ext cx="9143999" cy="34109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Meiryo" panose="020B0604030504040204" pitchFamily="34" charset="-128"/>
                <a:ea typeface="Meiryo" panose="020B0604030504040204" pitchFamily="34" charset="-128"/>
              </a:rPr>
              <a:t>「下が手前」の錯視効果が保たれる条件を，以下の4つについて調査した．</a:t>
            </a:r>
            <a:br>
              <a:rPr lang="en-US" sz="2000" dirty="0">
                <a:latin typeface="Meiryo" panose="020B0604030504040204" pitchFamily="34" charset="-128"/>
                <a:ea typeface="Meiryo" panose="020B0604030504040204" pitchFamily="34" charset="-128"/>
              </a:rPr>
            </a:br>
            <a:br>
              <a:rPr lang="en-US" sz="2000" dirty="0">
                <a:latin typeface="Meiryo" panose="020B0604030504040204" pitchFamily="34" charset="-128"/>
                <a:ea typeface="Meiryo" panose="020B0604030504040204" pitchFamily="34" charset="-128"/>
              </a:rPr>
            </a:br>
            <a:br>
              <a:rPr lang="en-US" sz="2000" dirty="0">
                <a:latin typeface="Meiryo" panose="020B0604030504040204" pitchFamily="34" charset="-128"/>
                <a:ea typeface="Meiryo" panose="020B0604030504040204" pitchFamily="34" charset="-128"/>
              </a:rPr>
            </a:br>
            <a:r>
              <a:rPr lang="en-US" sz="1800" b="1" dirty="0">
                <a:latin typeface="Meiryo" panose="020B0604030504040204" pitchFamily="34" charset="-128"/>
                <a:ea typeface="Meiryo" panose="020B0604030504040204" pitchFamily="34" charset="-128"/>
              </a:rPr>
              <a:t>1．基礎となる発見</a:t>
            </a:r>
            <a:r>
              <a:rPr lang="en-US" sz="1800" dirty="0">
                <a:latin typeface="Meiryo" panose="020B0604030504040204" pitchFamily="34" charset="-128"/>
                <a:ea typeface="Meiryo" panose="020B0604030504040204" pitchFamily="34" charset="-128"/>
              </a:rPr>
              <a:t>：静止画，運動方向や領域の分割方向を変更した場合</a:t>
            </a:r>
            <a:br>
              <a:rPr lang="en-US" sz="1800" dirty="0">
                <a:latin typeface="Meiryo" panose="020B0604030504040204" pitchFamily="34" charset="-128"/>
                <a:ea typeface="Meiryo" panose="020B0604030504040204" pitchFamily="34" charset="-128"/>
              </a:rPr>
            </a:br>
            <a:br>
              <a:rPr lang="en-US" sz="1800" dirty="0">
                <a:latin typeface="Meiryo" panose="020B0604030504040204" pitchFamily="34" charset="-128"/>
                <a:ea typeface="Meiryo" panose="020B0604030504040204" pitchFamily="34" charset="-128"/>
              </a:rPr>
            </a:br>
            <a:r>
              <a:rPr lang="en-US" sz="1800" b="1" dirty="0">
                <a:latin typeface="Meiryo" panose="020B0604030504040204" pitchFamily="34" charset="-128"/>
                <a:ea typeface="Meiryo" panose="020B0604030504040204" pitchFamily="34" charset="-128"/>
              </a:rPr>
              <a:t>2．運動領域と静止領域</a:t>
            </a:r>
            <a:r>
              <a:rPr lang="en-US" sz="1800" dirty="0">
                <a:latin typeface="Meiryo" panose="020B0604030504040204" pitchFamily="34" charset="-128"/>
                <a:ea typeface="Meiryo" panose="020B0604030504040204" pitchFamily="34" charset="-128"/>
              </a:rPr>
              <a:t>：片方の領域のみを運動させた場合</a:t>
            </a:r>
            <a:br>
              <a:rPr lang="en-US" sz="1800" dirty="0">
                <a:latin typeface="Meiryo" panose="020B0604030504040204" pitchFamily="34" charset="-128"/>
                <a:ea typeface="Meiryo" panose="020B0604030504040204" pitchFamily="34" charset="-128"/>
              </a:rPr>
            </a:br>
            <a:br>
              <a:rPr lang="en-US" sz="1800" dirty="0">
                <a:latin typeface="Meiryo" panose="020B0604030504040204" pitchFamily="34" charset="-128"/>
                <a:ea typeface="Meiryo" panose="020B0604030504040204" pitchFamily="34" charset="-128"/>
              </a:rPr>
            </a:br>
            <a:r>
              <a:rPr lang="en-US" sz="1800" b="1" dirty="0">
                <a:latin typeface="Meiryo" panose="020B0604030504040204" pitchFamily="34" charset="-128"/>
                <a:ea typeface="Meiryo" panose="020B0604030504040204" pitchFamily="34" charset="-128"/>
              </a:rPr>
              <a:t>3．運動の連続性</a:t>
            </a:r>
            <a:r>
              <a:rPr lang="en-US" sz="1800" dirty="0">
                <a:latin typeface="Meiryo" panose="020B0604030504040204" pitchFamily="34" charset="-128"/>
                <a:ea typeface="Meiryo" panose="020B0604030504040204" pitchFamily="34" charset="-128"/>
              </a:rPr>
              <a:t>：運動の変化を連続にした場合</a:t>
            </a:r>
            <a:br>
              <a:rPr lang="en-US" sz="1800" dirty="0">
                <a:latin typeface="Meiryo" panose="020B0604030504040204" pitchFamily="34" charset="-128"/>
                <a:ea typeface="Meiryo" panose="020B0604030504040204" pitchFamily="34" charset="-128"/>
              </a:rPr>
            </a:br>
            <a:br>
              <a:rPr lang="en-US" sz="1800" dirty="0">
                <a:latin typeface="Meiryo" panose="020B0604030504040204" pitchFamily="34" charset="-128"/>
                <a:ea typeface="Meiryo" panose="020B0604030504040204" pitchFamily="34" charset="-128"/>
              </a:rPr>
            </a:br>
            <a:r>
              <a:rPr lang="en-US" sz="1800" b="1" dirty="0">
                <a:latin typeface="Meiryo" panose="020B0604030504040204" pitchFamily="34" charset="-128"/>
                <a:ea typeface="Meiryo" panose="020B0604030504040204" pitchFamily="34" charset="-128"/>
              </a:rPr>
              <a:t>4．遮蔽の存在</a:t>
            </a:r>
            <a:r>
              <a:rPr lang="en-US" sz="1800" dirty="0">
                <a:latin typeface="Meiryo" panose="020B0604030504040204" pitchFamily="34" charset="-128"/>
                <a:ea typeface="Meiryo" panose="020B0604030504040204" pitchFamily="34" charset="-128"/>
              </a:rPr>
              <a:t>：運動による遮蔽手がかりを与えた場合</a:t>
            </a:r>
            <a:endParaRPr sz="2000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66" name="Google Shape;66;p14"/>
          <p:cNvSpPr/>
          <p:nvPr/>
        </p:nvSpPr>
        <p:spPr>
          <a:xfrm>
            <a:off x="0" y="982325"/>
            <a:ext cx="9144000" cy="69000"/>
          </a:xfrm>
          <a:prstGeom prst="rect">
            <a:avLst/>
          </a:prstGeom>
          <a:gradFill>
            <a:gsLst>
              <a:gs pos="0">
                <a:srgbClr val="D0E0E3"/>
              </a:gs>
              <a:gs pos="46000">
                <a:srgbClr val="4A86E8"/>
              </a:gs>
              <a:gs pos="100000">
                <a:srgbClr val="0000FF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13;p19">
            <a:extLst>
              <a:ext uri="{FF2B5EF4-FFF2-40B4-BE49-F238E27FC236}">
                <a16:creationId xmlns:a16="http://schemas.microsoft.com/office/drawing/2014/main" id="{9F1C2D12-227B-1B4A-94D8-1F5AEB1ACA89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71153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 fontScale="90000" lnSpcReduction="10000"/>
          </a:bodyPr>
          <a:lstStyle>
            <a:lvl1pPr lvl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ja-JP" altLang="en-US" b="1">
                <a:latin typeface="Meiryo" panose="020B0604030504040204" pitchFamily="34" charset="-128"/>
                <a:ea typeface="Meiryo" panose="020B0604030504040204" pitchFamily="34" charset="-128"/>
              </a:rPr>
              <a:t>錯視効果の調査</a:t>
            </a:r>
            <a:endParaRPr lang="en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108454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8"/>
          <p:cNvPicPr preferRelativeResize="0"/>
          <p:nvPr/>
        </p:nvPicPr>
        <p:blipFill rotWithShape="1">
          <a:blip r:embed="rId3">
            <a:alphaModFix/>
          </a:blip>
          <a:srcRect l="12875" r="50154"/>
          <a:stretch/>
        </p:blipFill>
        <p:spPr>
          <a:xfrm>
            <a:off x="277877" y="1377368"/>
            <a:ext cx="1859798" cy="2155257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8"/>
          <p:cNvSpPr txBox="1">
            <a:spLocks noGrp="1"/>
          </p:cNvSpPr>
          <p:nvPr>
            <p:ph type="body" idx="1"/>
          </p:nvPr>
        </p:nvSpPr>
        <p:spPr>
          <a:xfrm>
            <a:off x="0" y="3581482"/>
            <a:ext cx="9144000" cy="15620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600" dirty="0">
                <a:latin typeface="Meiryo" panose="020B0604030504040204" pitchFamily="34" charset="-128"/>
                <a:ea typeface="Meiryo" panose="020B0604030504040204" pitchFamily="34" charset="-128"/>
              </a:rPr>
              <a:t>左）静止画だと、下側が浮き出て見えることはあまりない</a:t>
            </a:r>
            <a:endParaRPr sz="1600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0" lvl="0" indent="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ja" sz="1600" dirty="0">
                <a:latin typeface="Meiryo" panose="020B0604030504040204" pitchFamily="34" charset="-128"/>
                <a:ea typeface="Meiryo" panose="020B0604030504040204" pitchFamily="34" charset="-128"/>
              </a:rPr>
              <a:t>右）水平運動する映像だと、「下</a:t>
            </a:r>
            <a:r>
              <a:rPr lang="ja" altLang="en-US" sz="1600" dirty="0">
                <a:latin typeface="Meiryo" panose="020B0604030504040204" pitchFamily="34" charset="-128"/>
                <a:ea typeface="Meiryo" panose="020B0604030504040204" pitchFamily="34" charset="-128"/>
              </a:rPr>
              <a:t>が</a:t>
            </a:r>
            <a:r>
              <a:rPr lang="ja" sz="1600" dirty="0">
                <a:latin typeface="Meiryo" panose="020B0604030504040204" pitchFamily="34" charset="-128"/>
                <a:ea typeface="Meiryo" panose="020B0604030504040204" pitchFamily="34" charset="-128"/>
              </a:rPr>
              <a:t>手前」に見える</a:t>
            </a:r>
            <a:r>
              <a:rPr lang="ja-JP" altLang="en-US" sz="1600">
                <a:latin typeface="Meiryo" panose="020B0604030504040204" pitchFamily="34" charset="-128"/>
                <a:ea typeface="Meiryo" panose="020B0604030504040204" pitchFamily="34" charset="-128"/>
              </a:rPr>
              <a:t>頻度が遥かに高く感じられる</a:t>
            </a:r>
            <a:endParaRPr lang="en-US" altLang="ja" sz="1600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0" lvl="0" indent="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altLang="ja-JP" sz="16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0" lvl="0" indent="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ja-JP" altLang="en-US" sz="1600" b="1">
                <a:latin typeface="Meiryo" panose="020B0604030504040204" pitchFamily="34" charset="-128"/>
                <a:ea typeface="Meiryo" panose="020B0604030504040204" pitchFamily="34" charset="-128"/>
              </a:rPr>
              <a:t>上下間で画像の特徴に違いがない（対称である）が，下側領域が安定して手前に浮き出る効果を持つ</a:t>
            </a:r>
            <a:endParaRPr sz="16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07" name="Google Shape;107;p18"/>
          <p:cNvSpPr txBox="1"/>
          <p:nvPr/>
        </p:nvSpPr>
        <p:spPr>
          <a:xfrm>
            <a:off x="6639680" y="1192718"/>
            <a:ext cx="945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" b="1"/>
              <a:t>Movie1a</a:t>
            </a:r>
            <a:endParaRPr sz="1200" b="1"/>
          </a:p>
        </p:txBody>
      </p:sp>
      <p:sp>
        <p:nvSpPr>
          <p:cNvPr id="108" name="Google Shape;108;p18"/>
          <p:cNvSpPr/>
          <p:nvPr/>
        </p:nvSpPr>
        <p:spPr>
          <a:xfrm>
            <a:off x="0" y="982325"/>
            <a:ext cx="9144000" cy="69000"/>
          </a:xfrm>
          <a:prstGeom prst="rect">
            <a:avLst/>
          </a:prstGeom>
          <a:gradFill>
            <a:gsLst>
              <a:gs pos="0">
                <a:srgbClr val="D0E0E3"/>
              </a:gs>
              <a:gs pos="46000">
                <a:srgbClr val="4A86E8"/>
              </a:gs>
              <a:gs pos="100000">
                <a:srgbClr val="0000FF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図 2" descr="背景パターン&#10;&#10;自動的に生成された説明">
            <a:extLst>
              <a:ext uri="{FF2B5EF4-FFF2-40B4-BE49-F238E27FC236}">
                <a16:creationId xmlns:a16="http://schemas.microsoft.com/office/drawing/2014/main" id="{649867FD-B771-DB44-BA35-176A383A04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2772" y="1671750"/>
            <a:ext cx="1800000" cy="1800000"/>
          </a:xfrm>
          <a:prstGeom prst="rect">
            <a:avLst/>
          </a:prstGeom>
        </p:spPr>
      </p:pic>
      <p:sp>
        <p:nvSpPr>
          <p:cNvPr id="13" name="Google Shape;113;p19">
            <a:extLst>
              <a:ext uri="{FF2B5EF4-FFF2-40B4-BE49-F238E27FC236}">
                <a16:creationId xmlns:a16="http://schemas.microsoft.com/office/drawing/2014/main" id="{51624805-173D-6E40-91EF-365DAF0559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71153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b="1" dirty="0">
                <a:latin typeface="Meiryo" panose="020B0604030504040204" pitchFamily="34" charset="-128"/>
                <a:ea typeface="Meiryo" panose="020B0604030504040204" pitchFamily="34" charset="-128"/>
              </a:rPr>
              <a:t>基礎</a:t>
            </a:r>
            <a:r>
              <a:rPr lang="ja-JP" altLang="en-US" b="1">
                <a:latin typeface="Meiryo" panose="020B0604030504040204" pitchFamily="34" charset="-128"/>
                <a:ea typeface="Meiryo" panose="020B0604030504040204" pitchFamily="34" charset="-128"/>
              </a:rPr>
              <a:t>となる</a:t>
            </a:r>
            <a:r>
              <a:rPr lang="ja" b="1" dirty="0">
                <a:latin typeface="Meiryo" panose="020B0604030504040204" pitchFamily="34" charset="-128"/>
                <a:ea typeface="Meiryo" panose="020B0604030504040204" pitchFamily="34" charset="-128"/>
              </a:rPr>
              <a:t>発見 / Basic Finding</a:t>
            </a:r>
            <a:endParaRPr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14" name="Google Shape;104;p18">
            <a:extLst>
              <a:ext uri="{FF2B5EF4-FFF2-40B4-BE49-F238E27FC236}">
                <a16:creationId xmlns:a16="http://schemas.microsoft.com/office/drawing/2014/main" id="{4842B3B4-12B8-E243-94C0-8D60761A57E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7582" r="6580"/>
          <a:stretch/>
        </p:blipFill>
        <p:spPr>
          <a:xfrm>
            <a:off x="2381229" y="1380670"/>
            <a:ext cx="1800000" cy="2151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図 6" descr="背景パターン&#10;&#10;自動的に生成された説明">
            <a:extLst>
              <a:ext uri="{FF2B5EF4-FFF2-40B4-BE49-F238E27FC236}">
                <a16:creationId xmlns:a16="http://schemas.microsoft.com/office/drawing/2014/main" id="{755C9D9C-7DB0-484E-91C8-CB47D0E99E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4783" y="1758950"/>
            <a:ext cx="1625600" cy="1625600"/>
          </a:xfrm>
          <a:prstGeom prst="rect">
            <a:avLst/>
          </a:prstGeom>
        </p:spPr>
      </p:pic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B3692B4B-5203-474B-A4D8-D0B1E48DA483}"/>
              </a:ext>
            </a:extLst>
          </p:cNvPr>
          <p:cNvCxnSpPr/>
          <p:nvPr/>
        </p:nvCxnSpPr>
        <p:spPr>
          <a:xfrm>
            <a:off x="6393051" y="1113897"/>
            <a:ext cx="0" cy="2673671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71153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b="1" dirty="0">
                <a:latin typeface="Meiryo" panose="020B0604030504040204" pitchFamily="34" charset="-128"/>
                <a:ea typeface="Meiryo" panose="020B0604030504040204" pitchFamily="34" charset="-128"/>
              </a:rPr>
              <a:t>基礎</a:t>
            </a:r>
            <a:r>
              <a:rPr lang="ja-JP" altLang="en-US" b="1">
                <a:latin typeface="Meiryo" panose="020B0604030504040204" pitchFamily="34" charset="-128"/>
                <a:ea typeface="Meiryo" panose="020B0604030504040204" pitchFamily="34" charset="-128"/>
              </a:rPr>
              <a:t>となる</a:t>
            </a:r>
            <a:r>
              <a:rPr lang="ja" b="1" dirty="0">
                <a:latin typeface="Meiryo" panose="020B0604030504040204" pitchFamily="34" charset="-128"/>
                <a:ea typeface="Meiryo" panose="020B0604030504040204" pitchFamily="34" charset="-128"/>
              </a:rPr>
              <a:t>発見 / Basic Finding</a:t>
            </a:r>
            <a:endParaRPr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15" name="Google Shape;115;p19"/>
          <p:cNvSpPr txBox="1"/>
          <p:nvPr/>
        </p:nvSpPr>
        <p:spPr>
          <a:xfrm>
            <a:off x="180012" y="1367636"/>
            <a:ext cx="945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" b="1">
                <a:latin typeface="Meiryo" panose="020B0604030504040204" pitchFamily="34" charset="-128"/>
                <a:ea typeface="Meiryo" panose="020B0604030504040204" pitchFamily="34" charset="-128"/>
              </a:rPr>
              <a:t>Movie1a</a:t>
            </a:r>
            <a:endParaRPr sz="1200" b="1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16" name="Google Shape;116;p19"/>
          <p:cNvSpPr txBox="1">
            <a:spLocks noGrp="1"/>
          </p:cNvSpPr>
          <p:nvPr>
            <p:ph type="body" idx="1"/>
          </p:nvPr>
        </p:nvSpPr>
        <p:spPr>
          <a:xfrm>
            <a:off x="0" y="3314743"/>
            <a:ext cx="9144000" cy="17019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400" dirty="0">
                <a:latin typeface="Meiryo" panose="020B0604030504040204" pitchFamily="34" charset="-128"/>
                <a:ea typeface="Meiryo" panose="020B0604030504040204" pitchFamily="34" charset="-128"/>
              </a:rPr>
              <a:t>①90度回転させた映像では、</a:t>
            </a:r>
            <a:r>
              <a:rPr lang="ja-JP" altLang="en-US" sz="1400">
                <a:latin typeface="Meiryo" panose="020B0604030504040204" pitchFamily="34" charset="-128"/>
                <a:ea typeface="Meiryo" panose="020B0604030504040204" pitchFamily="34" charset="-128"/>
              </a:rPr>
              <a:t>一方の領域が安定して手前に見える効果は消失した（</a:t>
            </a:r>
            <a:r>
              <a:rPr lang="en-US" altLang="ja-JP" sz="1400" dirty="0">
                <a:latin typeface="Meiryo" panose="020B0604030504040204" pitchFamily="34" charset="-128"/>
                <a:ea typeface="Meiryo" panose="020B0604030504040204" pitchFamily="34" charset="-128"/>
              </a:rPr>
              <a:t>Movie1b</a:t>
            </a:r>
            <a:r>
              <a:rPr lang="ja-JP" altLang="en-US" sz="1400">
                <a:latin typeface="Meiryo" panose="020B0604030504040204" pitchFamily="34" charset="-128"/>
                <a:ea typeface="Meiryo" panose="020B0604030504040204" pitchFamily="34" charset="-128"/>
              </a:rPr>
              <a:t>）</a:t>
            </a:r>
            <a:endParaRPr lang="en-US" altLang="ja" sz="1400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400" dirty="0">
                <a:latin typeface="Meiryo" panose="020B0604030504040204" pitchFamily="34" charset="-128"/>
                <a:ea typeface="Meiryo" panose="020B0604030504040204" pitchFamily="34" charset="-128"/>
              </a:rPr>
              <a:t>②垂直運動する映像では、「下</a:t>
            </a:r>
            <a:r>
              <a:rPr lang="ja" altLang="en-US" sz="1400" dirty="0">
                <a:latin typeface="Meiryo" panose="020B0604030504040204" pitchFamily="34" charset="-128"/>
                <a:ea typeface="Meiryo" panose="020B0604030504040204" pitchFamily="34" charset="-128"/>
              </a:rPr>
              <a:t>が</a:t>
            </a:r>
            <a:r>
              <a:rPr lang="ja" sz="1400" dirty="0">
                <a:latin typeface="Meiryo" panose="020B0604030504040204" pitchFamily="34" charset="-128"/>
                <a:ea typeface="Meiryo" panose="020B0604030504040204" pitchFamily="34" charset="-128"/>
              </a:rPr>
              <a:t>手前」の効果が</a:t>
            </a:r>
            <a:r>
              <a:rPr lang="ja-JP" altLang="en-US" sz="1400">
                <a:latin typeface="Meiryo" panose="020B0604030504040204" pitchFamily="34" charset="-128"/>
                <a:ea typeface="Meiryo" panose="020B0604030504040204" pitchFamily="34" charset="-128"/>
              </a:rPr>
              <a:t>減退した（</a:t>
            </a:r>
            <a:r>
              <a:rPr lang="en-US" altLang="ja-JP" sz="1400" dirty="0">
                <a:latin typeface="Meiryo" panose="020B0604030504040204" pitchFamily="34" charset="-128"/>
                <a:ea typeface="Meiryo" panose="020B0604030504040204" pitchFamily="34" charset="-128"/>
              </a:rPr>
              <a:t>Movie1c</a:t>
            </a:r>
            <a:r>
              <a:rPr lang="ja-JP" altLang="en-US" sz="1400">
                <a:latin typeface="Meiryo" panose="020B0604030504040204" pitchFamily="34" charset="-128"/>
                <a:ea typeface="Meiryo" panose="020B0604030504040204" pitchFamily="34" charset="-128"/>
              </a:rPr>
              <a:t>）</a:t>
            </a:r>
            <a:endParaRPr lang="en-US" altLang="ja-JP" sz="1400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-US" altLang="ja" sz="1400" b="1" dirty="0">
                <a:solidFill>
                  <a:schemeClr val="dk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</a:br>
            <a:r>
              <a:rPr lang="ja" sz="1400" b="1" dirty="0">
                <a:solidFill>
                  <a:schemeClr val="dk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→「水平運動する映像」が「下側の領域</a:t>
            </a:r>
            <a:r>
              <a:rPr lang="ja" altLang="en-US" sz="1400" b="1" dirty="0">
                <a:solidFill>
                  <a:schemeClr val="dk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が</a:t>
            </a:r>
            <a:r>
              <a:rPr lang="ja-JP" altLang="en-US" sz="1400" b="1">
                <a:solidFill>
                  <a:schemeClr val="dk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手前に浮き出る</a:t>
            </a:r>
            <a:r>
              <a:rPr lang="ja" sz="1400" b="1" dirty="0">
                <a:solidFill>
                  <a:schemeClr val="dk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」効果を高めることが示唆</a:t>
            </a:r>
            <a:endParaRPr lang="en-US" altLang="ja" sz="1400" b="1" dirty="0">
              <a:solidFill>
                <a:schemeClr val="dk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400" b="1">
                <a:solidFill>
                  <a:schemeClr val="dk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→図地割り当ての下側領域手がかり（</a:t>
            </a:r>
            <a:r>
              <a:rPr lang="en-US" altLang="ja-JP" sz="1400" b="1" dirty="0">
                <a:solidFill>
                  <a:schemeClr val="dk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lower region cue</a:t>
            </a:r>
            <a:r>
              <a:rPr lang="ja-JP" altLang="en-US" sz="1400" b="1">
                <a:solidFill>
                  <a:schemeClr val="dk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）により生じているものだと考えられる</a:t>
            </a:r>
            <a:endParaRPr lang="ja" sz="1400" b="1" dirty="0">
              <a:solidFill>
                <a:schemeClr val="dk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17" name="Google Shape;117;p19"/>
          <p:cNvSpPr txBox="1"/>
          <p:nvPr/>
        </p:nvSpPr>
        <p:spPr>
          <a:xfrm>
            <a:off x="3118220" y="1367636"/>
            <a:ext cx="945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" b="1">
                <a:latin typeface="Meiryo" panose="020B0604030504040204" pitchFamily="34" charset="-128"/>
                <a:ea typeface="Meiryo" panose="020B0604030504040204" pitchFamily="34" charset="-128"/>
              </a:rPr>
              <a:t>Movie1b</a:t>
            </a:r>
            <a:endParaRPr sz="1200" b="1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18" name="Google Shape;118;p19"/>
          <p:cNvSpPr txBox="1"/>
          <p:nvPr/>
        </p:nvSpPr>
        <p:spPr>
          <a:xfrm>
            <a:off x="6313749" y="1367636"/>
            <a:ext cx="945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" b="1">
                <a:latin typeface="Meiryo" panose="020B0604030504040204" pitchFamily="34" charset="-128"/>
                <a:ea typeface="Meiryo" panose="020B0604030504040204" pitchFamily="34" charset="-128"/>
              </a:rPr>
              <a:t>Movie1c</a:t>
            </a:r>
            <a:endParaRPr sz="1200" b="1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121" name="Google Shape;121;p19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1215" y="1861808"/>
            <a:ext cx="1318482" cy="1214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9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7465" y="1969950"/>
            <a:ext cx="1278105" cy="1007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9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3749" y="1979669"/>
            <a:ext cx="1078551" cy="998175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9"/>
          <p:cNvSpPr/>
          <p:nvPr/>
        </p:nvSpPr>
        <p:spPr>
          <a:xfrm>
            <a:off x="0" y="982325"/>
            <a:ext cx="9144000" cy="69000"/>
          </a:xfrm>
          <a:prstGeom prst="rect">
            <a:avLst/>
          </a:prstGeom>
          <a:gradFill>
            <a:gsLst>
              <a:gs pos="0">
                <a:srgbClr val="D0E0E3"/>
              </a:gs>
              <a:gs pos="46000">
                <a:srgbClr val="4A86E8"/>
              </a:gs>
              <a:gs pos="100000">
                <a:srgbClr val="0000FF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3" name="図 2" descr="背景パターン&#10;&#10;自動的に生成された説明">
            <a:extLst>
              <a:ext uri="{FF2B5EF4-FFF2-40B4-BE49-F238E27FC236}">
                <a16:creationId xmlns:a16="http://schemas.microsoft.com/office/drawing/2014/main" id="{543C30FE-1089-EB43-8053-3D33D163D1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012" y="1727775"/>
            <a:ext cx="1440000" cy="1440000"/>
          </a:xfrm>
          <a:prstGeom prst="rect">
            <a:avLst/>
          </a:prstGeom>
        </p:spPr>
      </p:pic>
      <p:pic>
        <p:nvPicPr>
          <p:cNvPr id="5" name="図 4" descr="背景パターン&#10;&#10;自動的に生成された説明">
            <a:extLst>
              <a:ext uri="{FF2B5EF4-FFF2-40B4-BE49-F238E27FC236}">
                <a16:creationId xmlns:a16="http://schemas.microsoft.com/office/drawing/2014/main" id="{3EAB1A2D-3791-CE47-9AC3-8855CB515C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8220" y="1727775"/>
            <a:ext cx="1440000" cy="1440000"/>
          </a:xfrm>
          <a:prstGeom prst="rect">
            <a:avLst/>
          </a:prstGeom>
        </p:spPr>
      </p:pic>
      <p:pic>
        <p:nvPicPr>
          <p:cNvPr id="6" name="図 5" descr="背景パターン&#10;&#10;自動的に生成された説明">
            <a:extLst>
              <a:ext uri="{FF2B5EF4-FFF2-40B4-BE49-F238E27FC236}">
                <a16:creationId xmlns:a16="http://schemas.microsoft.com/office/drawing/2014/main" id="{24F217CB-2894-3642-916A-D264D52D29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13749" y="1725426"/>
            <a:ext cx="1440000" cy="1440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b="1" dirty="0">
                <a:latin typeface="Meiryo" panose="020B0604030504040204" pitchFamily="34" charset="-128"/>
                <a:ea typeface="Meiryo" panose="020B0604030504040204" pitchFamily="34" charset="-128"/>
              </a:rPr>
              <a:t>運動領域と静止領域 / Dynamic vs. Static</a:t>
            </a:r>
            <a:endParaRPr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30" name="Google Shape;130;p20"/>
          <p:cNvSpPr txBox="1">
            <a:spLocks noGrp="1"/>
          </p:cNvSpPr>
          <p:nvPr>
            <p:ph type="body" idx="1"/>
          </p:nvPr>
        </p:nvSpPr>
        <p:spPr>
          <a:xfrm>
            <a:off x="0" y="4099275"/>
            <a:ext cx="9144000" cy="104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600" b="1" dirty="0">
                <a:latin typeface="Meiryo" panose="020B0604030504040204" pitchFamily="34" charset="-128"/>
                <a:ea typeface="Meiryo" panose="020B0604030504040204" pitchFamily="34" charset="-128"/>
              </a:rPr>
              <a:t>片方が静止している場合も、</a:t>
            </a:r>
            <a:r>
              <a:rPr lang="ja" altLang="en-US" sz="1600" b="1" dirty="0">
                <a:latin typeface="Meiryo" panose="020B0604030504040204" pitchFamily="34" charset="-128"/>
                <a:ea typeface="Meiryo" panose="020B0604030504040204" pitchFamily="34" charset="-128"/>
              </a:rPr>
              <a:t>「</a:t>
            </a:r>
            <a:r>
              <a:rPr lang="ja" sz="1600" b="1" dirty="0">
                <a:latin typeface="Meiryo" panose="020B0604030504040204" pitchFamily="34" charset="-128"/>
                <a:ea typeface="Meiryo" panose="020B0604030504040204" pitchFamily="34" charset="-128"/>
              </a:rPr>
              <a:t>下</a:t>
            </a:r>
            <a:r>
              <a:rPr lang="ja" altLang="en-US" sz="1600" b="1" dirty="0">
                <a:latin typeface="Meiryo" panose="020B0604030504040204" pitchFamily="34" charset="-128"/>
                <a:ea typeface="Meiryo" panose="020B0604030504040204" pitchFamily="34" charset="-128"/>
              </a:rPr>
              <a:t>が</a:t>
            </a:r>
            <a:r>
              <a:rPr lang="ja" sz="1600" b="1" dirty="0">
                <a:latin typeface="Meiryo" panose="020B0604030504040204" pitchFamily="34" charset="-128"/>
                <a:ea typeface="Meiryo" panose="020B0604030504040204" pitchFamily="34" charset="-128"/>
              </a:rPr>
              <a:t>手前</a:t>
            </a:r>
            <a:r>
              <a:rPr lang="ja" altLang="en-US" sz="1600" b="1" dirty="0">
                <a:latin typeface="Meiryo" panose="020B0604030504040204" pitchFamily="34" charset="-128"/>
                <a:ea typeface="Meiryo" panose="020B0604030504040204" pitchFamily="34" charset="-128"/>
              </a:rPr>
              <a:t>」</a:t>
            </a:r>
            <a:r>
              <a:rPr lang="ja" sz="1600" b="1" dirty="0">
                <a:latin typeface="Meiryo" panose="020B0604030504040204" pitchFamily="34" charset="-128"/>
                <a:ea typeface="Meiryo" panose="020B0604030504040204" pitchFamily="34" charset="-128"/>
              </a:rPr>
              <a:t>の効果が持続した</a:t>
            </a:r>
            <a:endParaRPr sz="16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0" lvl="0" indent="0" algn="l" rtl="0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ja" sz="1600" b="1" dirty="0">
                <a:solidFill>
                  <a:schemeClr val="dk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→</a:t>
            </a:r>
            <a:r>
              <a:rPr lang="ja" altLang="en-US" sz="1600" b="1" dirty="0">
                <a:solidFill>
                  <a:schemeClr val="dk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「</a:t>
            </a:r>
            <a:r>
              <a:rPr lang="ja-JP" altLang="en-US" sz="1600" b="1">
                <a:solidFill>
                  <a:schemeClr val="dk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静止領域が存在する場合」にも，「下が手前に浮き出る効果」が持続すること</a:t>
            </a:r>
            <a:r>
              <a:rPr lang="ja" sz="1600" b="1" dirty="0">
                <a:solidFill>
                  <a:schemeClr val="dk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が示唆</a:t>
            </a:r>
            <a:endParaRPr sz="1600" b="1" dirty="0">
              <a:solidFill>
                <a:schemeClr val="dk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132" name="Google Shape;132;p20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516" y="3081075"/>
            <a:ext cx="979150" cy="959025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0"/>
          <p:cNvSpPr txBox="1"/>
          <p:nvPr/>
        </p:nvSpPr>
        <p:spPr>
          <a:xfrm>
            <a:off x="0" y="1103400"/>
            <a:ext cx="945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" b="1">
                <a:latin typeface="Meiryo" panose="020B0604030504040204" pitchFamily="34" charset="-128"/>
                <a:ea typeface="Meiryo" panose="020B0604030504040204" pitchFamily="34" charset="-128"/>
              </a:rPr>
              <a:t>Movie2a</a:t>
            </a:r>
            <a:endParaRPr sz="1200" b="1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34" name="Google Shape;134;p20"/>
          <p:cNvSpPr txBox="1"/>
          <p:nvPr/>
        </p:nvSpPr>
        <p:spPr>
          <a:xfrm>
            <a:off x="2236613" y="1103388"/>
            <a:ext cx="945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" b="1">
                <a:latin typeface="Meiryo" panose="020B0604030504040204" pitchFamily="34" charset="-128"/>
                <a:ea typeface="Meiryo" panose="020B0604030504040204" pitchFamily="34" charset="-128"/>
              </a:rPr>
              <a:t>Movie2b</a:t>
            </a:r>
            <a:endParaRPr sz="1200" b="1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136" name="Google Shape;136;p20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8735" y="3145736"/>
            <a:ext cx="885650" cy="802825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0"/>
          <p:cNvSpPr txBox="1"/>
          <p:nvPr/>
        </p:nvSpPr>
        <p:spPr>
          <a:xfrm>
            <a:off x="4473250" y="1103388"/>
            <a:ext cx="945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" b="1">
                <a:latin typeface="Meiryo" panose="020B0604030504040204" pitchFamily="34" charset="-128"/>
                <a:ea typeface="Meiryo" panose="020B0604030504040204" pitchFamily="34" charset="-128"/>
              </a:rPr>
              <a:t>Movie2c</a:t>
            </a:r>
            <a:endParaRPr sz="1200" b="1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139" name="Google Shape;139;p20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3128" y="3112900"/>
            <a:ext cx="761450" cy="85445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0"/>
          <p:cNvSpPr txBox="1"/>
          <p:nvPr/>
        </p:nvSpPr>
        <p:spPr>
          <a:xfrm>
            <a:off x="6775750" y="1103388"/>
            <a:ext cx="945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" b="1">
                <a:latin typeface="Meiryo" panose="020B0604030504040204" pitchFamily="34" charset="-128"/>
                <a:ea typeface="Meiryo" panose="020B0604030504040204" pitchFamily="34" charset="-128"/>
              </a:rPr>
              <a:t>Movie2d</a:t>
            </a:r>
            <a:endParaRPr sz="1200" b="1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142" name="Google Shape;142;p20"/>
          <p:cNvPicPr preferRelativeResize="0"/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3321" y="3075049"/>
            <a:ext cx="742488" cy="85445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0"/>
          <p:cNvSpPr/>
          <p:nvPr/>
        </p:nvSpPr>
        <p:spPr>
          <a:xfrm>
            <a:off x="0" y="982325"/>
            <a:ext cx="9144000" cy="69000"/>
          </a:xfrm>
          <a:prstGeom prst="rect">
            <a:avLst/>
          </a:prstGeom>
          <a:gradFill>
            <a:gsLst>
              <a:gs pos="0">
                <a:srgbClr val="D0E0E3"/>
              </a:gs>
              <a:gs pos="46000">
                <a:srgbClr val="4A86E8"/>
              </a:gs>
              <a:gs pos="100000">
                <a:srgbClr val="0000FF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3" name="図 2" descr="背景パターン&#10;&#10;自動的に生成された説明">
            <a:extLst>
              <a:ext uri="{FF2B5EF4-FFF2-40B4-BE49-F238E27FC236}">
                <a16:creationId xmlns:a16="http://schemas.microsoft.com/office/drawing/2014/main" id="{25E2A525-3FD4-0D4F-AFAF-1D863FA68F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700" y="1561437"/>
            <a:ext cx="1440000" cy="1440000"/>
          </a:xfrm>
          <a:prstGeom prst="rect">
            <a:avLst/>
          </a:prstGeom>
        </p:spPr>
      </p:pic>
      <p:pic>
        <p:nvPicPr>
          <p:cNvPr id="5" name="図 4" descr="背景パターン&#10;&#10;自動的に生成された説明">
            <a:extLst>
              <a:ext uri="{FF2B5EF4-FFF2-40B4-BE49-F238E27FC236}">
                <a16:creationId xmlns:a16="http://schemas.microsoft.com/office/drawing/2014/main" id="{40C2D23B-095E-FE4A-BB4B-1B4642F239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78348" y="1566737"/>
            <a:ext cx="1440000" cy="1440000"/>
          </a:xfrm>
          <a:prstGeom prst="rect">
            <a:avLst/>
          </a:prstGeom>
        </p:spPr>
      </p:pic>
      <p:pic>
        <p:nvPicPr>
          <p:cNvPr id="7" name="図 6" descr="背景パターン&#10;&#10;自動的に生成された説明">
            <a:extLst>
              <a:ext uri="{FF2B5EF4-FFF2-40B4-BE49-F238E27FC236}">
                <a16:creationId xmlns:a16="http://schemas.microsoft.com/office/drawing/2014/main" id="{45617C1F-8430-014F-AF59-92B7140781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44997" y="1540975"/>
            <a:ext cx="1440000" cy="1440000"/>
          </a:xfrm>
          <a:prstGeom prst="rect">
            <a:avLst/>
          </a:prstGeom>
        </p:spPr>
      </p:pic>
      <p:pic>
        <p:nvPicPr>
          <p:cNvPr id="9" name="図 8" descr="背景パターン&#10;&#10;自動的に生成された説明">
            <a:extLst>
              <a:ext uri="{FF2B5EF4-FFF2-40B4-BE49-F238E27FC236}">
                <a16:creationId xmlns:a16="http://schemas.microsoft.com/office/drawing/2014/main" id="{1B272B44-396B-CA4E-B69A-C4DB4B4F3CF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14103" y="1501663"/>
            <a:ext cx="1480924" cy="148092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b="1" dirty="0">
                <a:latin typeface="Meiryo" panose="020B0604030504040204" pitchFamily="34" charset="-128"/>
                <a:ea typeface="Meiryo" panose="020B0604030504040204" pitchFamily="34" charset="-128"/>
              </a:rPr>
              <a:t>運動の連続性 / Discrete vs. smooth</a:t>
            </a:r>
            <a:endParaRPr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49" name="Google Shape;149;p21"/>
          <p:cNvSpPr txBox="1">
            <a:spLocks noGrp="1"/>
          </p:cNvSpPr>
          <p:nvPr>
            <p:ph type="body" idx="1"/>
          </p:nvPr>
        </p:nvSpPr>
        <p:spPr>
          <a:xfrm>
            <a:off x="0" y="4099275"/>
            <a:ext cx="9144000" cy="104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600" b="1" dirty="0">
                <a:latin typeface="Meiryo" panose="020B0604030504040204" pitchFamily="34" charset="-128"/>
                <a:ea typeface="Meiryo" panose="020B0604030504040204" pitchFamily="34" charset="-128"/>
              </a:rPr>
              <a:t>運動が連続している場合は、</a:t>
            </a:r>
            <a:r>
              <a:rPr lang="ja" altLang="en-US" sz="1600" b="1" dirty="0">
                <a:latin typeface="Meiryo" panose="020B0604030504040204" pitchFamily="34" charset="-128"/>
                <a:ea typeface="Meiryo" panose="020B0604030504040204" pitchFamily="34" charset="-128"/>
              </a:rPr>
              <a:t>「</a:t>
            </a:r>
            <a:r>
              <a:rPr lang="ja" sz="1600" b="1" dirty="0">
                <a:latin typeface="Meiryo" panose="020B0604030504040204" pitchFamily="34" charset="-128"/>
                <a:ea typeface="Meiryo" panose="020B0604030504040204" pitchFamily="34" charset="-128"/>
              </a:rPr>
              <a:t>下</a:t>
            </a:r>
            <a:r>
              <a:rPr lang="ja" altLang="en-US" sz="1600" b="1" dirty="0">
                <a:latin typeface="Meiryo" panose="020B0604030504040204" pitchFamily="34" charset="-128"/>
                <a:ea typeface="Meiryo" panose="020B0604030504040204" pitchFamily="34" charset="-128"/>
              </a:rPr>
              <a:t>が</a:t>
            </a:r>
            <a:r>
              <a:rPr lang="ja" sz="1600" b="1" dirty="0">
                <a:latin typeface="Meiryo" panose="020B0604030504040204" pitchFamily="34" charset="-128"/>
                <a:ea typeface="Meiryo" panose="020B0604030504040204" pitchFamily="34" charset="-128"/>
              </a:rPr>
              <a:t>手前</a:t>
            </a:r>
            <a:r>
              <a:rPr lang="ja" altLang="en-US" sz="1600" b="1" dirty="0">
                <a:latin typeface="Meiryo" panose="020B0604030504040204" pitchFamily="34" charset="-128"/>
                <a:ea typeface="Meiryo" panose="020B0604030504040204" pitchFamily="34" charset="-128"/>
              </a:rPr>
              <a:t>」</a:t>
            </a:r>
            <a:r>
              <a:rPr lang="ja" sz="1600" b="1" dirty="0">
                <a:latin typeface="Meiryo" panose="020B0604030504040204" pitchFamily="34" charset="-128"/>
                <a:ea typeface="Meiryo" panose="020B0604030504040204" pitchFamily="34" charset="-128"/>
              </a:rPr>
              <a:t>の効果が減退した</a:t>
            </a:r>
            <a:endParaRPr sz="16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0" lvl="0" indent="0" algn="l" rtl="0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ja" sz="1600" b="1" dirty="0">
                <a:solidFill>
                  <a:schemeClr val="dk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→「運動が連続的か否か」が、「下が手前</a:t>
            </a:r>
            <a:r>
              <a:rPr lang="ja" altLang="en-US" sz="1600" b="1" dirty="0">
                <a:solidFill>
                  <a:schemeClr val="dk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に</a:t>
            </a:r>
            <a:r>
              <a:rPr lang="ja-JP" altLang="en-US" sz="1600" b="1">
                <a:solidFill>
                  <a:schemeClr val="dk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浮き出る効果</a:t>
            </a:r>
            <a:r>
              <a:rPr lang="ja" sz="1600" b="1" dirty="0">
                <a:solidFill>
                  <a:schemeClr val="dk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」に影響を与えることが示唆</a:t>
            </a:r>
            <a:endParaRPr sz="1600" b="1" dirty="0">
              <a:solidFill>
                <a:schemeClr val="dk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50" name="Google Shape;150;p21"/>
          <p:cNvSpPr txBox="1"/>
          <p:nvPr/>
        </p:nvSpPr>
        <p:spPr>
          <a:xfrm>
            <a:off x="0" y="1103400"/>
            <a:ext cx="945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" b="1">
                <a:latin typeface="Meiryo" panose="020B0604030504040204" pitchFamily="34" charset="-128"/>
                <a:ea typeface="Meiryo" panose="020B0604030504040204" pitchFamily="34" charset="-128"/>
              </a:rPr>
              <a:t>Movie3a</a:t>
            </a:r>
            <a:endParaRPr sz="1200" b="1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51" name="Google Shape;151;p21"/>
          <p:cNvSpPr txBox="1"/>
          <p:nvPr/>
        </p:nvSpPr>
        <p:spPr>
          <a:xfrm>
            <a:off x="2236613" y="1103388"/>
            <a:ext cx="945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" b="1">
                <a:latin typeface="Meiryo" panose="020B0604030504040204" pitchFamily="34" charset="-128"/>
                <a:ea typeface="Meiryo" panose="020B0604030504040204" pitchFamily="34" charset="-128"/>
              </a:rPr>
              <a:t>Movie3b</a:t>
            </a:r>
            <a:endParaRPr sz="1200" b="1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52" name="Google Shape;152;p21"/>
          <p:cNvSpPr txBox="1"/>
          <p:nvPr/>
        </p:nvSpPr>
        <p:spPr>
          <a:xfrm>
            <a:off x="4473250" y="1103388"/>
            <a:ext cx="945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" b="1">
                <a:latin typeface="Meiryo" panose="020B0604030504040204" pitchFamily="34" charset="-128"/>
                <a:ea typeface="Meiryo" panose="020B0604030504040204" pitchFamily="34" charset="-128"/>
              </a:rPr>
              <a:t>Movie3c</a:t>
            </a:r>
            <a:endParaRPr sz="1200" b="1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53" name="Google Shape;153;p21"/>
          <p:cNvSpPr txBox="1"/>
          <p:nvPr/>
        </p:nvSpPr>
        <p:spPr>
          <a:xfrm>
            <a:off x="6775750" y="1103388"/>
            <a:ext cx="945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" b="1">
                <a:latin typeface="Meiryo" panose="020B0604030504040204" pitchFamily="34" charset="-128"/>
                <a:ea typeface="Meiryo" panose="020B0604030504040204" pitchFamily="34" charset="-128"/>
              </a:rPr>
              <a:t>Movie3d</a:t>
            </a:r>
            <a:endParaRPr sz="1200" b="1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158" name="Google Shape;158;p21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855" y="3069681"/>
            <a:ext cx="1180600" cy="858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1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0612" y="3069681"/>
            <a:ext cx="812212" cy="85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1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5764" y="3132850"/>
            <a:ext cx="855125" cy="8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1"/>
          <p:cNvPicPr preferRelativeResize="0"/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3830" y="3099168"/>
            <a:ext cx="765848" cy="82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1"/>
          <p:cNvSpPr/>
          <p:nvPr/>
        </p:nvSpPr>
        <p:spPr>
          <a:xfrm>
            <a:off x="0" y="982325"/>
            <a:ext cx="9144000" cy="69000"/>
          </a:xfrm>
          <a:prstGeom prst="rect">
            <a:avLst/>
          </a:prstGeom>
          <a:gradFill>
            <a:gsLst>
              <a:gs pos="0">
                <a:srgbClr val="D0E0E3"/>
              </a:gs>
              <a:gs pos="46000">
                <a:srgbClr val="4A86E8"/>
              </a:gs>
              <a:gs pos="100000">
                <a:srgbClr val="0000FF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3" name="図 2" descr="背景パターン&#10;&#10;自動的に生成された説明">
            <a:extLst>
              <a:ext uri="{FF2B5EF4-FFF2-40B4-BE49-F238E27FC236}">
                <a16:creationId xmlns:a16="http://schemas.microsoft.com/office/drawing/2014/main" id="{12EE0730-99DD-5647-B1FF-4F7D1581C6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700" y="1555025"/>
            <a:ext cx="1440000" cy="1440000"/>
          </a:xfrm>
          <a:prstGeom prst="rect">
            <a:avLst/>
          </a:prstGeom>
        </p:spPr>
      </p:pic>
      <p:pic>
        <p:nvPicPr>
          <p:cNvPr id="5" name="図 4" descr="背景パターン&#10;&#10;自動的に生成された説明">
            <a:extLst>
              <a:ext uri="{FF2B5EF4-FFF2-40B4-BE49-F238E27FC236}">
                <a16:creationId xmlns:a16="http://schemas.microsoft.com/office/drawing/2014/main" id="{FD8F66E5-920E-1548-AB4F-CFE3CC10E6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66718" y="1555025"/>
            <a:ext cx="1440000" cy="1440000"/>
          </a:xfrm>
          <a:prstGeom prst="rect">
            <a:avLst/>
          </a:prstGeom>
        </p:spPr>
      </p:pic>
      <p:pic>
        <p:nvPicPr>
          <p:cNvPr id="7" name="図 6" descr="背景パターン&#10;&#10;自動的に生成された説明">
            <a:extLst>
              <a:ext uri="{FF2B5EF4-FFF2-40B4-BE49-F238E27FC236}">
                <a16:creationId xmlns:a16="http://schemas.microsoft.com/office/drawing/2014/main" id="{597C48B5-A660-194B-9F9A-915782B89B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21736" y="1555025"/>
            <a:ext cx="1440000" cy="1440000"/>
          </a:xfrm>
          <a:prstGeom prst="rect">
            <a:avLst/>
          </a:prstGeom>
        </p:spPr>
      </p:pic>
      <p:pic>
        <p:nvPicPr>
          <p:cNvPr id="9" name="図 8" descr="背景パターン&#10;&#10;自動的に生成された説明">
            <a:extLst>
              <a:ext uri="{FF2B5EF4-FFF2-40B4-BE49-F238E27FC236}">
                <a16:creationId xmlns:a16="http://schemas.microsoft.com/office/drawing/2014/main" id="{34CDBED7-E2C9-F643-BA60-A121E1B7D0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76754" y="1555025"/>
            <a:ext cx="1440000" cy="1440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552</TotalTime>
  <Words>802</Words>
  <Application>Microsoft Macintosh PowerPoint</Application>
  <PresentationFormat>画面に合わせる (16:9)</PresentationFormat>
  <Paragraphs>70</Paragraphs>
  <Slides>10</Slides>
  <Notes>10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10</vt:i4>
      </vt:variant>
    </vt:vector>
  </HeadingPairs>
  <TitlesOfParts>
    <vt:vector size="16" baseType="lpstr">
      <vt:lpstr>Meiryo</vt:lpstr>
      <vt:lpstr>游ゴシック</vt:lpstr>
      <vt:lpstr>Arial</vt:lpstr>
      <vt:lpstr>Calibri</vt:lpstr>
      <vt:lpstr>Calibri Light</vt:lpstr>
      <vt:lpstr>Office テーマ</vt:lpstr>
      <vt:lpstr>下側が浮き出る水平運動錯視  Motion-driven enhancement of a lower lower region cue in depth perception </vt:lpstr>
      <vt:lpstr>下側が浮き出る水平運動錯視</vt:lpstr>
      <vt:lpstr>錯視映像の作成方法</vt:lpstr>
      <vt:lpstr>さまざまなカラー画像に適用した場合</vt:lpstr>
      <vt:lpstr>「下が手前」の錯視効果が保たれる条件を，以下の4つについて調査した．   1．基礎となる発見：静止画，運動方向や領域の分割方向を変更した場合  2．運動領域と静止領域：片方の領域のみを運動させた場合  3．運動の連続性：運動の変化を連続にした場合  4．遮蔽の存在：運動による遮蔽手がかりを与えた場合</vt:lpstr>
      <vt:lpstr>基礎となる発見 / Basic Finding</vt:lpstr>
      <vt:lpstr>基礎となる発見 / Basic Finding</vt:lpstr>
      <vt:lpstr>運動領域と静止領域 / Dynamic vs. Static</vt:lpstr>
      <vt:lpstr>運動の連続性 / Discrete vs. smooth</vt:lpstr>
      <vt:lpstr>遮蔽の存在 / Presence of occlusion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久保田　祐貴</dc:creator>
  <cp:lastModifiedBy>久保田　祐貴</cp:lastModifiedBy>
  <cp:revision>22</cp:revision>
  <dcterms:created xsi:type="dcterms:W3CDTF">2022-09-09T05:09:46Z</dcterms:created>
  <dcterms:modified xsi:type="dcterms:W3CDTF">2022-09-14T13:48:09Z</dcterms:modified>
</cp:coreProperties>
</file>