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i KOBAYASHI" initials="YK" lastIdx="1" clrIdx="0">
    <p:extLst>
      <p:ext uri="{19B8F6BF-5375-455C-9EA6-DF929625EA0E}">
        <p15:presenceInfo xmlns:p15="http://schemas.microsoft.com/office/powerpoint/2012/main" userId="4ca2b318fd58ca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848484"/>
    <a:srgbClr val="F89F3E"/>
    <a:srgbClr val="666769"/>
    <a:srgbClr val="DBDBDD"/>
    <a:srgbClr val="FFFFFF"/>
    <a:srgbClr val="686868"/>
    <a:srgbClr val="5B5B5B"/>
    <a:srgbClr val="70707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9D442-D099-4288-A56C-CF2D0153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CDD95B-54A9-45A2-B733-1D18DBA69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CB7699-FEAE-4C8A-A70B-86F49DB5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25F119-446F-4261-93DC-D3196B68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CC4EAA-7B23-4BA4-8ADD-453B74D2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43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1757B-5D0B-4177-9D58-33D44998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DEDF65-32DB-4A41-ABEE-D5CFA852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EC4541-1C9E-4F17-9E2E-769184CD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1131F-996B-48CC-80D0-27ADC7AF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B9E571-123D-40DB-BD0B-9AD9ECD3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03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0C0D89-BFD0-4C0F-883C-EB58B3092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76732B-1001-4AF7-BEEF-DA61E5AD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EFFD58-8EBF-45D7-A02A-B5F574D4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687C67-449C-49C9-96FA-087AD473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5B52F-3871-4F01-9D12-9162214C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B60B2-4959-483E-B057-B8672EE4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5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2BEAF3-8797-4486-842E-5DFB385B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689"/>
            <a:ext cx="10515600" cy="4382887"/>
          </a:xfrm>
        </p:spPr>
        <p:txBody>
          <a:bodyPr>
            <a:normAutofit/>
          </a:bodyPr>
          <a:lstStyle>
            <a:lvl1pPr marL="447675" indent="-447675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808038" indent="-350838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sz="18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sz="16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sz="16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D16BD-1590-4BB5-89E2-5FFADEFF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3FB4B5-5D4C-47AA-B0B3-CF6CA147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16261-E2A6-4AF9-9443-5EA14C82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2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B5537-DEE1-4B18-B091-9466C1D7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200872-6E8F-4FDE-81B3-25F7B049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85FBEC-902B-4925-825C-53B30B26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8C950-2D21-417D-B850-61BCD675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FEEF34-684B-4FDA-80DD-E74FFCC5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32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767B7B-16BC-4343-AE9E-6581C502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99465-48AD-49A4-B0D2-0CF06AB4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593522-1BE3-41DA-B168-D52C16DA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0D46A5-42E8-4CD8-8842-82944BBD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48A2BB-5138-4F11-9B99-1C4A1CC2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FEC8F3-2D13-48B2-A907-8512F1C2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7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ACE08-64E1-463E-A828-9459DF7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DBA176-9A3C-480D-886B-67E3AFF6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5EFED7-1A81-4B4F-8DDA-98166064B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757A94-4AFD-446A-BEE8-1A052952B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473CFE-BDD5-438A-A52B-E411636E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505BE0-0DE9-4B44-94D4-2194E8F4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F368F3-046A-4326-B546-0944A89C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0C6F7B-3886-424D-8C4E-CFA4002A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62DE6-4833-4D12-A0F1-D6C9DF22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3A4526-7678-403F-9EC0-7824B77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A41D36-AE5E-4A2A-AA46-72C48525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4BF87F-2984-426A-AD9D-E1A3239E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8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038A1A-82E5-43BF-9C94-630047AE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95FB31-C37F-4770-A408-60231B0E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7A7926-7285-409A-8EB3-836E2007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69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A2BB4-D96C-4D24-B3D8-6AFAE509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8FAB06-9493-41CA-94FB-56764389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8F069E-6427-464F-A4CF-F332733F1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984A70-B7C5-4A57-8505-E460DFF1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72260C-29DD-4E3A-8612-8B65AB96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B61730-17BF-4287-99BC-9F7E69B5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05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78CAF-C904-4D81-9DDF-F9D28900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758F92-0718-41B9-81E6-5122A8909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35DC81-7A45-405A-9A0E-E75B4968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65F80-274C-465E-AC0B-5F9C0EFC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3D6C44-FCBF-40D6-A5F1-43A2EE1A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AE208D-CC87-4BB5-8DB5-3ED0B708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2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86E7FEB-8C31-40CD-B122-A3E11FB4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1F980A-3765-4794-8AD8-316205A9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A0639-86B6-411E-BDBD-7C5703C1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9E46-09A2-4CC6-894B-807A5B9F4763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B4D935-A607-466C-A6F3-40C8E2DB8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7503B8-F7F1-434F-BA4D-5F1276B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E2A1-2A38-47CA-B7E3-B1823EF8D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3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7.mp4"/><Relationship Id="rId7" Type="http://schemas.openxmlformats.org/officeDocument/2006/relationships/image" Target="../media/image7.png"/><Relationship Id="rId2" Type="http://schemas.microsoft.com/office/2007/relationships/media" Target="../media/media6.mp4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microsoft.com/office/2007/relationships/media" Target="../media/media8.mp4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p4"/><Relationship Id="rId2" Type="http://schemas.microsoft.com/office/2007/relationships/media" Target="../media/media9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B1C56-B035-AB1E-5074-2645EF4F4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回転するカニッツァ四角形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17902D-A7A6-3F88-99FC-0EEE01624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1376"/>
            <a:ext cx="9144000" cy="14164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小林勇輝（アメリカン大学・立命館大学）</a:t>
            </a:r>
            <a:endParaRPr lang="en-US" altLang="ja-JP" sz="18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18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Arthur G. Shapiro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（アメリカン大学）</a:t>
            </a:r>
          </a:p>
        </p:txBody>
      </p:sp>
    </p:spTree>
    <p:extLst>
      <p:ext uri="{BB962C8B-B14F-4D97-AF65-F5344CB8AC3E}">
        <p14:creationId xmlns:p14="http://schemas.microsoft.com/office/powerpoint/2010/main" val="330676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39982-tmpdtgOVJ3webm">
            <a:hlinkClick r:id="" action="ppaction://media"/>
            <a:extLst>
              <a:ext uri="{FF2B5EF4-FFF2-40B4-BE49-F238E27FC236}">
                <a16:creationId xmlns:a16="http://schemas.microsoft.com/office/drawing/2014/main" id="{54EF10FB-CAFE-62D6-7DA5-E59F9F81F9E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7041" y="417827"/>
            <a:ext cx="8886171" cy="5923398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3E3A9AE-4B18-9FE6-2E3E-3F917144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77" y="4676399"/>
            <a:ext cx="10515600" cy="1249564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03200">
                    <a:schemeClr val="tx1">
                      <a:lumMod val="50000"/>
                      <a:lumOff val="50000"/>
                    </a:schemeClr>
                  </a:glow>
                </a:effectLst>
                <a:latin typeface="Arial" panose="020B0604020202020204" pitchFamily="34" charset="0"/>
              </a:rPr>
              <a:t>以上です。ありがとうございました。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7784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39982-3Skpvc4w21webm">
            <a:hlinkClick r:id="" action="ppaction://media"/>
            <a:extLst>
              <a:ext uri="{FF2B5EF4-FFF2-40B4-BE49-F238E27FC236}">
                <a16:creationId xmlns:a16="http://schemas.microsoft.com/office/drawing/2014/main" id="{747DB079-6D3B-F0D9-3CD4-BC92D793AE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0967" t="58227" r="56203" b="24837"/>
          <a:stretch/>
        </p:blipFill>
        <p:spPr>
          <a:xfrm>
            <a:off x="1976932" y="2366012"/>
            <a:ext cx="1422864" cy="1408702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DA6243EE-3533-4FFE-DBB0-99408EED33B9}"/>
              </a:ext>
            </a:extLst>
          </p:cNvPr>
          <p:cNvSpPr/>
          <p:nvPr/>
        </p:nvSpPr>
        <p:spPr>
          <a:xfrm>
            <a:off x="2485313" y="2490883"/>
            <a:ext cx="504619" cy="329127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C49210C-A03E-BB58-07C9-5FCE714707D3}"/>
              </a:ext>
            </a:extLst>
          </p:cNvPr>
          <p:cNvSpPr/>
          <p:nvPr/>
        </p:nvSpPr>
        <p:spPr>
          <a:xfrm rot="5400000">
            <a:off x="2912715" y="2932826"/>
            <a:ext cx="483561" cy="329127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7A8CD115-BB7B-56DE-3B52-20DA502D8C8A}"/>
              </a:ext>
            </a:extLst>
          </p:cNvPr>
          <p:cNvSpPr txBox="1">
            <a:spLocks/>
          </p:cNvSpPr>
          <p:nvPr/>
        </p:nvSpPr>
        <p:spPr>
          <a:xfrm>
            <a:off x="5208454" y="1575024"/>
            <a:ext cx="6586098" cy="442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kumimoji="1" sz="20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808038" indent="-350838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8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パックマン型の図形に、輝度変調による</a:t>
            </a:r>
            <a:br>
              <a:rPr lang="en-US" altLang="ja-JP" dirty="0"/>
            </a:br>
            <a:r>
              <a:rPr lang="ja-JP" altLang="en-US" dirty="0"/>
              <a:t>運動錯視を加えた図形です</a:t>
            </a:r>
            <a:endParaRPr lang="en-US" altLang="ja-JP" dirty="0"/>
          </a:p>
          <a:p>
            <a:pPr lvl="1"/>
            <a:r>
              <a:rPr lang="ja-JP" altLang="en-US" dirty="0"/>
              <a:t>パックマン全体と、“口”部分の細いエッジの輝度が</a:t>
            </a:r>
            <a:br>
              <a:rPr lang="en-US" altLang="ja-JP" dirty="0"/>
            </a:br>
            <a:r>
              <a:rPr lang="ja-JP" altLang="en-US" dirty="0"/>
              <a:t>変化することでエッジが縦・横へ動いて知覚されます</a:t>
            </a:r>
            <a:endParaRPr lang="en-US" altLang="ja-JP" dirty="0"/>
          </a:p>
          <a:p>
            <a:pPr lvl="1"/>
            <a:r>
              <a:rPr lang="ja-JP" altLang="en-US" dirty="0"/>
              <a:t>運動錯視自体は知られた現象です</a:t>
            </a:r>
            <a:r>
              <a:rPr lang="ja-JP" altLang="en-US" sz="1200" dirty="0"/>
              <a:t>（</a:t>
            </a:r>
            <a:r>
              <a:rPr lang="en-US" altLang="ja-JP" sz="1200" dirty="0"/>
              <a:t>Flynn &amp; Shapiro, 2018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058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t_turn">
            <a:hlinkClick r:id="" action="ppaction://media"/>
            <a:extLst>
              <a:ext uri="{FF2B5EF4-FFF2-40B4-BE49-F238E27FC236}">
                <a16:creationId xmlns:a16="http://schemas.microsoft.com/office/drawing/2014/main" id="{DF1AF1B9-3E78-3A6C-0991-A965511B48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48" y="1129580"/>
            <a:ext cx="4280612" cy="4280612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5DD08FF-678B-B1C3-6016-D5142DA8722F}"/>
              </a:ext>
            </a:extLst>
          </p:cNvPr>
          <p:cNvSpPr txBox="1">
            <a:spLocks/>
          </p:cNvSpPr>
          <p:nvPr/>
        </p:nvSpPr>
        <p:spPr>
          <a:xfrm>
            <a:off x="5208454" y="1575024"/>
            <a:ext cx="6586098" cy="442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kumimoji="1" sz="20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808038" indent="-350838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8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u"/>
              <a:defRPr kumimoji="1" sz="1600" kern="120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パックマン型の図形に、輝度変調による</a:t>
            </a:r>
            <a:br>
              <a:rPr lang="en-US" altLang="ja-JP" dirty="0"/>
            </a:br>
            <a:r>
              <a:rPr lang="ja-JP" altLang="en-US" dirty="0"/>
              <a:t>運動錯視を加えた図形です</a:t>
            </a:r>
            <a:endParaRPr lang="en-US" altLang="ja-JP" dirty="0"/>
          </a:p>
          <a:p>
            <a:pPr lvl="1"/>
            <a:r>
              <a:rPr lang="ja-JP" altLang="en-US" dirty="0"/>
              <a:t>パックマン全体と、“口”部分の細いエッジの輝度が</a:t>
            </a:r>
            <a:br>
              <a:rPr lang="en-US" altLang="ja-JP" dirty="0"/>
            </a:br>
            <a:r>
              <a:rPr lang="ja-JP" altLang="en-US" dirty="0"/>
              <a:t>変化することでエッジが縦・横へ動いて知覚されます</a:t>
            </a:r>
            <a:endParaRPr lang="en-US" altLang="ja-JP" dirty="0"/>
          </a:p>
          <a:p>
            <a:pPr lvl="1"/>
            <a:r>
              <a:rPr lang="ja-JP" altLang="en-US" dirty="0"/>
              <a:t>運動錯視自体は知られた現象です</a:t>
            </a:r>
            <a:r>
              <a:rPr lang="ja-JP" altLang="en-US" sz="1200" dirty="0"/>
              <a:t>（</a:t>
            </a:r>
            <a:r>
              <a:rPr lang="en-US" altLang="ja-JP" sz="1200" dirty="0"/>
              <a:t>Flynn &amp; Shapiro, 2018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ja-JP" altLang="en-US" dirty="0"/>
              <a:t>これを</a:t>
            </a:r>
            <a:r>
              <a:rPr lang="en-US" altLang="ja-JP" dirty="0"/>
              <a:t>4</a:t>
            </a:r>
            <a:r>
              <a:rPr lang="ja-JP" altLang="en-US" dirty="0"/>
              <a:t>つ配置してみます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55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51A5A-A0A5-8901-CE1A-D4E781C9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454" y="1575024"/>
            <a:ext cx="6586098" cy="5035550"/>
          </a:xfrm>
        </p:spPr>
        <p:txBody>
          <a:bodyPr>
            <a:normAutofit/>
          </a:bodyPr>
          <a:lstStyle/>
          <a:p>
            <a:r>
              <a:rPr lang="ja-JP" altLang="en-US" dirty="0"/>
              <a:t>パックマン型の図形に、輝度変調による</a:t>
            </a:r>
            <a:br>
              <a:rPr lang="en-US" altLang="ja-JP" dirty="0"/>
            </a:br>
            <a:r>
              <a:rPr lang="ja-JP" altLang="en-US" dirty="0"/>
              <a:t>運動錯視を加えた図形です</a:t>
            </a:r>
            <a:endParaRPr lang="en-US" altLang="ja-JP" dirty="0"/>
          </a:p>
          <a:p>
            <a:pPr lvl="1"/>
            <a:r>
              <a:rPr lang="ja-JP" altLang="en-US" dirty="0"/>
              <a:t>パックマン全体と、“口”部分の細いエッジの輝度が</a:t>
            </a:r>
            <a:br>
              <a:rPr lang="en-US" altLang="ja-JP" dirty="0"/>
            </a:br>
            <a:r>
              <a:rPr lang="ja-JP" altLang="en-US" dirty="0"/>
              <a:t>変化することでエッジが縦・横へ動いて知覚されます</a:t>
            </a:r>
            <a:endParaRPr lang="en-US" altLang="ja-JP" dirty="0"/>
          </a:p>
          <a:p>
            <a:pPr lvl="1"/>
            <a:r>
              <a:rPr lang="ja-JP" altLang="en-US" dirty="0"/>
              <a:t>運動錯視</a:t>
            </a:r>
            <a:r>
              <a:rPr kumimoji="1" lang="ja-JP" altLang="en-US" dirty="0"/>
              <a:t>自体は知られた現象です</a:t>
            </a:r>
            <a:r>
              <a:rPr lang="ja-JP" altLang="en-US" sz="1200" dirty="0"/>
              <a:t>（</a:t>
            </a:r>
            <a:r>
              <a:rPr lang="en-US" altLang="ja-JP" sz="1200" dirty="0"/>
              <a:t>Flynn &amp; Shapiro, 2018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ja-JP" altLang="en-US" dirty="0"/>
              <a:t>これを</a:t>
            </a:r>
            <a:r>
              <a:rPr lang="en-US" altLang="ja-JP" dirty="0"/>
              <a:t>4</a:t>
            </a:r>
            <a:r>
              <a:rPr lang="ja-JP" altLang="en-US" dirty="0"/>
              <a:t>つ配置してみます</a:t>
            </a:r>
            <a:endParaRPr lang="en-US" altLang="ja-JP" dirty="0"/>
          </a:p>
          <a:p>
            <a:r>
              <a:rPr lang="ja-JP" altLang="en-US" dirty="0"/>
              <a:t>回転させて、カニッツァの四角形を作ります</a:t>
            </a:r>
            <a:endParaRPr lang="en-US" altLang="ja-JP" dirty="0"/>
          </a:p>
          <a:p>
            <a:pPr lvl="1"/>
            <a:r>
              <a:rPr lang="ja-JP" altLang="en-US" dirty="0"/>
              <a:t>エッジの運動が</a:t>
            </a:r>
            <a:r>
              <a:rPr lang="ja-JP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四角形の回転</a:t>
            </a:r>
            <a:r>
              <a:rPr lang="ja-JP" altLang="en-US" dirty="0"/>
              <a:t>として知覚されるように</a:t>
            </a:r>
            <a:br>
              <a:rPr lang="en-US" altLang="ja-JP" dirty="0"/>
            </a:br>
            <a:r>
              <a:rPr lang="ja-JP" altLang="en-US" dirty="0"/>
              <a:t>なりました</a:t>
            </a:r>
            <a:endParaRPr lang="en-US" altLang="ja-JP" dirty="0"/>
          </a:p>
          <a:p>
            <a:pPr lvl="1"/>
            <a:r>
              <a:rPr lang="ja-JP" altLang="en-US" dirty="0"/>
              <a:t>回転に伴い、四角形全体も</a:t>
            </a:r>
            <a:r>
              <a:rPr lang="ja-JP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左に傾いて</a:t>
            </a:r>
            <a:r>
              <a:rPr lang="ja-JP" altLang="en-US" dirty="0"/>
              <a:t>見えます</a:t>
            </a:r>
            <a:br>
              <a:rPr lang="en-US" altLang="ja-JP" dirty="0"/>
            </a:br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4" name="turn">
            <a:hlinkClick r:id="" action="ppaction://media"/>
            <a:extLst>
              <a:ext uri="{FF2B5EF4-FFF2-40B4-BE49-F238E27FC236}">
                <a16:creationId xmlns:a16="http://schemas.microsoft.com/office/drawing/2014/main" id="{AEB0BD9C-8F5E-A7AB-59A8-CAEE6F7F46D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3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48" y="1129580"/>
            <a:ext cx="4280400" cy="4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verted_file">
            <a:hlinkClick r:id="" action="ppaction://media"/>
            <a:extLst>
              <a:ext uri="{FF2B5EF4-FFF2-40B4-BE49-F238E27FC236}">
                <a16:creationId xmlns:a16="http://schemas.microsoft.com/office/drawing/2014/main" id="{7E70A141-0DA0-E95D-8A52-81010487CB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716" y="365125"/>
            <a:ext cx="6758117" cy="50690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83A883F-F6EE-1096-CD57-D42A7AD1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回転するカニッツァ四角形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A6FA4F1-8B11-6103-3DD7-68AB349B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42" y="5067468"/>
            <a:ext cx="11486039" cy="18719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b="1" dirty="0">
                <a:latin typeface="+mn-ea"/>
                <a:ea typeface="+mn-ea"/>
              </a:rPr>
              <a:t>主観的輪郭の形成に伴って、</a:t>
            </a:r>
            <a:r>
              <a:rPr lang="ja-JP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錯視的な回転と傾き</a:t>
            </a:r>
            <a:r>
              <a:rPr lang="ja-JP" altLang="en-US" b="1" dirty="0">
                <a:latin typeface="+mn-ea"/>
                <a:ea typeface="+mn-ea"/>
              </a:rPr>
              <a:t>が知覚され</a:t>
            </a:r>
            <a:r>
              <a:rPr lang="ja-JP" altLang="en-US" b="1" dirty="0"/>
              <a:t>る現象です</a:t>
            </a:r>
            <a:endParaRPr lang="en-US" altLang="ja-JP" b="1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  <a:ea typeface="+mn-ea"/>
              </a:rPr>
              <a:t>単一のパックマン</a:t>
            </a:r>
            <a:r>
              <a:rPr lang="ja-JP" altLang="en-US" dirty="0"/>
              <a:t>を注視した場合</a:t>
            </a:r>
            <a:r>
              <a:rPr lang="ja-JP" altLang="en-US" dirty="0">
                <a:latin typeface="+mn-ea"/>
                <a:ea typeface="+mn-ea"/>
              </a:rPr>
              <a:t>は回転（頂点が円周上を動く）や傾き（“口”</a:t>
            </a:r>
            <a:r>
              <a:rPr lang="ja-JP" altLang="en-US" dirty="0"/>
              <a:t>が</a:t>
            </a:r>
            <a:r>
              <a:rPr lang="ja-JP" altLang="en-US" dirty="0">
                <a:latin typeface="+mn-ea"/>
                <a:ea typeface="+mn-ea"/>
              </a:rPr>
              <a:t>斜めになる）は知覚されません</a:t>
            </a:r>
            <a:endParaRPr lang="en-US" altLang="ja-JP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  <a:ea typeface="+mn-ea"/>
              </a:rPr>
              <a:t>全体</a:t>
            </a:r>
            <a:r>
              <a:rPr lang="ja-JP" altLang="en-US" dirty="0"/>
              <a:t>に対する</a:t>
            </a:r>
            <a:r>
              <a:rPr lang="ja-JP" altLang="en-US" dirty="0">
                <a:latin typeface="+mn-ea"/>
                <a:ea typeface="+mn-ea"/>
              </a:rPr>
              <a:t>知覚≠部分に対する知覚の総和</a:t>
            </a:r>
            <a:endParaRPr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99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DD493-8716-570A-CE24-BCDED977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剛体としての仮定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7DC8F8A-4730-9D7D-6091-AA638041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01" y="4736896"/>
            <a:ext cx="11504186" cy="194990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Arial" panose="020B0604020202020204" pitchFamily="34" charset="0"/>
              </a:rPr>
              <a:t>「部分の総和＝全体」ならば、パックマンの集合は、</a:t>
            </a:r>
            <a:r>
              <a:rPr lang="ja-JP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四角形が崩れていく</a:t>
            </a:r>
            <a:r>
              <a:rPr lang="ja-JP" altLang="en-US" dirty="0"/>
              <a:t>ように</a:t>
            </a:r>
            <a:r>
              <a:rPr lang="ja-JP" altLang="en-US" dirty="0">
                <a:latin typeface="Arial" panose="020B0604020202020204" pitchFamily="34" charset="0"/>
              </a:rPr>
              <a:t>見えるはず</a:t>
            </a:r>
            <a:endParaRPr lang="en-US" altLang="ja-JP" dirty="0">
              <a:latin typeface="Arial" panose="020B0604020202020204" pitchFamily="34" charset="0"/>
            </a:endParaRPr>
          </a:p>
          <a:p>
            <a:pPr lvl="1"/>
            <a:r>
              <a:rPr lang="ja-JP" altLang="en-US" dirty="0">
                <a:latin typeface="Arial" panose="020B0604020202020204" pitchFamily="34" charset="0"/>
              </a:rPr>
              <a:t>それぞれのエッジが縦横へシフトしていく見えが期待されます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視覚が主観的な四角形に対して</a:t>
            </a:r>
            <a:r>
              <a:rPr lang="ja-JP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剛体性</a:t>
            </a:r>
            <a:r>
              <a:rPr lang="ja-JP" altLang="en-US" dirty="0"/>
              <a:t>（図形の形は不変）</a:t>
            </a:r>
            <a:r>
              <a:rPr lang="ja-JP" altLang="en-US" dirty="0">
                <a:latin typeface="Arial" panose="020B0604020202020204" pitchFamily="34" charset="0"/>
              </a:rPr>
              <a:t>を仮定していると考えられます</a:t>
            </a:r>
            <a:endParaRPr lang="en-US" altLang="ja-JP" dirty="0">
              <a:latin typeface="Arial" panose="020B0604020202020204" pitchFamily="34" charset="0"/>
            </a:endParaRPr>
          </a:p>
          <a:p>
            <a:pPr lvl="1"/>
            <a:r>
              <a:rPr lang="ja-JP" altLang="en-US" dirty="0">
                <a:latin typeface="Arial" panose="020B0604020202020204" pitchFamily="34" charset="0"/>
              </a:rPr>
              <a:t>錯視的な運動シグナルと剛体仮定の妥協として、回転が知覚されるようです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C99B669-0B9F-9623-8386-68302E50315E}"/>
              </a:ext>
            </a:extLst>
          </p:cNvPr>
          <p:cNvGrpSpPr/>
          <p:nvPr/>
        </p:nvGrpSpPr>
        <p:grpSpPr>
          <a:xfrm>
            <a:off x="4379379" y="1760181"/>
            <a:ext cx="7076552" cy="1974755"/>
            <a:chOff x="959695" y="2436980"/>
            <a:chExt cx="9673282" cy="2699388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43384834-D8A8-BC56-3C99-470062B8FEB6}"/>
                </a:ext>
              </a:extLst>
            </p:cNvPr>
            <p:cNvSpPr/>
            <p:nvPr/>
          </p:nvSpPr>
          <p:spPr>
            <a:xfrm>
              <a:off x="2749109" y="2436980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AA5B304-7F02-16C2-3E2E-1159AB1A0288}"/>
                </a:ext>
              </a:extLst>
            </p:cNvPr>
            <p:cNvSpPr/>
            <p:nvPr/>
          </p:nvSpPr>
          <p:spPr>
            <a:xfrm>
              <a:off x="959695" y="2436980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A8C63E9-D3D6-6C8B-9097-D2CC9D0FDAFF}"/>
                </a:ext>
              </a:extLst>
            </p:cNvPr>
            <p:cNvSpPr/>
            <p:nvPr/>
          </p:nvSpPr>
          <p:spPr>
            <a:xfrm>
              <a:off x="959695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BB8ACE8-B6DC-C960-3815-648D16428E47}"/>
                </a:ext>
              </a:extLst>
            </p:cNvPr>
            <p:cNvSpPr/>
            <p:nvPr/>
          </p:nvSpPr>
          <p:spPr>
            <a:xfrm>
              <a:off x="2759287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84A890A-FE85-4339-1576-011F810E33DB}"/>
                </a:ext>
              </a:extLst>
            </p:cNvPr>
            <p:cNvSpPr/>
            <p:nvPr/>
          </p:nvSpPr>
          <p:spPr>
            <a:xfrm>
              <a:off x="1409593" y="2886878"/>
              <a:ext cx="449898" cy="449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154C639-9E29-5A8F-1BB5-FC4C4162F083}"/>
                </a:ext>
              </a:extLst>
            </p:cNvPr>
            <p:cNvSpPr/>
            <p:nvPr/>
          </p:nvSpPr>
          <p:spPr>
            <a:xfrm>
              <a:off x="2677586" y="2886878"/>
              <a:ext cx="531599" cy="531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104CAE7-0934-59E2-93D3-018FC320CCCD}"/>
                </a:ext>
              </a:extLst>
            </p:cNvPr>
            <p:cNvSpPr/>
            <p:nvPr/>
          </p:nvSpPr>
          <p:spPr>
            <a:xfrm>
              <a:off x="1409593" y="4236571"/>
              <a:ext cx="449899" cy="449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4708587-6A9B-BC01-62FE-B47B154FD3A2}"/>
                </a:ext>
              </a:extLst>
            </p:cNvPr>
            <p:cNvSpPr/>
            <p:nvPr/>
          </p:nvSpPr>
          <p:spPr>
            <a:xfrm>
              <a:off x="2677586" y="4154871"/>
              <a:ext cx="531599" cy="531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94A2F93-A406-3323-CEBD-47413BC10824}"/>
                </a:ext>
              </a:extLst>
            </p:cNvPr>
            <p:cNvSpPr/>
            <p:nvPr/>
          </p:nvSpPr>
          <p:spPr>
            <a:xfrm>
              <a:off x="6236056" y="2436980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031E557-513C-C632-798D-EBAE3BE6722C}"/>
                </a:ext>
              </a:extLst>
            </p:cNvPr>
            <p:cNvSpPr/>
            <p:nvPr/>
          </p:nvSpPr>
          <p:spPr>
            <a:xfrm>
              <a:off x="4446643" y="2436980"/>
              <a:ext cx="899797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A728AF9-25B7-5206-9A51-4FA18BBE73C0}"/>
                </a:ext>
              </a:extLst>
            </p:cNvPr>
            <p:cNvSpPr/>
            <p:nvPr/>
          </p:nvSpPr>
          <p:spPr>
            <a:xfrm>
              <a:off x="4446642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2CC79D7-4E97-5E92-A31B-4B461C3F1EF1}"/>
                </a:ext>
              </a:extLst>
            </p:cNvPr>
            <p:cNvSpPr/>
            <p:nvPr/>
          </p:nvSpPr>
          <p:spPr>
            <a:xfrm>
              <a:off x="6246234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A1CC4B0-8093-E9F9-0261-EEF943901416}"/>
                </a:ext>
              </a:extLst>
            </p:cNvPr>
            <p:cNvSpPr/>
            <p:nvPr/>
          </p:nvSpPr>
          <p:spPr>
            <a:xfrm>
              <a:off x="4733114" y="3002299"/>
              <a:ext cx="624907" cy="6249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0BE7FF-58E8-D203-ECAB-E466404D8699}"/>
                </a:ext>
              </a:extLst>
            </p:cNvPr>
            <p:cNvSpPr/>
            <p:nvPr/>
          </p:nvSpPr>
          <p:spPr>
            <a:xfrm>
              <a:off x="5909307" y="2705532"/>
              <a:ext cx="624907" cy="6249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E4D0054-8D74-387E-BB04-834320978B31}"/>
                </a:ext>
              </a:extLst>
            </p:cNvPr>
            <p:cNvSpPr/>
            <p:nvPr/>
          </p:nvSpPr>
          <p:spPr>
            <a:xfrm>
              <a:off x="5079430" y="4236572"/>
              <a:ext cx="624909" cy="6249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28F35EA-B62E-E6E9-43D1-8C735F423B5C}"/>
                </a:ext>
              </a:extLst>
            </p:cNvPr>
            <p:cNvSpPr/>
            <p:nvPr/>
          </p:nvSpPr>
          <p:spPr>
            <a:xfrm>
              <a:off x="6003415" y="3818914"/>
              <a:ext cx="711695" cy="7116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D6A19005-16C1-6E11-31ED-56CBD82EB161}"/>
                </a:ext>
              </a:extLst>
            </p:cNvPr>
            <p:cNvSpPr/>
            <p:nvPr/>
          </p:nvSpPr>
          <p:spPr>
            <a:xfrm>
              <a:off x="9723003" y="2436980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56DA9BB-F538-6372-18EB-BD2921B4FC50}"/>
                </a:ext>
              </a:extLst>
            </p:cNvPr>
            <p:cNvSpPr/>
            <p:nvPr/>
          </p:nvSpPr>
          <p:spPr>
            <a:xfrm>
              <a:off x="7933589" y="2436980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68D08A2E-E418-9D34-D074-5DC4BE22CAD3}"/>
                </a:ext>
              </a:extLst>
            </p:cNvPr>
            <p:cNvSpPr/>
            <p:nvPr/>
          </p:nvSpPr>
          <p:spPr>
            <a:xfrm>
              <a:off x="7933589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7465C361-0A67-1115-53F5-429E11E13B47}"/>
                </a:ext>
              </a:extLst>
            </p:cNvPr>
            <p:cNvSpPr/>
            <p:nvPr/>
          </p:nvSpPr>
          <p:spPr>
            <a:xfrm>
              <a:off x="9733181" y="4236572"/>
              <a:ext cx="899796" cy="8997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CB4DAE-6405-1B45-9142-EFF33522BE72}"/>
                </a:ext>
              </a:extLst>
            </p:cNvPr>
            <p:cNvSpPr/>
            <p:nvPr/>
          </p:nvSpPr>
          <p:spPr>
            <a:xfrm rot="21120002">
              <a:off x="8383487" y="2886878"/>
              <a:ext cx="1799592" cy="179959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E384478-F7A3-0BD7-9783-C2E2714B1157}"/>
              </a:ext>
            </a:extLst>
          </p:cNvPr>
          <p:cNvSpPr txBox="1"/>
          <p:nvPr/>
        </p:nvSpPr>
        <p:spPr>
          <a:xfrm>
            <a:off x="4024999" y="3933151"/>
            <a:ext cx="2671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position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D4ACB7-9B97-C05B-0782-9DD413B77963}"/>
              </a:ext>
            </a:extLst>
          </p:cNvPr>
          <p:cNvSpPr txBox="1"/>
          <p:nvPr/>
        </p:nvSpPr>
        <p:spPr>
          <a:xfrm>
            <a:off x="7041874" y="3933151"/>
            <a:ext cx="176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(deformation) 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1A480B-F327-5F74-8499-83FFD2ABAC73}"/>
              </a:ext>
            </a:extLst>
          </p:cNvPr>
          <p:cNvSpPr txBox="1"/>
          <p:nvPr/>
        </p:nvSpPr>
        <p:spPr>
          <a:xfrm>
            <a:off x="9862200" y="3933151"/>
            <a:ext cx="1223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</a:t>
            </a:r>
            <a:b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(rotation)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39982-DzsHDddhLmwebm">
            <a:hlinkClick r:id="" action="ppaction://media"/>
            <a:extLst>
              <a:ext uri="{FF2B5EF4-FFF2-40B4-BE49-F238E27FC236}">
                <a16:creationId xmlns:a16="http://schemas.microsoft.com/office/drawing/2014/main" id="{447A18DC-3CA2-5197-9289-E918AE4FE4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211"/>
                </p14:media>
              </p:ext>
            </p:extLst>
          </p:nvPr>
        </p:nvPicPr>
        <p:blipFill rotWithShape="1">
          <a:blip r:embed="rId4"/>
          <a:srcRect l="27833" t="53207" r="53076" b="20338"/>
          <a:stretch/>
        </p:blipFill>
        <p:spPr>
          <a:xfrm>
            <a:off x="1339457" y="1923468"/>
            <a:ext cx="1926244" cy="20019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E4F288-6FDE-D0D8-4118-EE3EB66116D7}"/>
              </a:ext>
            </a:extLst>
          </p:cNvPr>
          <p:cNvSpPr txBox="1"/>
          <p:nvPr/>
        </p:nvSpPr>
        <p:spPr>
          <a:xfrm>
            <a:off x="1240750" y="3933151"/>
            <a:ext cx="217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Pacman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9E6CF77C-73A2-7589-C716-2B114CD89E5B}"/>
              </a:ext>
            </a:extLst>
          </p:cNvPr>
          <p:cNvSpPr/>
          <p:nvPr/>
        </p:nvSpPr>
        <p:spPr>
          <a:xfrm>
            <a:off x="2050269" y="2386146"/>
            <a:ext cx="504619" cy="329127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2D96D71E-524F-AD55-7B4D-F1F3D29DC41E}"/>
              </a:ext>
            </a:extLst>
          </p:cNvPr>
          <p:cNvSpPr/>
          <p:nvPr/>
        </p:nvSpPr>
        <p:spPr>
          <a:xfrm rot="5400000">
            <a:off x="2548797" y="2834903"/>
            <a:ext cx="483561" cy="329127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2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uching_pacman">
            <a:hlinkClick r:id="" action="ppaction://media"/>
            <a:extLst>
              <a:ext uri="{FF2B5EF4-FFF2-40B4-BE49-F238E27FC236}">
                <a16:creationId xmlns:a16="http://schemas.microsoft.com/office/drawing/2014/main" id="{64808A7C-CCE7-4F8F-7AAF-B807BC571C5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01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09" y="1409252"/>
            <a:ext cx="2871386" cy="2871386"/>
          </a:xfrm>
          <a:prstGeom prst="rect">
            <a:avLst/>
          </a:prstGeom>
        </p:spPr>
      </p:pic>
      <p:pic>
        <p:nvPicPr>
          <p:cNvPr id="3" name="angle_dodge">
            <a:hlinkClick r:id="" action="ppaction://media"/>
            <a:extLst>
              <a:ext uri="{FF2B5EF4-FFF2-40B4-BE49-F238E27FC236}">
                <a16:creationId xmlns:a16="http://schemas.microsoft.com/office/drawing/2014/main" id="{9A97334A-1F6A-8718-0E41-DBD8B1D39CE6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3">
                  <p14:trim end="39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9484" y="1115560"/>
            <a:ext cx="3458770" cy="3458770"/>
          </a:xfrm>
        </p:spPr>
      </p:pic>
      <p:pic>
        <p:nvPicPr>
          <p:cNvPr id="5" name="phase_difference_180">
            <a:hlinkClick r:id="" action="ppaction://media"/>
            <a:extLst>
              <a:ext uri="{FF2B5EF4-FFF2-40B4-BE49-F238E27FC236}">
                <a16:creationId xmlns:a16="http://schemas.microsoft.com/office/drawing/2014/main" id="{B7E944F5-A248-5E3B-6A15-7A97A52F99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end="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64411" y="1058634"/>
            <a:ext cx="3515696" cy="35156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CDAE253-35FD-1799-E1DB-3D72B9A1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そのほかいろいろ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147F25-225D-1916-F893-FDB964C382C3}"/>
              </a:ext>
            </a:extLst>
          </p:cNvPr>
          <p:cNvSpPr txBox="1"/>
          <p:nvPr/>
        </p:nvSpPr>
        <p:spPr>
          <a:xfrm>
            <a:off x="846925" y="4329151"/>
            <a:ext cx="3683098" cy="154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物理的輪郭になると、</a:t>
            </a:r>
            <a:endParaRPr kumimoji="1"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感が強くなる</a:t>
            </a:r>
            <a:b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（パックマン間の隙間による</a:t>
            </a:r>
            <a:b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”遊び”が必要）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B697CA-33CD-024B-4B31-2AA195F4E516}"/>
              </a:ext>
            </a:extLst>
          </p:cNvPr>
          <p:cNvSpPr txBox="1"/>
          <p:nvPr/>
        </p:nvSpPr>
        <p:spPr>
          <a:xfrm>
            <a:off x="4530023" y="4329151"/>
            <a:ext cx="3225618" cy="80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そもそも崩れた形では、</a:t>
            </a:r>
            <a:b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感が強い</a:t>
            </a:r>
            <a:endParaRPr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A13A1F-4B72-F717-13D9-0665F712C476}"/>
              </a:ext>
            </a:extLst>
          </p:cNvPr>
          <p:cNvSpPr txBox="1"/>
          <p:nvPr/>
        </p:nvSpPr>
        <p:spPr>
          <a:xfrm>
            <a:off x="8073916" y="4329151"/>
            <a:ext cx="3225618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輝度変調の位相は</a:t>
            </a:r>
            <a:b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揃っていなくても</a:t>
            </a:r>
            <a:b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十分回転が見える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iangle">
            <a:hlinkClick r:id="" action="ppaction://media"/>
            <a:extLst>
              <a:ext uri="{FF2B5EF4-FFF2-40B4-BE49-F238E27FC236}">
                <a16:creationId xmlns:a16="http://schemas.microsoft.com/office/drawing/2014/main" id="{D65CC06E-60FF-CD1A-4CB7-6CD370DDB7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2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7072" y="795991"/>
            <a:ext cx="3751170" cy="37511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CDD0C9-B7E0-0F1A-851B-D57BF78F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そのほかいろいろ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7559BA-DBC9-E6D1-9237-5B3899D7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4639234"/>
            <a:ext cx="8763000" cy="1358341"/>
          </a:xfrm>
        </p:spPr>
        <p:txBody>
          <a:bodyPr/>
          <a:lstStyle/>
          <a:p>
            <a:r>
              <a:rPr kumimoji="1" lang="ja-JP" altLang="en-US" dirty="0"/>
              <a:t>頂点の数は多いほうが（円に近いほうが）回転が知覚されやすい</a:t>
            </a:r>
            <a:endParaRPr kumimoji="1" lang="en-US" altLang="ja-JP" dirty="0"/>
          </a:p>
          <a:p>
            <a:pPr lvl="1"/>
            <a:r>
              <a:rPr lang="ja-JP" altLang="en-US" dirty="0"/>
              <a:t>三角形だと</a:t>
            </a:r>
            <a:r>
              <a:rPr lang="en-US" altLang="ja-JP" dirty="0"/>
              <a:t>Deform</a:t>
            </a:r>
            <a:r>
              <a:rPr lang="ja-JP" altLang="en-US" dirty="0"/>
              <a:t>感が強く、五角形のほうが回転がスムーズ</a:t>
            </a:r>
            <a:endParaRPr kumimoji="1" lang="ja-JP" altLang="en-US" dirty="0"/>
          </a:p>
        </p:txBody>
      </p:sp>
      <p:pic>
        <p:nvPicPr>
          <p:cNvPr id="5" name="pentagon">
            <a:hlinkClick r:id="" action="ppaction://media"/>
            <a:extLst>
              <a:ext uri="{FF2B5EF4-FFF2-40B4-BE49-F238E27FC236}">
                <a16:creationId xmlns:a16="http://schemas.microsoft.com/office/drawing/2014/main" id="{F3D7DDEB-477F-EADD-EF5D-7657F29115A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391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3105" y="1327149"/>
            <a:ext cx="2987301" cy="29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7D85B-FDF7-003E-24AD-EEAD5F24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矛盾する傾き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FA36B-3884-C65B-25A4-DAC42844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264" y="1575199"/>
            <a:ext cx="5497606" cy="2202891"/>
          </a:xfrm>
        </p:spPr>
        <p:txBody>
          <a:bodyPr/>
          <a:lstStyle/>
          <a:p>
            <a:r>
              <a:rPr lang="ja-JP" altLang="en-US" dirty="0"/>
              <a:t>中心の十字型図形とカニッツァ四角形が</a:t>
            </a:r>
            <a:br>
              <a:rPr lang="en-US" altLang="ja-JP" dirty="0"/>
            </a:br>
            <a:r>
              <a:rPr lang="ja-JP" altLang="en-US" dirty="0"/>
              <a:t>共有するコーナー（ハイライト箇所）は、</a:t>
            </a:r>
            <a:br>
              <a:rPr lang="en-US" altLang="ja-JP" dirty="0"/>
            </a:br>
            <a:r>
              <a:rPr lang="ja-JP" altLang="en-US" dirty="0"/>
              <a:t>注視する箇所によって知覚的な傾きが</a:t>
            </a:r>
            <a:br>
              <a:rPr lang="en-US" altLang="ja-JP" dirty="0"/>
            </a:br>
            <a:r>
              <a:rPr lang="ja-JP" altLang="en-US" dirty="0"/>
              <a:t>反転します</a:t>
            </a:r>
            <a:endParaRPr lang="en-US" altLang="ja-JP" dirty="0"/>
          </a:p>
          <a:p>
            <a:pPr lvl="1"/>
            <a:r>
              <a:rPr lang="ja-JP" altLang="en-US" dirty="0"/>
              <a:t>構成する全体によって部分の見えが変わる</a:t>
            </a:r>
            <a:endParaRPr lang="en-US" altLang="ja-JP" dirty="0"/>
          </a:p>
        </p:txBody>
      </p:sp>
      <p:pic>
        <p:nvPicPr>
          <p:cNvPr id="6" name="double">
            <a:hlinkClick r:id="" action="ppaction://media"/>
            <a:extLst>
              <a:ext uri="{FF2B5EF4-FFF2-40B4-BE49-F238E27FC236}">
                <a16:creationId xmlns:a16="http://schemas.microsoft.com/office/drawing/2014/main" id="{A38C2BE8-9ADE-562C-947B-20FBC79843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676" y="1698501"/>
            <a:ext cx="4069880" cy="406988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1AB3EA33-3E95-2710-677C-53606108F26A}"/>
              </a:ext>
            </a:extLst>
          </p:cNvPr>
          <p:cNvSpPr/>
          <p:nvPr/>
        </p:nvSpPr>
        <p:spPr>
          <a:xfrm>
            <a:off x="3270405" y="2857505"/>
            <a:ext cx="813548" cy="813548"/>
          </a:xfrm>
          <a:prstGeom prst="ellipse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91905C1-15EA-E946-82AB-53E113BF812D}"/>
              </a:ext>
            </a:extLst>
          </p:cNvPr>
          <p:cNvGrpSpPr/>
          <p:nvPr/>
        </p:nvGrpSpPr>
        <p:grpSpPr>
          <a:xfrm>
            <a:off x="6286930" y="4303286"/>
            <a:ext cx="1777506" cy="1449053"/>
            <a:chOff x="6044883" y="3963072"/>
            <a:chExt cx="2482692" cy="202393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BE47DCB-8B57-50C6-1154-487466C83977}"/>
                </a:ext>
              </a:extLst>
            </p:cNvPr>
            <p:cNvGrpSpPr/>
            <p:nvPr/>
          </p:nvGrpSpPr>
          <p:grpSpPr>
            <a:xfrm>
              <a:off x="6044883" y="4587921"/>
              <a:ext cx="730571" cy="730571"/>
              <a:chOff x="4329953" y="423582"/>
              <a:chExt cx="1440000" cy="1440000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C043FA7-B09E-079C-AC34-769AECB65C03}"/>
                  </a:ext>
                </a:extLst>
              </p:cNvPr>
              <p:cNvCxnSpPr/>
              <p:nvPr/>
            </p:nvCxnSpPr>
            <p:spPr>
              <a:xfrm>
                <a:off x="4329953" y="423582"/>
                <a:ext cx="0" cy="1440000"/>
              </a:xfrm>
              <a:prstGeom prst="line">
                <a:avLst/>
              </a:prstGeom>
              <a:ln w="920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C78B0CC4-074A-003D-9D04-26851EAA1419}"/>
                  </a:ext>
                </a:extLst>
              </p:cNvPr>
              <p:cNvCxnSpPr/>
              <p:nvPr/>
            </p:nvCxnSpPr>
            <p:spPr>
              <a:xfrm>
                <a:off x="4329953" y="1863582"/>
                <a:ext cx="1440000" cy="0"/>
              </a:xfrm>
              <a:prstGeom prst="line">
                <a:avLst/>
              </a:prstGeom>
              <a:ln w="920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56868B9-8EE1-B00C-F130-DDF0CB087BA2}"/>
                </a:ext>
              </a:extLst>
            </p:cNvPr>
            <p:cNvGrpSpPr/>
            <p:nvPr/>
          </p:nvGrpSpPr>
          <p:grpSpPr>
            <a:xfrm rot="900000">
              <a:off x="7891740" y="3963072"/>
              <a:ext cx="635835" cy="635835"/>
              <a:chOff x="4329953" y="423582"/>
              <a:chExt cx="1440000" cy="1440000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7CC686CD-EA29-FE87-26FF-64C816B4E8EB}"/>
                  </a:ext>
                </a:extLst>
              </p:cNvPr>
              <p:cNvCxnSpPr/>
              <p:nvPr/>
            </p:nvCxnSpPr>
            <p:spPr>
              <a:xfrm>
                <a:off x="4329953" y="423582"/>
                <a:ext cx="0" cy="144000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F0EAC146-61D9-C8F4-F9A8-9810FFC5F317}"/>
                  </a:ext>
                </a:extLst>
              </p:cNvPr>
              <p:cNvCxnSpPr/>
              <p:nvPr/>
            </p:nvCxnSpPr>
            <p:spPr>
              <a:xfrm>
                <a:off x="4329953" y="1863222"/>
                <a:ext cx="1440000" cy="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15832E8-0388-29DB-E506-BC33B3EBC82F}"/>
                </a:ext>
              </a:extLst>
            </p:cNvPr>
            <p:cNvGrpSpPr/>
            <p:nvPr/>
          </p:nvGrpSpPr>
          <p:grpSpPr>
            <a:xfrm rot="20700000">
              <a:off x="7891739" y="5351170"/>
              <a:ext cx="635835" cy="635835"/>
              <a:chOff x="4329953" y="423582"/>
              <a:chExt cx="1440000" cy="1440000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6888FB7D-B95B-F9A7-BAF6-152466AD5FCB}"/>
                  </a:ext>
                </a:extLst>
              </p:cNvPr>
              <p:cNvCxnSpPr/>
              <p:nvPr/>
            </p:nvCxnSpPr>
            <p:spPr>
              <a:xfrm>
                <a:off x="4329953" y="423582"/>
                <a:ext cx="0" cy="144000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2ECD761F-1FC6-0276-9C93-424A85E5377D}"/>
                  </a:ext>
                </a:extLst>
              </p:cNvPr>
              <p:cNvCxnSpPr/>
              <p:nvPr/>
            </p:nvCxnSpPr>
            <p:spPr>
              <a:xfrm>
                <a:off x="4329953" y="1863222"/>
                <a:ext cx="1440000" cy="0"/>
              </a:xfrm>
              <a:prstGeom prst="line">
                <a:avLst/>
              </a:prstGeom>
              <a:ln w="571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矢印: 右 21">
              <a:extLst>
                <a:ext uri="{FF2B5EF4-FFF2-40B4-BE49-F238E27FC236}">
                  <a16:creationId xmlns:a16="http://schemas.microsoft.com/office/drawing/2014/main" id="{4DEA7FFD-22F9-6927-190F-C20FF8B14CA6}"/>
                </a:ext>
              </a:extLst>
            </p:cNvPr>
            <p:cNvSpPr/>
            <p:nvPr/>
          </p:nvSpPr>
          <p:spPr>
            <a:xfrm rot="19800000">
              <a:off x="7065153" y="4385569"/>
              <a:ext cx="441088" cy="319055"/>
            </a:xfrm>
            <a:prstGeom prst="rightArrow">
              <a:avLst>
                <a:gd name="adj1" fmla="val 34593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815529D0-1A02-6144-679D-E11B032E44F1}"/>
                </a:ext>
              </a:extLst>
            </p:cNvPr>
            <p:cNvSpPr/>
            <p:nvPr/>
          </p:nvSpPr>
          <p:spPr>
            <a:xfrm rot="1800000">
              <a:off x="7131828" y="5309494"/>
              <a:ext cx="441088" cy="319055"/>
            </a:xfrm>
            <a:prstGeom prst="rightArrow">
              <a:avLst>
                <a:gd name="adj1" fmla="val 34593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37CA7A-868C-9823-6533-33312C163DBB}"/>
              </a:ext>
            </a:extLst>
          </p:cNvPr>
          <p:cNvSpPr txBox="1"/>
          <p:nvPr/>
        </p:nvSpPr>
        <p:spPr>
          <a:xfrm>
            <a:off x="8440071" y="4224789"/>
            <a:ext cx="2833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十字型図形に注視すると、</a:t>
            </a:r>
            <a:endParaRPr lang="en-US" altLang="ja-JP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時計回りに傾いて見える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CA4BAA0-3B20-5732-F9E7-8F1EFA4FA660}"/>
              </a:ext>
            </a:extLst>
          </p:cNvPr>
          <p:cNvSpPr txBox="1"/>
          <p:nvPr/>
        </p:nvSpPr>
        <p:spPr>
          <a:xfrm>
            <a:off x="8440071" y="5381484"/>
            <a:ext cx="272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右上の四角形に注視すると、反</a:t>
            </a:r>
            <a:r>
              <a:rPr kumimoji="1"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時計回りに傾いて見える</a:t>
            </a:r>
          </a:p>
        </p:txBody>
      </p:sp>
    </p:spTree>
    <p:extLst>
      <p:ext uri="{BB962C8B-B14F-4D97-AF65-F5344CB8AC3E}">
        <p14:creationId xmlns:p14="http://schemas.microsoft.com/office/powerpoint/2010/main" val="40383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576</Words>
  <Application>Microsoft Office PowerPoint</Application>
  <PresentationFormat>ワイド画面</PresentationFormat>
  <Paragraphs>45</Paragraphs>
  <Slides>10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Spica Neue P</vt:lpstr>
      <vt:lpstr>游ゴシック</vt:lpstr>
      <vt:lpstr>游ゴシック Light</vt:lpstr>
      <vt:lpstr>Arial</vt:lpstr>
      <vt:lpstr>Wingdings</vt:lpstr>
      <vt:lpstr>Office テーマ</vt:lpstr>
      <vt:lpstr>回転するカニッツァ四角形</vt:lpstr>
      <vt:lpstr>PowerPoint プレゼンテーション</vt:lpstr>
      <vt:lpstr>PowerPoint プレゼンテーション</vt:lpstr>
      <vt:lpstr>PowerPoint プレゼンテーション</vt:lpstr>
      <vt:lpstr>回転するカニッツァ四角形</vt:lpstr>
      <vt:lpstr>剛体としての仮定</vt:lpstr>
      <vt:lpstr>そのほかいろいろ</vt:lpstr>
      <vt:lpstr>そのほかいろいろ</vt:lpstr>
      <vt:lpstr>矛盾する傾き</vt:lpstr>
      <vt:lpstr>以上です。ありがとうございました。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ジャーナルクラブ 5/26   Lezama, Randall, Morel, and Gioi (2016)</dc:title>
  <dc:creator>Yuki KOBAYASHI</dc:creator>
  <cp:lastModifiedBy>Yuki KOBAYASHI</cp:lastModifiedBy>
  <cp:revision>100</cp:revision>
  <dcterms:created xsi:type="dcterms:W3CDTF">2021-05-25T06:19:22Z</dcterms:created>
  <dcterms:modified xsi:type="dcterms:W3CDTF">2023-09-27T19:39:17Z</dcterms:modified>
</cp:coreProperties>
</file>