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75" r:id="rId4"/>
    <p:sldId id="276" r:id="rId5"/>
    <p:sldId id="279" r:id="rId6"/>
    <p:sldId id="278" r:id="rId7"/>
    <p:sldId id="271" r:id="rId8"/>
    <p:sldId id="270" r:id="rId9"/>
    <p:sldId id="280" r:id="rId10"/>
    <p:sldId id="263" r:id="rId11"/>
    <p:sldId id="281" r:id="rId12"/>
    <p:sldId id="282" r:id="rId13"/>
    <p:sldId id="272" r:id="rId14"/>
    <p:sldId id="273" r:id="rId15"/>
    <p:sldId id="283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5"/>
  </p:normalViewPr>
  <p:slideViewPr>
    <p:cSldViewPr snapToGrid="0">
      <p:cViewPr>
        <p:scale>
          <a:sx n="96" d="100"/>
          <a:sy n="96" d="100"/>
        </p:scale>
        <p:origin x="8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7EFC1-5979-7742-A132-55EE9D7DBC7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CBD9B-9954-D041-BF65-C81FAA5677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16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CBD9B-9954-D041-BF65-C81FAA56776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661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CBD9B-9954-D041-BF65-C81FAA56776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745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CBD9B-9954-D041-BF65-C81FAA56776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857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CBD9B-9954-D041-BF65-C81FAA56776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26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687CE5-3365-9E5C-A901-005DAA83B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B905A9A-2F41-18E6-B7CE-004F2CBE6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7A8F59-729C-395E-A36A-4B550E24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335C7F-3FED-CF55-6FFE-6E6BB9E52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DFD253-18DB-DF41-0012-81C8CA6A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10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2B9A34-4227-49E9-E2E8-EE5CDC16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7A3F427-3604-7DC5-94C2-E500D1111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9209FC-5FE5-D051-62F4-E2A28D18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456C38-07FC-730F-A463-92813320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C081C1-9FAF-D398-FAD6-8BA257C7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925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6D754B0-F491-6217-B396-0FE07285B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F0E5BFB-3184-F6CA-1C75-7E75B2FE4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98EBE3-E921-DF44-2675-EDA1B8EE9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B913A2-40D2-EF2C-3D7A-4CC8ABE8D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235B8B-2801-9E2B-A027-55C3529A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78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BB7E83-2F15-3343-A0D8-52019A2AE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E8C634-4176-626A-A109-DA96C5EBA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8119E9-BA24-21C3-6147-C0958AC0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6ABF36-4A42-6E3F-3145-F7D6A848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CE7ED0-FFE1-3857-2AAE-32608F7D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774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D92859-9310-92A2-A1D0-AE6FA2DEA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E23F37C-C5C2-4389-6D67-ADA0FDB27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EF56FB-16D8-DB0D-B54C-70568583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F91DCF-F52E-D916-1932-C82A8D83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A83747-5164-0BF5-FD0D-7BE79FD8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20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2FF4D1-88F9-53C0-3F0D-48D89A0ED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4123BA-E2CA-9BA9-BD65-9585AAA43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3FF3475-180F-B706-43FB-28855F2D2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6C4FB0-8D10-E274-9B16-C4A316A7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DBD936A-064D-AD7E-7E17-6DFCCFE9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12392BB-D576-2EA0-B3E2-E1E833FF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38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F1BB73-B8D2-9634-3789-8D76D860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177654-37AA-DDA5-409D-EA98207C9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3599B17-6EE6-6A83-E4EF-A55540A21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6CF4D1F-234C-BCC5-A8B1-13CB4F7637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8077E57-E785-1595-4E4E-1BD5230E1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5DBBE60-6A54-7C6B-BA6A-22556CA6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6243591-27CE-230D-2BEB-7A0C1A99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34171C8-A3D8-538C-FB74-7C6FF213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74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0AF456-5F9A-AF0E-329F-41366222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5BB9CE-D39A-DC06-E2C3-A547DAFC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5D1259B-1C95-E292-5D88-AE51F3AF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C61514-1D38-1224-D4A8-F31936E4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92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51D6C6F-155D-DB8B-97E2-9EBE78C3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097686C-28DC-3C9B-8C1E-D40A7CC9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C4A537-0DFF-4ACB-5A67-2FC29E85E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870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811B77-DE13-440C-3E60-BBE991C2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75B8B9-D5C1-D483-5917-3F1D7F1A5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F596CA9-C991-FA43-AE3B-5300D7096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AAC3B5-47AE-BACD-4D94-8FA798FB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3061D3C-CFC4-294B-DF34-F112E5037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2311DE6-319C-8870-93D9-369CCAD5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52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1C721E-61ED-861C-C16C-42E97C20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C3DE640-78E8-7BDF-1309-AFA11F112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A84A8F9-2F8B-16AA-CEB5-18AB799C0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136F3B-66AD-9666-1373-02BDD5AF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8A3763-D39A-8048-C00C-B2AFA394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6698396-921F-15A8-A509-CDE93CCF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22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317C70A-A4FA-99B9-449C-5AFBADFA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2C205E8-0A8F-1D19-3049-81A7B925B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F52D7-07E4-461C-79C4-2650ACA86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7072B-D758-E642-9E68-9469581BC76D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B6855D-BDF8-ED3E-973E-B10E7344E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A052A9-7B6B-4DA3-AD25-5D3ED60D9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456FC-7A39-6945-810F-6CC4DA942B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29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688FA5-9A8C-4F21-4AA7-5BABF4965C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>
                <a:latin typeface="Hiragino Sans W4" panose="020B0400000000000000" pitchFamily="34" charset="-128"/>
                <a:ea typeface="Hiragino Sans W4" panose="020B0400000000000000" pitchFamily="34" charset="-128"/>
              </a:rPr>
              <a:t>幻の集中線と円の歪み：</a:t>
            </a:r>
            <a:br>
              <a:rPr kumimoji="1" lang="en-US" altLang="ja-JP" sz="48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拡大・縮小する円配列に現れる二種の錯視</a:t>
            </a:r>
            <a:endParaRPr kumimoji="1" lang="ja-JP" altLang="en-US" sz="48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C8A8FA3-BBE6-3872-3E20-B240CA654A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kumimoji="1" lang="en-US" altLang="ja-JP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石川将也（</a:t>
            </a:r>
            <a:r>
              <a:rPr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cog</a:t>
            </a:r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）</a:t>
            </a:r>
            <a:endParaRPr lang="en-US" altLang="ja-JP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臼井健太郎（立命館大学大学院・日本学術振興会）</a:t>
            </a:r>
            <a:endParaRPr kumimoji="1" lang="en-US" altLang="ja-JP" dirty="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  <a:p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田谷修一郎（慶應義塾大学）</a:t>
            </a:r>
            <a:endParaRPr kumimoji="1" lang="ja-JP" altLang="en-US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210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258BE4-1328-D947-5374-686E5EC9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Side B: </a:t>
            </a:r>
            <a:br>
              <a:rPr kumimoji="1" lang="en-US" altLang="ja-JP" sz="5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円の大きさと形の歪み</a:t>
            </a:r>
            <a:endParaRPr kumimoji="1" lang="ja-JP" altLang="en-US" sz="54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773B135-32B6-93D7-A875-E6D09C9BD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584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83677373_6839403119473948_3361681642724077164_n">
            <a:hlinkClick r:id="" action="ppaction://media"/>
            <a:extLst>
              <a:ext uri="{FF2B5EF4-FFF2-40B4-BE49-F238E27FC236}">
                <a16:creationId xmlns:a16="http://schemas.microsoft.com/office/drawing/2014/main" id="{3EE9A86C-460E-94CE-3636-BE34943A0A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7459" y="1513716"/>
            <a:ext cx="5322611" cy="53226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E4AE361-CCD3-B76F-64B1-12910594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格子状に並べた円が後退（全体に縮小）すると</a:t>
            </a:r>
            <a:r>
              <a:rPr kumimoji="1"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…</a:t>
            </a:r>
            <a:br>
              <a:rPr kumimoji="1"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endParaRPr kumimoji="1" lang="ja-JP" altLang="en-US" sz="360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47773E-4EC7-46D0-181A-D83246D54800}"/>
              </a:ext>
            </a:extLst>
          </p:cNvPr>
          <p:cNvGrpSpPr/>
          <p:nvPr/>
        </p:nvGrpSpPr>
        <p:grpSpPr>
          <a:xfrm>
            <a:off x="318258" y="4346713"/>
            <a:ext cx="5613812" cy="1644233"/>
            <a:chOff x="145767" y="4016313"/>
            <a:chExt cx="5613812" cy="1288790"/>
          </a:xfrm>
        </p:grpSpPr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4870BA1B-3816-C80D-0452-E476B298D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9118" y="4016313"/>
              <a:ext cx="2700461" cy="8886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152CC35-3EAC-DB88-AC3E-F168EF6F70A3}"/>
                </a:ext>
              </a:extLst>
            </p:cNvPr>
            <p:cNvSpPr txBox="1"/>
            <p:nvPr/>
          </p:nvSpPr>
          <p:spPr>
            <a:xfrm>
              <a:off x="145767" y="4904993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>
                  <a:latin typeface="Hiragino Sans W2" panose="020B0400000000000000" pitchFamily="34" charset="-128"/>
                  <a:ea typeface="Hiragino Sans W2" panose="020B0400000000000000" pitchFamily="34" charset="-128"/>
                </a:rPr>
                <a:t>ここから目を動かさないこと</a:t>
              </a:r>
              <a:endParaRPr kumimoji="1" lang="en-US" altLang="ja-JP" sz="2000" dirty="0">
                <a:latin typeface="Hiragino Sans W2" panose="020B0400000000000000" pitchFamily="34" charset="-128"/>
                <a:ea typeface="Hiragino Sans W2" panose="020B0400000000000000" pitchFamily="34" charset="-128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897FE11-56C5-C88F-4E2E-7D7D93438480}"/>
              </a:ext>
            </a:extLst>
          </p:cNvPr>
          <p:cNvSpPr txBox="1"/>
          <p:nvPr/>
        </p:nvSpPr>
        <p:spPr>
          <a:xfrm>
            <a:off x="903305" y="1024576"/>
            <a:ext cx="10355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中心の円ほど大きく，周辺の円ほど小さく見える</a:t>
            </a:r>
            <a:endParaRPr lang="ja-JP" altLang="en-US" sz="3600">
              <a:solidFill>
                <a:srgbClr val="FF0000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B25C498-64E2-715D-315A-405CE6F67F8B}"/>
              </a:ext>
            </a:extLst>
          </p:cNvPr>
          <p:cNvSpPr/>
          <p:nvPr/>
        </p:nvSpPr>
        <p:spPr>
          <a:xfrm>
            <a:off x="8545800" y="2070006"/>
            <a:ext cx="2808000" cy="280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F224A57-A53E-8510-A41F-4A49A033DA6C}"/>
              </a:ext>
            </a:extLst>
          </p:cNvPr>
          <p:cNvSpPr txBox="1"/>
          <p:nvPr/>
        </p:nvSpPr>
        <p:spPr>
          <a:xfrm>
            <a:off x="8545800" y="5063701"/>
            <a:ext cx="28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見え方を強調した模式図</a:t>
            </a:r>
            <a:endParaRPr lang="en-US" altLang="ja-JP" sz="24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3" name="コンテンツ プレースホルダー 8">
            <a:extLst>
              <a:ext uri="{FF2B5EF4-FFF2-40B4-BE49-F238E27FC236}">
                <a16:creationId xmlns:a16="http://schemas.microsoft.com/office/drawing/2014/main" id="{7B6D09A2-167B-8A6E-EF56-1F9F74192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643" y="2155843"/>
            <a:ext cx="2546313" cy="254631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313B317-4C85-AD6C-E492-B3DF43946133}"/>
              </a:ext>
            </a:extLst>
          </p:cNvPr>
          <p:cNvSpPr txBox="1"/>
          <p:nvPr/>
        </p:nvSpPr>
        <p:spPr>
          <a:xfrm>
            <a:off x="577326" y="2130699"/>
            <a:ext cx="3101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Hiragino Sans W2" panose="020B0400000000000000" pitchFamily="34" charset="-128"/>
                <a:ea typeface="Hiragino Sans W2" panose="020B0400000000000000" pitchFamily="34" charset="-128"/>
              </a:rPr>
              <a:t>個々の円の大きさに</a:t>
            </a:r>
            <a:endParaRPr kumimoji="1" lang="en-US" altLang="ja-JP" sz="2400" dirty="0">
              <a:solidFill>
                <a:srgbClr val="FF0000"/>
              </a:solidFill>
              <a:latin typeface="Hiragino Sans W2" panose="020B0400000000000000" pitchFamily="34" charset="-128"/>
              <a:ea typeface="Hiragino Sans W2" panose="020B0400000000000000" pitchFamily="34" charset="-128"/>
            </a:endParaRPr>
          </a:p>
          <a:p>
            <a:r>
              <a:rPr kumimoji="1" lang="ja-JP" altLang="en-US" sz="2400">
                <a:solidFill>
                  <a:srgbClr val="FF0000"/>
                </a:solidFill>
                <a:latin typeface="Hiragino Sans W2" panose="020B0400000000000000" pitchFamily="34" charset="-128"/>
                <a:ea typeface="Hiragino Sans W2" panose="020B0400000000000000" pitchFamily="34" charset="-128"/>
              </a:rPr>
              <a:t>着目してください</a:t>
            </a:r>
            <a:endParaRPr kumimoji="1" lang="en-US" altLang="ja-JP" sz="2400" dirty="0">
              <a:solidFill>
                <a:srgbClr val="FF0000"/>
              </a:solidFill>
              <a:latin typeface="Hiragino Sans W2" panose="020B0400000000000000" pitchFamily="34" charset="-128"/>
              <a:ea typeface="Hiragino Sans W2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12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34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34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34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34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2" grpId="0"/>
      <p:bldP spid="27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CE9A29-9D1F-F00B-B56B-29F4F3C9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69" y="361102"/>
            <a:ext cx="11022496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観察者が図に接近・後退したときにも</a:t>
            </a:r>
            <a:br>
              <a:rPr kumimoji="1"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（効果は弱いが）同様の円の大きさの歪みが見える</a:t>
            </a:r>
          </a:p>
        </p:txBody>
      </p:sp>
      <p:pic>
        <p:nvPicPr>
          <p:cNvPr id="4" name="コンテンツ プレースホルダー 4" descr="背景パターン&#10;&#10;自動的に生成された説明">
            <a:extLst>
              <a:ext uri="{FF2B5EF4-FFF2-40B4-BE49-F238E27FC236}">
                <a16:creationId xmlns:a16="http://schemas.microsoft.com/office/drawing/2014/main" id="{E2105059-2C01-1221-95D0-38A285FD9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8B810B4-1997-57F3-A9C9-469AEE44A7B5}"/>
              </a:ext>
            </a:extLst>
          </p:cNvPr>
          <p:cNvGrpSpPr/>
          <p:nvPr/>
        </p:nvGrpSpPr>
        <p:grpSpPr>
          <a:xfrm>
            <a:off x="5942017" y="3847311"/>
            <a:ext cx="307967" cy="307967"/>
            <a:chOff x="38100" y="4091353"/>
            <a:chExt cx="720969" cy="72096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81B3380-B4E6-62F1-1F43-599317AD2510}"/>
                </a:ext>
              </a:extLst>
            </p:cNvPr>
            <p:cNvSpPr/>
            <p:nvPr/>
          </p:nvSpPr>
          <p:spPr>
            <a:xfrm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CF46059-AA96-DDDC-2341-C262AD273AB5}"/>
                </a:ext>
              </a:extLst>
            </p:cNvPr>
            <p:cNvSpPr/>
            <p:nvPr/>
          </p:nvSpPr>
          <p:spPr>
            <a:xfrm rot="5400000"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31679B-324F-12DF-99BA-A1BEB7F9B922}"/>
              </a:ext>
            </a:extLst>
          </p:cNvPr>
          <p:cNvSpPr txBox="1"/>
          <p:nvPr/>
        </p:nvSpPr>
        <p:spPr>
          <a:xfrm>
            <a:off x="1250354" y="6176963"/>
            <a:ext cx="972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※</a:t>
            </a:r>
            <a:r>
              <a:rPr lang="ja-JP" altLang="en-US" sz="24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静止画です。できるだけ素速く顔を前後に振りながら見てください</a:t>
            </a:r>
            <a:endParaRPr lang="en-US" altLang="ja-JP" sz="24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1991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集中線錯視_回転のみ_Scale1.5">
            <a:hlinkClick r:id="" action="ppaction://media"/>
            <a:extLst>
              <a:ext uri="{FF2B5EF4-FFF2-40B4-BE49-F238E27FC236}">
                <a16:creationId xmlns:a16="http://schemas.microsoft.com/office/drawing/2014/main" id="{83E03CC3-025A-2EE2-B623-541910E2A8D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331" y="1845211"/>
            <a:ext cx="4351338" cy="4351338"/>
          </a:xfrm>
          <a:prstGeom prst="rect">
            <a:avLst/>
          </a:prstGeom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277EFADA-ED61-C53E-7D09-EE831FC0AC9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円の歪みはパターンの回転でも生じる</a:t>
            </a:r>
            <a:br>
              <a:rPr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この場合，パターン全体が内側にたわんで見える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B3F2132-D927-C162-1D5A-8DFD727B2C33}"/>
              </a:ext>
            </a:extLst>
          </p:cNvPr>
          <p:cNvSpPr/>
          <p:nvPr/>
        </p:nvSpPr>
        <p:spPr>
          <a:xfrm>
            <a:off x="8545800" y="2070006"/>
            <a:ext cx="2808000" cy="280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8536F8-C221-38BA-B122-610373F2F6C8}"/>
              </a:ext>
            </a:extLst>
          </p:cNvPr>
          <p:cNvSpPr txBox="1"/>
          <p:nvPr/>
        </p:nvSpPr>
        <p:spPr>
          <a:xfrm>
            <a:off x="8800205" y="4907086"/>
            <a:ext cx="246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見え方の模式図</a:t>
            </a:r>
            <a:endParaRPr kumimoji="1" lang="ja-JP" altLang="en-US" sz="24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7EBEDE5-DE94-A0E0-9434-5D19A58BF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23338">
            <a:off x="8886488" y="2365687"/>
            <a:ext cx="2126625" cy="2126625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E24A610-D3A7-58DC-00AE-C77767EC6E3D}"/>
              </a:ext>
            </a:extLst>
          </p:cNvPr>
          <p:cNvGrpSpPr/>
          <p:nvPr/>
        </p:nvGrpSpPr>
        <p:grpSpPr>
          <a:xfrm>
            <a:off x="5942017" y="3847311"/>
            <a:ext cx="307967" cy="307967"/>
            <a:chOff x="38100" y="4091353"/>
            <a:chExt cx="720969" cy="720969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2C1465A4-D4A9-51F3-E63A-B9A046329AE5}"/>
                </a:ext>
              </a:extLst>
            </p:cNvPr>
            <p:cNvSpPr/>
            <p:nvPr/>
          </p:nvSpPr>
          <p:spPr>
            <a:xfrm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F1D1FAC5-68E1-2D7C-0230-EF3064AEFF65}"/>
                </a:ext>
              </a:extLst>
            </p:cNvPr>
            <p:cNvSpPr/>
            <p:nvPr/>
          </p:nvSpPr>
          <p:spPr>
            <a:xfrm rot="5400000"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196327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487089-A622-942D-0B59-B0C8DB45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円の歪みはパターンの水平移動でも生じる</a:t>
            </a:r>
            <a:br>
              <a:rPr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この場合，個々の円が進行方向に潰れて見える</a:t>
            </a:r>
            <a:endParaRPr kumimoji="1" lang="ja-JP" altLang="en-US" sz="36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5" name="コンテンツ プレースホルダー 4" descr="背景パターン&#10;&#10;自動的に生成された説明">
            <a:extLst>
              <a:ext uri="{FF2B5EF4-FFF2-40B4-BE49-F238E27FC236}">
                <a16:creationId xmlns:a16="http://schemas.microsoft.com/office/drawing/2014/main" id="{E0429A8A-067A-446F-A056-2BD6A23A6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31" y="1860794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8494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55716 4.0740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83677373_6839403119473948_3361681642724077164_n">
            <a:hlinkClick r:id="" action="ppaction://media"/>
            <a:extLst>
              <a:ext uri="{FF2B5EF4-FFF2-40B4-BE49-F238E27FC236}">
                <a16:creationId xmlns:a16="http://schemas.microsoft.com/office/drawing/2014/main" id="{586DD705-AFCA-8F25-7FC4-95136E92E1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8138" y="1542276"/>
            <a:ext cx="5315724" cy="5315724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2889C8AA-7BAF-BB3F-9A06-A511A038FD26}"/>
              </a:ext>
            </a:extLst>
          </p:cNvPr>
          <p:cNvGrpSpPr/>
          <p:nvPr/>
        </p:nvGrpSpPr>
        <p:grpSpPr>
          <a:xfrm>
            <a:off x="8753862" y="2901108"/>
            <a:ext cx="2808000" cy="2808000"/>
            <a:chOff x="8584409" y="2884474"/>
            <a:chExt cx="2808000" cy="2808000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03A0391D-20ED-F380-07FE-C96E71CE55B0}"/>
                </a:ext>
              </a:extLst>
            </p:cNvPr>
            <p:cNvSpPr/>
            <p:nvPr/>
          </p:nvSpPr>
          <p:spPr>
            <a:xfrm>
              <a:off x="8584409" y="2884474"/>
              <a:ext cx="2808000" cy="280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コンテンツ プレースホルダー 8">
              <a:extLst>
                <a:ext uri="{FF2B5EF4-FFF2-40B4-BE49-F238E27FC236}">
                  <a16:creationId xmlns:a16="http://schemas.microsoft.com/office/drawing/2014/main" id="{F314879F-4739-3CFF-0212-4601C0C71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5253" y="3015318"/>
              <a:ext cx="2546313" cy="2546313"/>
            </a:xfrm>
            <a:prstGeom prst="rect">
              <a:avLst/>
            </a:prstGeom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17C296-F48E-06FC-C77E-DDB6C71E8366}"/>
              </a:ext>
            </a:extLst>
          </p:cNvPr>
          <p:cNvSpPr txBox="1"/>
          <p:nvPr/>
        </p:nvSpPr>
        <p:spPr>
          <a:xfrm>
            <a:off x="8819284" y="2200293"/>
            <a:ext cx="28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Side B:</a:t>
            </a:r>
            <a:r>
              <a:rPr lang="ja-JP" altLang="en-US" sz="24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円の歪み</a:t>
            </a:r>
            <a:endParaRPr lang="en-US" altLang="ja-JP" sz="24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84F41D-7927-2E28-2871-78070F847895}"/>
              </a:ext>
            </a:extLst>
          </p:cNvPr>
          <p:cNvSpPr/>
          <p:nvPr/>
        </p:nvSpPr>
        <p:spPr>
          <a:xfrm>
            <a:off x="601543" y="2884473"/>
            <a:ext cx="2808000" cy="280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F4E59360-EEEF-5204-ADE0-2855039DF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r="11140"/>
          <a:stretch/>
        </p:blipFill>
        <p:spPr bwMode="auto">
          <a:xfrm>
            <a:off x="618178" y="2901108"/>
            <a:ext cx="2774731" cy="277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EF594444-83DC-0D15-A7CF-8CAF30B7A1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735" t="42735" r="42836" b="42836"/>
          <a:stretch/>
        </p:blipFill>
        <p:spPr>
          <a:xfrm>
            <a:off x="1632936" y="3915866"/>
            <a:ext cx="745214" cy="74521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964AF3-1A4A-E2A1-DE77-7BCF5EE8143E}"/>
              </a:ext>
            </a:extLst>
          </p:cNvPr>
          <p:cNvSpPr txBox="1"/>
          <p:nvPr/>
        </p:nvSpPr>
        <p:spPr>
          <a:xfrm>
            <a:off x="485551" y="2200293"/>
            <a:ext cx="303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Side A:</a:t>
            </a:r>
            <a:r>
              <a:rPr lang="ja-JP" altLang="en-US" sz="24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幻の集中線</a:t>
            </a:r>
            <a:endParaRPr lang="en-US" altLang="ja-JP" sz="24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85652A2-E85E-36B9-7EC8-2516C7B2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13" y="139562"/>
            <a:ext cx="11194774" cy="1596019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kumimoji="1" lang="ja-JP" altLang="en-US" sz="32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まとめ</a:t>
            </a:r>
            <a:br>
              <a:rPr kumimoji="1"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拡大・縮小する円配列には</a:t>
            </a:r>
            <a:r>
              <a:rPr kumimoji="1" lang="ja-JP" altLang="en-US" sz="360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二つの異なる錯視</a:t>
            </a:r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が生じる</a:t>
            </a:r>
          </a:p>
        </p:txBody>
      </p:sp>
    </p:spTree>
    <p:extLst>
      <p:ext uri="{BB962C8B-B14F-4D97-AF65-F5344CB8AC3E}">
        <p14:creationId xmlns:p14="http://schemas.microsoft.com/office/powerpoint/2010/main" val="10988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258BE4-1328-D947-5374-686E5EC9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54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Side A: </a:t>
            </a:r>
            <a:br>
              <a:rPr kumimoji="1" lang="en-US" altLang="ja-JP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kumimoji="1" lang="ja-JP" altLang="en-US">
                <a:latin typeface="Hiragino Sans W4" panose="020B0400000000000000" pitchFamily="34" charset="-128"/>
                <a:ea typeface="Hiragino Sans W4" panose="020B0400000000000000" pitchFamily="34" charset="-128"/>
              </a:rPr>
              <a:t>幻の集中線</a:t>
            </a:r>
          </a:p>
        </p:txBody>
      </p:sp>
    </p:spTree>
    <p:extLst>
      <p:ext uri="{BB962C8B-B14F-4D97-AF65-F5344CB8AC3E}">
        <p14:creationId xmlns:p14="http://schemas.microsoft.com/office/powerpoint/2010/main" val="17115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4AE361-CCD3-B76F-64B1-12910594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格子状に並べた円が後退（全体に縮小）すると</a:t>
            </a:r>
            <a:r>
              <a:rPr kumimoji="1"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  <a:t>…</a:t>
            </a:r>
            <a:br>
              <a:rPr kumimoji="1"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endParaRPr kumimoji="1" lang="ja-JP" altLang="en-US" sz="3600"/>
          </a:p>
        </p:txBody>
      </p:sp>
      <p:pic>
        <p:nvPicPr>
          <p:cNvPr id="12" name="集中線錯視_白背景黒円">
            <a:hlinkClick r:id="" action="ppaction://media"/>
            <a:extLst>
              <a:ext uri="{FF2B5EF4-FFF2-40B4-BE49-F238E27FC236}">
                <a16:creationId xmlns:a16="http://schemas.microsoft.com/office/drawing/2014/main" id="{02B40A47-1C7D-0AA5-3B8C-0133634DE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473" y="1893089"/>
            <a:ext cx="4351338" cy="4351338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2BEE473-1A1C-B444-EE9A-95ED2F714075}"/>
              </a:ext>
            </a:extLst>
          </p:cNvPr>
          <p:cNvGrpSpPr/>
          <p:nvPr/>
        </p:nvGrpSpPr>
        <p:grpSpPr>
          <a:xfrm>
            <a:off x="5997159" y="3914775"/>
            <a:ext cx="307967" cy="307967"/>
            <a:chOff x="38100" y="4091353"/>
            <a:chExt cx="720969" cy="720969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3A03F292-FAA5-EDDF-D778-D99D17902923}"/>
                </a:ext>
              </a:extLst>
            </p:cNvPr>
            <p:cNvSpPr/>
            <p:nvPr/>
          </p:nvSpPr>
          <p:spPr>
            <a:xfrm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850DDAD-76B3-6D93-ADC6-00CBEA83B0DF}"/>
                </a:ext>
              </a:extLst>
            </p:cNvPr>
            <p:cNvSpPr/>
            <p:nvPr/>
          </p:nvSpPr>
          <p:spPr>
            <a:xfrm rot="5400000"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47773E-4EC7-46D0-181A-D83246D54800}"/>
              </a:ext>
            </a:extLst>
          </p:cNvPr>
          <p:cNvGrpSpPr/>
          <p:nvPr/>
        </p:nvGrpSpPr>
        <p:grpSpPr>
          <a:xfrm>
            <a:off x="456562" y="4175022"/>
            <a:ext cx="5540597" cy="2131866"/>
            <a:chOff x="401419" y="4016314"/>
            <a:chExt cx="5540597" cy="2131866"/>
          </a:xfrm>
        </p:grpSpPr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4870BA1B-3816-C80D-0452-E476B298D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4016314"/>
              <a:ext cx="2779716" cy="14778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152CC35-3EAC-DB88-AC3E-F168EF6F70A3}"/>
                </a:ext>
              </a:extLst>
            </p:cNvPr>
            <p:cNvSpPr txBox="1"/>
            <p:nvPr/>
          </p:nvSpPr>
          <p:spPr>
            <a:xfrm>
              <a:off x="401419" y="5748070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>
                  <a:latin typeface="Hiragino Sans W2" panose="020B0400000000000000" pitchFamily="34" charset="-128"/>
                  <a:ea typeface="Hiragino Sans W2" panose="020B0400000000000000" pitchFamily="34" charset="-128"/>
                </a:rPr>
                <a:t>ここから目を動かさないこと</a:t>
              </a:r>
              <a:endParaRPr kumimoji="1" lang="en-US" altLang="ja-JP" sz="2000" dirty="0">
                <a:latin typeface="Hiragino Sans W2" panose="020B0400000000000000" pitchFamily="34" charset="-128"/>
                <a:ea typeface="Hiragino Sans W2" panose="020B0400000000000000" pitchFamily="34" charset="-128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897FE11-56C5-C88F-4E2E-7D7D93438480}"/>
              </a:ext>
            </a:extLst>
          </p:cNvPr>
          <p:cNvSpPr txBox="1"/>
          <p:nvPr/>
        </p:nvSpPr>
        <p:spPr>
          <a:xfrm>
            <a:off x="903305" y="1024576"/>
            <a:ext cx="10355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>
                <a:solidFill>
                  <a:srgbClr val="FF00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マンガの「集中線」のような放射状の筋が見える</a:t>
            </a:r>
            <a:endParaRPr lang="ja-JP" altLang="en-US" sz="3600">
              <a:solidFill>
                <a:srgbClr val="FF0000"/>
              </a:solidFill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C32EACFB-AF62-E2C7-E05B-C2BC8CD9C3CA}"/>
              </a:ext>
            </a:extLst>
          </p:cNvPr>
          <p:cNvGrpSpPr/>
          <p:nvPr/>
        </p:nvGrpSpPr>
        <p:grpSpPr>
          <a:xfrm>
            <a:off x="8545800" y="2070006"/>
            <a:ext cx="2808000" cy="2808000"/>
            <a:chOff x="8907516" y="1834378"/>
            <a:chExt cx="2808000" cy="2808000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5B25C498-64E2-715D-315A-405CE6F67F8B}"/>
                </a:ext>
              </a:extLst>
            </p:cNvPr>
            <p:cNvSpPr/>
            <p:nvPr/>
          </p:nvSpPr>
          <p:spPr>
            <a:xfrm>
              <a:off x="8907516" y="1834378"/>
              <a:ext cx="2808000" cy="280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35D4FB6D-F428-481E-7992-CF12E036AD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0" r="11140"/>
            <a:stretch/>
          </p:blipFill>
          <p:spPr bwMode="auto">
            <a:xfrm>
              <a:off x="8924151" y="1851013"/>
              <a:ext cx="2774731" cy="2774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図 29" descr="アイコン が含まれている画像&#10;&#10;自動的に生成された説明">
              <a:extLst>
                <a:ext uri="{FF2B5EF4-FFF2-40B4-BE49-F238E27FC236}">
                  <a16:creationId xmlns:a16="http://schemas.microsoft.com/office/drawing/2014/main" id="{A2DB069F-D332-932D-CC79-6A6754F3F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2735" t="42735" r="42836" b="42836"/>
            <a:stretch/>
          </p:blipFill>
          <p:spPr>
            <a:xfrm>
              <a:off x="9938909" y="2865771"/>
              <a:ext cx="745214" cy="745214"/>
            </a:xfrm>
            <a:prstGeom prst="rect">
              <a:avLst/>
            </a:prstGeom>
          </p:spPr>
        </p:pic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F224A57-A53E-8510-A41F-4A49A033DA6C}"/>
              </a:ext>
            </a:extLst>
          </p:cNvPr>
          <p:cNvSpPr txBox="1"/>
          <p:nvPr/>
        </p:nvSpPr>
        <p:spPr>
          <a:xfrm>
            <a:off x="8800205" y="4907086"/>
            <a:ext cx="246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見え方の模式図</a:t>
            </a:r>
            <a:endParaRPr kumimoji="1" lang="ja-JP" altLang="en-US" sz="24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343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34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34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34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2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BF76A0-4508-E54F-BFA4-83F070AB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360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黒い背景に白い円を並べたパターンでは</a:t>
            </a:r>
            <a:r>
              <a:rPr lang="ja-JP" altLang="en-US" sz="360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，</a:t>
            </a:r>
            <a:br>
              <a:rPr lang="en-US" altLang="ja-JP" sz="3600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kumimoji="1" lang="ja-JP" altLang="en-US" sz="3600">
                <a:solidFill>
                  <a:srgbClr val="FFFF00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白い「集中線」が見える</a:t>
            </a:r>
            <a:endParaRPr kumimoji="1" lang="ja-JP" altLang="en-US" sz="3600">
              <a:solidFill>
                <a:srgbClr val="FFFF00"/>
              </a:solidFill>
            </a:endParaRPr>
          </a:p>
        </p:txBody>
      </p:sp>
      <p:pic>
        <p:nvPicPr>
          <p:cNvPr id="4" name="集中線錯視_黒背景白円">
            <a:hlinkClick r:id="" action="ppaction://media"/>
            <a:extLst>
              <a:ext uri="{FF2B5EF4-FFF2-40B4-BE49-F238E27FC236}">
                <a16:creationId xmlns:a16="http://schemas.microsoft.com/office/drawing/2014/main" id="{CD345D20-CCB3-7877-9E96-10444263FB2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331" y="1832582"/>
            <a:ext cx="4351338" cy="4351338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AA1812F2-0375-57A2-FE70-6D5D060AB5DB}"/>
              </a:ext>
            </a:extLst>
          </p:cNvPr>
          <p:cNvGrpSpPr/>
          <p:nvPr/>
        </p:nvGrpSpPr>
        <p:grpSpPr>
          <a:xfrm>
            <a:off x="5942016" y="3847307"/>
            <a:ext cx="307967" cy="307967"/>
            <a:chOff x="38100" y="4091353"/>
            <a:chExt cx="720969" cy="72096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78E7890-2081-B1E3-5E93-66BC90C9DF26}"/>
                </a:ext>
              </a:extLst>
            </p:cNvPr>
            <p:cNvSpPr/>
            <p:nvPr/>
          </p:nvSpPr>
          <p:spPr>
            <a:xfrm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7819761-8810-EB05-35B1-7C4877872218}"/>
                </a:ext>
              </a:extLst>
            </p:cNvPr>
            <p:cNvSpPr/>
            <p:nvPr/>
          </p:nvSpPr>
          <p:spPr>
            <a:xfrm rot="5400000"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405515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9F967641-21DC-423F-2EE1-316875B8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円を外周のみに配置しても「集中線」が現れる</a:t>
            </a:r>
            <a:br>
              <a:rPr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この場合，拡大する際にも内側に線が見える</a:t>
            </a:r>
            <a:endParaRPr kumimoji="1" lang="ja-JP" altLang="en-US" sz="3600"/>
          </a:p>
        </p:txBody>
      </p:sp>
      <p:pic>
        <p:nvPicPr>
          <p:cNvPr id="4" name="集中線錯視_外側のみ">
            <a:hlinkClick r:id="" action="ppaction://media"/>
            <a:extLst>
              <a:ext uri="{FF2B5EF4-FFF2-40B4-BE49-F238E27FC236}">
                <a16:creationId xmlns:a16="http://schemas.microsoft.com/office/drawing/2014/main" id="{618DA278-8327-A781-A9BE-6D0FF30B3FC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0331" y="1690688"/>
            <a:ext cx="4351338" cy="4351338"/>
          </a:xfr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4B7BCA0-8409-BED7-B734-C88A3E62CAD7}"/>
              </a:ext>
            </a:extLst>
          </p:cNvPr>
          <p:cNvGrpSpPr/>
          <p:nvPr/>
        </p:nvGrpSpPr>
        <p:grpSpPr>
          <a:xfrm>
            <a:off x="5942017" y="3712374"/>
            <a:ext cx="307967" cy="307967"/>
            <a:chOff x="38100" y="4091353"/>
            <a:chExt cx="720969" cy="720969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1BF6489-11AC-A4E3-7948-B3D79623948B}"/>
                </a:ext>
              </a:extLst>
            </p:cNvPr>
            <p:cNvSpPr/>
            <p:nvPr/>
          </p:nvSpPr>
          <p:spPr>
            <a:xfrm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CC6D8778-6DBB-525E-5DAE-AB15C7753BCE}"/>
                </a:ext>
              </a:extLst>
            </p:cNvPr>
            <p:cNvSpPr/>
            <p:nvPr/>
          </p:nvSpPr>
          <p:spPr>
            <a:xfrm rot="5400000"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1284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382698428_10005251136213180_5503119335403717446_n">
            <a:hlinkClick r:id="" action="ppaction://media"/>
            <a:extLst>
              <a:ext uri="{FF2B5EF4-FFF2-40B4-BE49-F238E27FC236}">
                <a16:creationId xmlns:a16="http://schemas.microsoft.com/office/drawing/2014/main" id="{9F5818A2-3F18-9D77-A2B3-602728C3E2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6196" y="1345137"/>
            <a:ext cx="5147737" cy="514773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E4AE361-CCD3-B76F-64B1-12910594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パターンを回転させながら縮小（後退）すると</a:t>
            </a:r>
            <a:br>
              <a:rPr kumimoji="1"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渦巻きのような模様が見える</a:t>
            </a:r>
            <a:endParaRPr kumimoji="1" lang="ja-JP" altLang="en-US" sz="36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3BF65B2-A6EA-5F26-9F01-CFD5118C9DFF}"/>
              </a:ext>
            </a:extLst>
          </p:cNvPr>
          <p:cNvSpPr txBox="1"/>
          <p:nvPr/>
        </p:nvSpPr>
        <p:spPr>
          <a:xfrm>
            <a:off x="8969504" y="4931426"/>
            <a:ext cx="2468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見え方の模式図</a:t>
            </a:r>
            <a:endParaRPr kumimoji="1" lang="ja-JP" altLang="en-US" sz="240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B25C498-64E2-715D-315A-405CE6F67F8B}"/>
              </a:ext>
            </a:extLst>
          </p:cNvPr>
          <p:cNvSpPr/>
          <p:nvPr/>
        </p:nvSpPr>
        <p:spPr>
          <a:xfrm>
            <a:off x="8706911" y="2107350"/>
            <a:ext cx="2774731" cy="27725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コンテンツ プレースホルダー 9">
            <a:extLst>
              <a:ext uri="{FF2B5EF4-FFF2-40B4-BE49-F238E27FC236}">
                <a16:creationId xmlns:a16="http://schemas.microsoft.com/office/drawing/2014/main" id="{B74C1C76-368C-52B4-7553-628FC4005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50526" y="2149891"/>
            <a:ext cx="2687500" cy="2687500"/>
          </a:xfrm>
          <a:prstGeom prst="ellipse">
            <a:avLst/>
          </a:prstGeom>
        </p:spPr>
      </p:pic>
      <p:pic>
        <p:nvPicPr>
          <p:cNvPr id="8" name="図 7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0F77E2B7-2B92-347E-E42F-989648A16B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35" t="42735" r="42836" b="42836"/>
          <a:stretch/>
        </p:blipFill>
        <p:spPr>
          <a:xfrm>
            <a:off x="9721669" y="3121034"/>
            <a:ext cx="745214" cy="7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8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背景パターン&#10;&#10;自動的に生成された説明">
            <a:extLst>
              <a:ext uri="{FF2B5EF4-FFF2-40B4-BE49-F238E27FC236}">
                <a16:creationId xmlns:a16="http://schemas.microsoft.com/office/drawing/2014/main" id="{E0429A8A-067A-446F-A056-2BD6A23A6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0331" y="1901704"/>
            <a:ext cx="4351338" cy="4351338"/>
          </a:xfr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9F967641-21DC-423F-2EE1-316875B8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縮小を伴わない回転運動では，</a:t>
            </a:r>
            <a:br>
              <a:rPr kumimoji="1" lang="en-US" altLang="ja-JP" sz="3600" dirty="0"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kumimoji="1"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効果が弱いようである</a:t>
            </a:r>
            <a:endParaRPr kumimoji="1" lang="ja-JP" altLang="en-US" sz="360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387315B-B96C-C1E6-AF6B-49B728D5DEA0}"/>
              </a:ext>
            </a:extLst>
          </p:cNvPr>
          <p:cNvGrpSpPr/>
          <p:nvPr/>
        </p:nvGrpSpPr>
        <p:grpSpPr>
          <a:xfrm>
            <a:off x="5942017" y="3923390"/>
            <a:ext cx="307967" cy="307967"/>
            <a:chOff x="38100" y="4091353"/>
            <a:chExt cx="720969" cy="720969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C0D5421E-E316-E25A-19AE-C4FD8B9118A8}"/>
                </a:ext>
              </a:extLst>
            </p:cNvPr>
            <p:cNvSpPr/>
            <p:nvPr/>
          </p:nvSpPr>
          <p:spPr>
            <a:xfrm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C8710DDF-0AD2-0112-08D6-33AA3C5920B7}"/>
                </a:ext>
              </a:extLst>
            </p:cNvPr>
            <p:cNvSpPr/>
            <p:nvPr/>
          </p:nvSpPr>
          <p:spPr>
            <a:xfrm rot="5400000"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5638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487089-A622-942D-0B59-B0C8DB45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水平移動では「運動線」のようなものは見えない</a:t>
            </a:r>
            <a:endParaRPr kumimoji="1" lang="ja-JP" altLang="en-US" sz="36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5" name="コンテンツ プレースホルダー 4" descr="背景パターン&#10;&#10;自動的に生成された説明">
            <a:extLst>
              <a:ext uri="{FF2B5EF4-FFF2-40B4-BE49-F238E27FC236}">
                <a16:creationId xmlns:a16="http://schemas.microsoft.com/office/drawing/2014/main" id="{E0429A8A-067A-446F-A056-2BD6A23A6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31" y="1860794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19652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55716 4.0740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276220-B296-541A-5A43-F5C0907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>
                <a:latin typeface="Hiragino Sans W4" panose="020B0400000000000000" pitchFamily="34" charset="-128"/>
                <a:ea typeface="Hiragino Sans W4" panose="020B0400000000000000" pitchFamily="34" charset="-128"/>
              </a:rPr>
              <a:t>円を小さくしたり，数を間引いたりして要素間の間隔を広げると，錯視は消える</a:t>
            </a:r>
            <a:endParaRPr kumimoji="1" lang="ja-JP" altLang="en-US" sz="3600"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7" name="集中線錯視_円サイズ10.mp4">
            <a:hlinkClick r:id="" action="ppaction://media"/>
            <a:extLst>
              <a:ext uri="{FF2B5EF4-FFF2-40B4-BE49-F238E27FC236}">
                <a16:creationId xmlns:a16="http://schemas.microsoft.com/office/drawing/2014/main" id="{02AB7FF6-DDBF-F679-E6A3-13073DEF6676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125" y="1825625"/>
            <a:ext cx="4351338" cy="4351338"/>
          </a:xfrm>
        </p:spPr>
      </p:pic>
      <p:pic>
        <p:nvPicPr>
          <p:cNvPr id="6" name="集中線錯視_円間引き">
            <a:hlinkClick r:id="" action="ppaction://media"/>
            <a:extLst>
              <a:ext uri="{FF2B5EF4-FFF2-40B4-BE49-F238E27FC236}">
                <a16:creationId xmlns:a16="http://schemas.microsoft.com/office/drawing/2014/main" id="{556D6139-FBC7-26BB-BA38-D1D4BAA2BC1E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3875" y="1949294"/>
            <a:ext cx="4104000" cy="4104000"/>
          </a:xfr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7816A1-4200-E65F-7C2F-75B1F53F0957}"/>
              </a:ext>
            </a:extLst>
          </p:cNvPr>
          <p:cNvGrpSpPr/>
          <p:nvPr/>
        </p:nvGrpSpPr>
        <p:grpSpPr>
          <a:xfrm>
            <a:off x="3275810" y="3847310"/>
            <a:ext cx="307967" cy="307967"/>
            <a:chOff x="38100" y="4091353"/>
            <a:chExt cx="720969" cy="720969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EA76C6F-AD56-5EDE-4BE6-493B57FCE1E0}"/>
                </a:ext>
              </a:extLst>
            </p:cNvPr>
            <p:cNvSpPr/>
            <p:nvPr/>
          </p:nvSpPr>
          <p:spPr>
            <a:xfrm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8358271-DCB8-96DC-00CD-5886C442EC3D}"/>
                </a:ext>
              </a:extLst>
            </p:cNvPr>
            <p:cNvSpPr/>
            <p:nvPr/>
          </p:nvSpPr>
          <p:spPr>
            <a:xfrm rot="5400000"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9232218-A682-B69F-61DE-3C354DD90F84}"/>
              </a:ext>
            </a:extLst>
          </p:cNvPr>
          <p:cNvGrpSpPr/>
          <p:nvPr/>
        </p:nvGrpSpPr>
        <p:grpSpPr>
          <a:xfrm>
            <a:off x="8731891" y="3832286"/>
            <a:ext cx="307967" cy="307967"/>
            <a:chOff x="38100" y="4091353"/>
            <a:chExt cx="720969" cy="720969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BF6E207-014C-CBA1-F124-7423F9688634}"/>
                </a:ext>
              </a:extLst>
            </p:cNvPr>
            <p:cNvSpPr/>
            <p:nvPr/>
          </p:nvSpPr>
          <p:spPr>
            <a:xfrm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EBE949E-9A60-A3A3-BD96-87A2055CA272}"/>
                </a:ext>
              </a:extLst>
            </p:cNvPr>
            <p:cNvSpPr/>
            <p:nvPr/>
          </p:nvSpPr>
          <p:spPr>
            <a:xfrm rot="5400000">
              <a:off x="363415" y="4091353"/>
              <a:ext cx="70339" cy="7209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14710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386</Words>
  <Application>Microsoft Macintosh PowerPoint</Application>
  <PresentationFormat>ワイド画面</PresentationFormat>
  <Paragraphs>36</Paragraphs>
  <Slides>15</Slides>
  <Notes>4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2" baseType="lpstr">
      <vt:lpstr>Hiragino Maru Gothic Pro W4</vt:lpstr>
      <vt:lpstr>Hiragino Sans W2</vt:lpstr>
      <vt:lpstr>Hiragino Sans W4</vt:lpstr>
      <vt:lpstr>游ゴシック</vt:lpstr>
      <vt:lpstr>游ゴシック Light</vt:lpstr>
      <vt:lpstr>Arial</vt:lpstr>
      <vt:lpstr>Office テーマ</vt:lpstr>
      <vt:lpstr>幻の集中線と円の歪み： 拡大・縮小する円配列に現れる二種の錯視</vt:lpstr>
      <vt:lpstr>Side A:  幻の集中線</vt:lpstr>
      <vt:lpstr>格子状に並べた円が後退（全体に縮小）すると… </vt:lpstr>
      <vt:lpstr>黒い背景に白い円を並べたパターンでは， 白い「集中線」が見える</vt:lpstr>
      <vt:lpstr>円を外周のみに配置しても「集中線」が現れる この場合，拡大する際にも内側に線が見える</vt:lpstr>
      <vt:lpstr>パターンを回転させながら縮小（後退）すると 渦巻きのような模様が見える</vt:lpstr>
      <vt:lpstr>縮小を伴わない回転運動では， 効果が弱いようである</vt:lpstr>
      <vt:lpstr>水平移動では「運動線」のようなものは見えない</vt:lpstr>
      <vt:lpstr>円を小さくしたり，数を間引いたりして要素間の間隔を広げると，錯視は消える</vt:lpstr>
      <vt:lpstr>Side B:  円の大きさと形の歪み</vt:lpstr>
      <vt:lpstr>格子状に並べた円が後退（全体に縮小）すると… </vt:lpstr>
      <vt:lpstr>観察者が図に接近・後退したときにも （効果は弱いが）同様の円の大きさの歪みが見える</vt:lpstr>
      <vt:lpstr>PowerPoint プレゼンテーション</vt:lpstr>
      <vt:lpstr>円の歪みはパターンの水平移動でも生じる この場合，個々の円が進行方向に潰れて見える</vt:lpstr>
      <vt:lpstr>まとめ 拡大・縮小する円配列には二つの異なる錯視が生じる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フォーラム原稿担当編集</dc:creator>
  <cp:lastModifiedBy>フォーラム原稿担当編集</cp:lastModifiedBy>
  <cp:revision>119</cp:revision>
  <cp:lastPrinted>2023-09-29T10:21:06Z</cp:lastPrinted>
  <dcterms:created xsi:type="dcterms:W3CDTF">2023-09-26T06:44:27Z</dcterms:created>
  <dcterms:modified xsi:type="dcterms:W3CDTF">2023-09-29T13:37:26Z</dcterms:modified>
</cp:coreProperties>
</file>