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8"/>
  </p:notesMasterIdLst>
  <p:sldIdLst>
    <p:sldId id="263" r:id="rId2"/>
    <p:sldId id="257" r:id="rId3"/>
    <p:sldId id="258" r:id="rId4"/>
    <p:sldId id="259" r:id="rId5"/>
    <p:sldId id="261" r:id="rId6"/>
    <p:sldId id="262" r:id="rId7"/>
  </p:sldIdLst>
  <p:sldSz cx="12192000" cy="6858000"/>
  <p:notesSz cx="6858000" cy="9144000"/>
  <p:embeddedFontLst>
    <p:embeddedFont>
      <p:font typeface="Spica Neue P" panose="02000503000000000000" pitchFamily="2" charset="-128"/>
      <p:regular r:id="rId9"/>
    </p:embeddedFont>
    <p:embeddedFont>
      <p:font typeface="Spica Neue P Bold" panose="02000503000000000000" pitchFamily="2" charset="-128"/>
      <p:bold r:id="rId10"/>
    </p:embeddedFont>
    <p:embeddedFont>
      <p:font typeface="游ゴシック" panose="020B0400000000000000" pitchFamily="34" charset="-128"/>
      <p:regular r:id="rId11"/>
      <p:bold r:id="rId12"/>
    </p:embeddedFont>
    <p:embeddedFont>
      <p:font typeface="游ゴシック Light" panose="020B0300000000000000" pitchFamily="34" charset="-128"/>
      <p:regular r:id="rId13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F3E"/>
    <a:srgbClr val="C9CAC9"/>
    <a:srgbClr val="BDB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3"/>
    <p:restoredTop sz="94739"/>
  </p:normalViewPr>
  <p:slideViewPr>
    <p:cSldViewPr snapToGrid="0">
      <p:cViewPr varScale="1">
        <p:scale>
          <a:sx n="206" d="100"/>
          <a:sy n="206" d="100"/>
        </p:scale>
        <p:origin x="1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A5D77A-E683-C04F-95F5-31D349CB61FF}" type="datetimeFigureOut">
              <a:rPr kumimoji="1" lang="ja-JP" altLang="en-US" smtClean="0"/>
              <a:t>2025/9/17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01E3D-9D0F-2641-BE38-4B0AD3C956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5990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1E3D-9D0F-2641-BE38-4B0AD3C95632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0336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1E3D-9D0F-2641-BE38-4B0AD3C95632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5804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034186-C8E7-5FA7-B42B-07F42C371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CF630CB-13FA-CC90-7289-D00A22581C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9A1DE3-4206-6CED-8C17-CE793FCDD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A939-3129-AA4F-8AE0-21CCE53E07DA}" type="datetimeFigureOut">
              <a:rPr kumimoji="1" lang="ja-JP" altLang="en-US" smtClean="0"/>
              <a:t>2025/9/17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2F9361-506B-D357-47CA-BCE85A1EB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37BE26-6FB8-AE81-D14C-0DE9120A9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F818A-6A1D-6744-9A9D-5594971AA3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4320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9433B2-4C9C-1636-287E-CD756DA8B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2B7DF89-6684-327E-5946-913ADEF2A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42EDFCA-1AA1-AFAB-C38E-A6BE7052C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A939-3129-AA4F-8AE0-21CCE53E07DA}" type="datetimeFigureOut">
              <a:rPr kumimoji="1" lang="ja-JP" altLang="en-US" smtClean="0"/>
              <a:t>2025/9/17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9649D6-4FC7-F557-342A-A0FFC923C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70A5E5-3B87-4585-C146-C3DFA7A63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F818A-6A1D-6744-9A9D-5594971AA3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914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1B60D28-68D8-3E6F-7BC8-23C7C68415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531D471-02BF-A43C-4AC9-FE6410090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40170F-6C2A-DA7D-D543-80F7CD7B0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A939-3129-AA4F-8AE0-21CCE53E07DA}" type="datetimeFigureOut">
              <a:rPr kumimoji="1" lang="ja-JP" altLang="en-US" smtClean="0"/>
              <a:t>2025/9/17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2463EC5-C3CD-68FC-CED3-2F31EA679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1274DA4-94FE-24A4-6DD2-9C2D2390B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F818A-6A1D-6744-9A9D-5594971AA3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1964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AC5588-4848-4457-51D7-9C95BBE61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5825410-7523-2202-B390-E57E6AF23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F19302-3991-A8F5-3FBF-22FF04A8D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A939-3129-AA4F-8AE0-21CCE53E07DA}" type="datetimeFigureOut">
              <a:rPr kumimoji="1" lang="ja-JP" altLang="en-US" smtClean="0"/>
              <a:t>2025/9/17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1EC7003-F2FA-B73C-0B13-5420EF395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57A028-1608-0EF6-3118-B791A42D4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F818A-6A1D-6744-9A9D-5594971AA3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8394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88B69F-C4F4-31EF-B03D-B8AD84640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74D4B80-296B-2DD2-F2E0-A2C8D15EE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298AC4-02C2-5063-0DD7-E657D0416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A939-3129-AA4F-8AE0-21CCE53E07DA}" type="datetimeFigureOut">
              <a:rPr kumimoji="1" lang="ja-JP" altLang="en-US" smtClean="0"/>
              <a:t>2025/9/17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F962EF7-B927-EE5F-76FA-746436BD4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729167-443A-709C-E499-AE8B34BD3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F818A-6A1D-6744-9A9D-5594971AA3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213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3C02D5-54DA-1820-DBA6-0391B7E76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6E0C44-E710-75FC-633C-058012178F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C326937-DE00-5EA9-0917-5E194DA30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2B0FAF4-350F-859F-1EA2-2180118AE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A939-3129-AA4F-8AE0-21CCE53E07DA}" type="datetimeFigureOut">
              <a:rPr kumimoji="1" lang="ja-JP" altLang="en-US" smtClean="0"/>
              <a:t>2025/9/17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879D97D-202D-E885-F0A6-BF4301E02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011E308-CA62-C7ED-BFE2-EA9E63DC5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F818A-6A1D-6744-9A9D-5594971AA3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7723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7E98B6-86D7-80FF-AC83-696D63A0C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6EF387B-C556-EAEA-883C-261FAA1BE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410540B-79B6-D59B-A409-6659DE1A4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FA91E39-B5FE-5817-659E-62F8E1915F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9692E7B-8A18-E654-6AB9-CEE2A252F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9600733-FCDE-7C82-0E90-BC342EB2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A939-3129-AA4F-8AE0-21CCE53E07DA}" type="datetimeFigureOut">
              <a:rPr kumimoji="1" lang="ja-JP" altLang="en-US" smtClean="0"/>
              <a:t>2025/9/17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23377C5-FA8C-45F7-D14B-31D3DB16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77A2EFC-AF0D-9653-6A4E-13FC4B344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F818A-6A1D-6744-9A9D-5594971AA3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9161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8EC413-97DD-D63C-2768-0D370F08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053541F-BBD9-B361-44C6-38AF59665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A939-3129-AA4F-8AE0-21CCE53E07DA}" type="datetimeFigureOut">
              <a:rPr kumimoji="1" lang="ja-JP" altLang="en-US" smtClean="0"/>
              <a:t>2025/9/17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2921DF8-A37C-E65C-F400-829C3EE98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9994C7-D2A6-7E50-4B5E-AD78D9D5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F818A-6A1D-6744-9A9D-5594971AA3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6645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EEA495F-BB11-6549-C95C-4FB0C9CE5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A939-3129-AA4F-8AE0-21CCE53E07DA}" type="datetimeFigureOut">
              <a:rPr kumimoji="1" lang="ja-JP" altLang="en-US" smtClean="0"/>
              <a:t>2025/9/17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BD612FD-F733-CCEB-33F6-CCC36E8FE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B64DE1-BA6A-2461-BAE2-75D54FCF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F818A-6A1D-6744-9A9D-5594971AA3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5641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664018-87FA-AE0D-657B-E5B720113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DACA9F-3459-A178-3E48-1506A0AEF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2743EA0-6A24-5EC3-045B-FBD9AB15F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0928B43-85C3-66A2-E8BC-234CE489C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A939-3129-AA4F-8AE0-21CCE53E07DA}" type="datetimeFigureOut">
              <a:rPr kumimoji="1" lang="ja-JP" altLang="en-US" smtClean="0"/>
              <a:t>2025/9/17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D436EA1-EF84-0D49-92A7-9D8CA9D51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0FB0A71-BAB8-546F-748B-4456E640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F818A-6A1D-6744-9A9D-5594971AA3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567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E91D20-12B8-D1AC-EA77-061BA1435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8F55A61-A193-7B7F-0801-49A621A2BF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97806A8-83CE-61CE-3865-09BA2C24FA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F015F00-8269-E470-AA12-0A6DBE250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A939-3129-AA4F-8AE0-21CCE53E07DA}" type="datetimeFigureOut">
              <a:rPr kumimoji="1" lang="ja-JP" altLang="en-US" smtClean="0"/>
              <a:t>2025/9/17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94D6685-954A-F0E1-86BE-E1F01F10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245F5C6-E384-5198-2480-F98F03AB2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F818A-6A1D-6744-9A9D-5594971AA3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73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F9446A1-C6A0-E5E9-396E-6CC397803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1E747CB-9A24-5079-446E-9564DAEBF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295B238-1210-8BB3-0ECB-4CD5776545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A1A939-3129-AA4F-8AE0-21CCE53E07DA}" type="datetimeFigureOut">
              <a:rPr kumimoji="1" lang="ja-JP" altLang="en-US" smtClean="0"/>
              <a:t>2025/9/17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4438831-5737-AE73-4728-11D18670C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505304A-5134-D88E-BDF5-5005FB029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4F818A-6A1D-6744-9A9D-5594971AA3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536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169A698B-3F46-B65C-2002-6C7D05393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8852" y="3402978"/>
            <a:ext cx="8341388" cy="2057298"/>
          </a:xfrm>
        </p:spPr>
        <p:txBody>
          <a:bodyPr>
            <a:normAutofit/>
          </a:bodyPr>
          <a:lstStyle/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ja-JP" altLang="en-US" sz="2000" b="1">
                <a:solidFill>
                  <a:schemeClr val="bg1"/>
                </a:solidFill>
                <a:latin typeface="Spica Neue P Bold" panose="02000503000000000000" pitchFamily="2" charset="-128"/>
                <a:ea typeface="Spica Neue P Bold" panose="02000503000000000000" pitchFamily="2" charset="-128"/>
                <a:cs typeface="Spica Neue P Bold" panose="02000503000000000000" pitchFamily="2" charset="-128"/>
              </a:rPr>
              <a:t>小林勇輝</a:t>
            </a:r>
            <a:r>
              <a:rPr lang="en-US" altLang="ja-JP" sz="2000" b="1" baseline="30000" dirty="0">
                <a:solidFill>
                  <a:schemeClr val="bg1"/>
                </a:solidFill>
                <a:latin typeface="Spica Neue P Bold" panose="02000503000000000000" pitchFamily="2" charset="-128"/>
                <a:ea typeface="Spica Neue P Bold" panose="02000503000000000000" pitchFamily="2" charset="-128"/>
                <a:cs typeface="Spica Neue P Bold" panose="02000503000000000000" pitchFamily="2" charset="-128"/>
              </a:rPr>
              <a:t>1, 2, 3, 4</a:t>
            </a:r>
            <a:r>
              <a:rPr lang="en-US" altLang="ja-JP" sz="2000" b="1" dirty="0">
                <a:solidFill>
                  <a:schemeClr val="bg1"/>
                </a:solidFill>
                <a:latin typeface="Spica Neue P Bold" panose="02000503000000000000" pitchFamily="2" charset="-128"/>
                <a:ea typeface="Spica Neue P Bold" panose="02000503000000000000" pitchFamily="2" charset="-128"/>
                <a:cs typeface="Spica Neue P Bold" panose="02000503000000000000" pitchFamily="2" charset="-128"/>
              </a:rPr>
              <a:t>, Joseph DeNavas</a:t>
            </a:r>
            <a:r>
              <a:rPr lang="en-US" altLang="ja-JP" sz="2000" b="1" baseline="30000" dirty="0">
                <a:solidFill>
                  <a:schemeClr val="bg1"/>
                </a:solidFill>
                <a:latin typeface="Spica Neue P Bold" panose="02000503000000000000" pitchFamily="2" charset="-128"/>
                <a:ea typeface="Spica Neue P Bold" panose="02000503000000000000" pitchFamily="2" charset="-128"/>
                <a:cs typeface="Spica Neue P Bold" panose="02000503000000000000" pitchFamily="2" charset="-128"/>
              </a:rPr>
              <a:t>2</a:t>
            </a:r>
            <a:r>
              <a:rPr lang="en-US" altLang="ja-JP" sz="2000" b="1" dirty="0">
                <a:solidFill>
                  <a:schemeClr val="bg1"/>
                </a:solidFill>
                <a:latin typeface="Spica Neue P Bold" panose="02000503000000000000" pitchFamily="2" charset="-128"/>
                <a:ea typeface="Spica Neue P Bold" panose="02000503000000000000" pitchFamily="2" charset="-128"/>
                <a:cs typeface="Spica Neue P Bold" panose="02000503000000000000" pitchFamily="2" charset="-128"/>
              </a:rPr>
              <a:t>, &amp; Arthur Shapiro</a:t>
            </a:r>
            <a:r>
              <a:rPr lang="en-US" altLang="ja-JP" sz="2000" b="1" baseline="30000" dirty="0">
                <a:solidFill>
                  <a:schemeClr val="bg1"/>
                </a:solidFill>
                <a:latin typeface="Spica Neue P Bold" panose="02000503000000000000" pitchFamily="2" charset="-128"/>
                <a:ea typeface="Spica Neue P Bold" panose="02000503000000000000" pitchFamily="2" charset="-128"/>
                <a:cs typeface="Spica Neue P Bold" panose="02000503000000000000" pitchFamily="2" charset="-128"/>
              </a:rPr>
              <a:t>2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ja-JP" altLang="en-US" sz="600" b="1" baseline="30000">
                <a:solidFill>
                  <a:schemeClr val="bg1"/>
                </a:solidFill>
                <a:latin typeface="Spica Neue P Bold" panose="02000503000000000000" pitchFamily="2" charset="-128"/>
                <a:ea typeface="Spica Neue P Bold" panose="02000503000000000000" pitchFamily="2" charset="-128"/>
                <a:cs typeface="Spica Neue P Bold" panose="02000503000000000000" pitchFamily="2" charset="-128"/>
              </a:rPr>
              <a:t>　</a:t>
            </a:r>
            <a:endParaRPr lang="en-US" altLang="ja-JP" sz="600" b="1" baseline="30000" dirty="0">
              <a:solidFill>
                <a:schemeClr val="bg1"/>
              </a:solidFill>
              <a:latin typeface="Spica Neue P Bold" panose="02000503000000000000" pitchFamily="2" charset="-128"/>
              <a:ea typeface="Spica Neue P Bold" panose="02000503000000000000" pitchFamily="2" charset="-128"/>
              <a:cs typeface="Spica Neue P Bold" panose="02000503000000000000" pitchFamily="2" charset="-128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buAutoNum type="arabicPeriod"/>
            </a:pPr>
            <a:r>
              <a:rPr lang="ja-JP" altLang="en-US" sz="16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脳情報通信融合研究センター（</a:t>
            </a:r>
            <a:r>
              <a:rPr lang="en" altLang="ja-JP" sz="1600" dirty="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CiNet</a:t>
            </a:r>
            <a:r>
              <a:rPr lang="ja-JP" altLang="en" sz="16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）</a:t>
            </a:r>
            <a:endParaRPr lang="en-US" altLang="ja-JP" sz="16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ja-JP" altLang="en-US" sz="16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アメリカン大学</a:t>
            </a:r>
            <a:endParaRPr lang="en-US" altLang="ja-JP" sz="16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buAutoNum type="arabicPeriod"/>
            </a:pPr>
            <a:r>
              <a:rPr lang="ja-JP" altLang="en-US" sz="16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立命館大学</a:t>
            </a:r>
            <a:endParaRPr lang="en-US" altLang="ja-JP" sz="16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buAutoNum type="arabicPeriod"/>
            </a:pPr>
            <a:r>
              <a:rPr lang="ja-JP" altLang="en-US" sz="16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大阪大学</a:t>
            </a:r>
            <a:endParaRPr lang="ja-JP" altLang="en" sz="160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F9BC4F2-AC06-C786-3374-046C850B937C}"/>
              </a:ext>
            </a:extLst>
          </p:cNvPr>
          <p:cNvGrpSpPr/>
          <p:nvPr/>
        </p:nvGrpSpPr>
        <p:grpSpPr>
          <a:xfrm>
            <a:off x="1466631" y="3068142"/>
            <a:ext cx="9000000" cy="45719"/>
            <a:chOff x="-1" y="3357563"/>
            <a:chExt cx="5608793" cy="128586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E940848B-80EF-2BD9-C587-595138BE4365}"/>
                </a:ext>
              </a:extLst>
            </p:cNvPr>
            <p:cNvSpPr/>
            <p:nvPr userDrawn="1"/>
          </p:nvSpPr>
          <p:spPr>
            <a:xfrm>
              <a:off x="-1" y="3357563"/>
              <a:ext cx="5608792" cy="128584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1000E059-45A1-6631-770D-6FA18352347E}"/>
                </a:ext>
              </a:extLst>
            </p:cNvPr>
            <p:cNvSpPr/>
            <p:nvPr userDrawn="1"/>
          </p:nvSpPr>
          <p:spPr>
            <a:xfrm>
              <a:off x="3664744" y="3357563"/>
              <a:ext cx="1944048" cy="1285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ja-JP" alt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F94705F-5A59-7180-142F-632B4FA21981}"/>
              </a:ext>
            </a:extLst>
          </p:cNvPr>
          <p:cNvSpPr/>
          <p:nvPr/>
        </p:nvSpPr>
        <p:spPr>
          <a:xfrm>
            <a:off x="1375090" y="2137462"/>
            <a:ext cx="9526350" cy="690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3200">
                <a:solidFill>
                  <a:schemeClr val="bg1"/>
                </a:solidFill>
                <a:latin typeface="Spica Neue P Bold" panose="02000803000000000000" pitchFamily="2" charset="-128"/>
                <a:ea typeface="Spica Neue P Bold" panose="02000803000000000000" pitchFamily="2" charset="-128"/>
                <a:cs typeface="Spica Neue P Bold" panose="02000803000000000000" pitchFamily="2" charset="-128"/>
              </a:rPr>
              <a:t>動的チェッカーボード錯視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6FA971-481B-B1EE-E076-4B2A2071DCA1}"/>
              </a:ext>
            </a:extLst>
          </p:cNvPr>
          <p:cNvSpPr txBox="1"/>
          <p:nvPr/>
        </p:nvSpPr>
        <p:spPr>
          <a:xfrm>
            <a:off x="6356734" y="5393187"/>
            <a:ext cx="4310628" cy="48526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2400" b="1" dirty="0">
                <a:solidFill>
                  <a:schemeClr val="bg1"/>
                </a:solidFill>
                <a:latin typeface="Spica Neue P Bold" panose="02000503000000000000" pitchFamily="2" charset="-128"/>
                <a:ea typeface="Spica Neue P Bold" panose="02000503000000000000" pitchFamily="2" charset="-128"/>
                <a:cs typeface="Spica Neue P Bold" panose="02000503000000000000" pitchFamily="2" charset="-128"/>
              </a:rPr>
              <a:t>※</a:t>
            </a:r>
            <a:r>
              <a:rPr lang="ja-JP" altLang="en-US" sz="2400" b="1">
                <a:solidFill>
                  <a:schemeClr val="bg1"/>
                </a:solidFill>
                <a:latin typeface="Spica Neue P Bold" panose="02000503000000000000" pitchFamily="2" charset="-128"/>
                <a:ea typeface="Spica Neue P Bold" panose="02000503000000000000" pitchFamily="2" charset="-128"/>
                <a:cs typeface="Spica Neue P Bold" panose="02000503000000000000" pitchFamily="2" charset="-128"/>
              </a:rPr>
              <a:t>スライドショーでご覧ください</a:t>
            </a:r>
            <a:endParaRPr kumimoji="1" lang="en-US" altLang="ja-JP" sz="2400" b="1" dirty="0">
              <a:solidFill>
                <a:schemeClr val="bg1"/>
              </a:solidFill>
              <a:latin typeface="Spica Neue P Bold" panose="02000503000000000000" pitchFamily="2" charset="-128"/>
              <a:ea typeface="Spica Neue P Bold" panose="02000503000000000000" pitchFamily="2" charset="-128"/>
              <a:cs typeface="Spica Neue P Bold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588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heckerboard_withNothing">
            <a:hlinkClick r:id="" action="ppaction://media"/>
            <a:extLst>
              <a:ext uri="{FF2B5EF4-FFF2-40B4-BE49-F238E27FC236}">
                <a16:creationId xmlns:a16="http://schemas.microsoft.com/office/drawing/2014/main" id="{D6F88747-C444-D63B-3C9D-9F921B7166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5209" y="74950"/>
            <a:ext cx="8111895" cy="557660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FBB80CE-3A17-EC70-F570-3350DB533A71}"/>
              </a:ext>
            </a:extLst>
          </p:cNvPr>
          <p:cNvSpPr txBox="1"/>
          <p:nvPr/>
        </p:nvSpPr>
        <p:spPr>
          <a:xfrm>
            <a:off x="2106156" y="5118148"/>
            <a:ext cx="8010526" cy="129779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この</a:t>
            </a:r>
            <a:r>
              <a:rPr lang="en-US" altLang="ja-JP" sz="2400" dirty="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2</a:t>
            </a:r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枚のチェッカーボード、何が違うかわかりますか？</a:t>
            </a:r>
            <a:endParaRPr lang="en-US" altLang="ja-JP" sz="24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  <a:p>
            <a:pPr>
              <a:lnSpc>
                <a:spcPct val="110000"/>
              </a:lnSpc>
            </a:pPr>
            <a:r>
              <a:rPr kumimoji="1"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「何か違う気はするけどよくわからない」という感じでしょうか。</a:t>
            </a:r>
            <a:endParaRPr kumimoji="1" lang="en-US" altLang="ja-JP" sz="24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  <a:p>
            <a:pPr>
              <a:lnSpc>
                <a:spcPct val="110000"/>
              </a:lnSpc>
            </a:pPr>
            <a:r>
              <a:rPr kumimoji="1"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実は、</a:t>
            </a:r>
            <a:r>
              <a:rPr kumimoji="1" lang="en-US" altLang="ja-JP" sz="2400" dirty="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2</a:t>
            </a:r>
            <a:r>
              <a:rPr kumimoji="1"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枚の間には大きな違いがあります。</a:t>
            </a:r>
            <a:endParaRPr kumimoji="1" lang="en-US" altLang="ja-JP" sz="24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DC50E23-0CE5-4B00-2AD2-EAEAA364DAE2}"/>
              </a:ext>
            </a:extLst>
          </p:cNvPr>
          <p:cNvSpPr txBox="1"/>
          <p:nvPr/>
        </p:nvSpPr>
        <p:spPr>
          <a:xfrm>
            <a:off x="1710400" y="5075595"/>
            <a:ext cx="9015610" cy="129779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左のボードでは、</a:t>
            </a:r>
            <a:r>
              <a:rPr lang="en-US" altLang="ja-JP" sz="2400" dirty="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2</a:t>
            </a:r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種類のブロックが</a:t>
            </a:r>
            <a:r>
              <a:rPr lang="ja-JP" altLang="en-US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Spica Neue P Bold" panose="02000503000000000000" pitchFamily="2" charset="-128"/>
                <a:ea typeface="Spica Neue P Bold" panose="02000503000000000000" pitchFamily="2" charset="-128"/>
                <a:cs typeface="Spica Neue P Bold" panose="02000503000000000000" pitchFamily="2" charset="-128"/>
              </a:rPr>
              <a:t>ともに輝度変調</a:t>
            </a:r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しています。</a:t>
            </a:r>
            <a:endParaRPr lang="en-US" altLang="ja-JP" sz="24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  <a:p>
            <a:pPr>
              <a:lnSpc>
                <a:spcPct val="110000"/>
              </a:lnSpc>
            </a:pPr>
            <a:r>
              <a:rPr kumimoji="1"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しかし、右の</a:t>
            </a:r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ボード</a:t>
            </a:r>
            <a:r>
              <a:rPr kumimoji="1"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では、</a:t>
            </a:r>
            <a:r>
              <a:rPr kumimoji="1" lang="en-US" altLang="ja-JP" sz="2400" dirty="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1</a:t>
            </a:r>
            <a:r>
              <a:rPr kumimoji="1"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種類のブロックしか輝度変調していません。</a:t>
            </a:r>
            <a:endParaRPr kumimoji="1" lang="en-US" altLang="ja-JP" sz="24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  <a:p>
            <a:pPr>
              <a:lnSpc>
                <a:spcPct val="110000"/>
              </a:lnSpc>
            </a:pPr>
            <a:endParaRPr kumimoji="1" lang="en-US" altLang="ja-JP" sz="24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65B7FE-7C05-2CA0-A3E6-35B328C4969E}"/>
              </a:ext>
            </a:extLst>
          </p:cNvPr>
          <p:cNvSpPr txBox="1"/>
          <p:nvPr/>
        </p:nvSpPr>
        <p:spPr>
          <a:xfrm>
            <a:off x="2028545" y="490680"/>
            <a:ext cx="4055799" cy="48109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2400">
                <a:solidFill>
                  <a:schemeClr val="bg1"/>
                </a:solidFill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全ブロック輝度変調</a:t>
            </a:r>
            <a:endParaRPr kumimoji="1" lang="en-US" altLang="ja-JP" sz="2400" dirty="0">
              <a:solidFill>
                <a:schemeClr val="bg1"/>
              </a:solidFill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6">
            <a:extLst>
              <a:ext uri="{FF2B5EF4-FFF2-40B4-BE49-F238E27FC236}">
                <a16:creationId xmlns:a16="http://schemas.microsoft.com/office/drawing/2014/main" id="{2FBE303E-804F-9345-6DD6-D739BAFE16CE}"/>
              </a:ext>
            </a:extLst>
          </p:cNvPr>
          <p:cNvSpPr txBox="1"/>
          <p:nvPr/>
        </p:nvSpPr>
        <p:spPr>
          <a:xfrm>
            <a:off x="5797862" y="510808"/>
            <a:ext cx="4914368" cy="48109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2400">
                <a:solidFill>
                  <a:schemeClr val="bg1"/>
                </a:solidFill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半数のブロックが輝度変調</a:t>
            </a:r>
            <a:endParaRPr kumimoji="1" lang="en-US" altLang="ja-JP" sz="2400" dirty="0">
              <a:solidFill>
                <a:schemeClr val="bg1"/>
              </a:solidFill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37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7BD05C-9734-B357-36F3-B51D53A02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eckerboard_withWindow">
            <a:hlinkClick r:id="" action="ppaction://media"/>
            <a:extLst>
              <a:ext uri="{FF2B5EF4-FFF2-40B4-BE49-F238E27FC236}">
                <a16:creationId xmlns:a16="http://schemas.microsoft.com/office/drawing/2014/main" id="{8FD9038A-951A-AEC5-F3FE-D62674A860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1968" y="82527"/>
            <a:ext cx="8111597" cy="557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1D60120-C5B8-E7EA-A96F-E1212F63ECD5}"/>
              </a:ext>
            </a:extLst>
          </p:cNvPr>
          <p:cNvSpPr txBox="1"/>
          <p:nvPr/>
        </p:nvSpPr>
        <p:spPr>
          <a:xfrm>
            <a:off x="1409165" y="5173088"/>
            <a:ext cx="9406742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それぞれのブロックのピクセルを抽出し、さらにグレーの帯を重ねました。</a:t>
            </a:r>
            <a:endParaRPr kumimoji="1" lang="en-US" altLang="ja-JP" sz="24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  <a:p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これでどのブロックが輝度一定かがわかると思います。</a:t>
            </a:r>
            <a:endParaRPr kumimoji="1" lang="en-US" altLang="ja-JP" sz="24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B9E4BB-3A5F-C88B-AD8D-769484649D66}"/>
              </a:ext>
            </a:extLst>
          </p:cNvPr>
          <p:cNvSpPr/>
          <p:nvPr/>
        </p:nvSpPr>
        <p:spPr>
          <a:xfrm>
            <a:off x="7611533" y="2290305"/>
            <a:ext cx="3004284" cy="181962"/>
          </a:xfrm>
          <a:prstGeom prst="rect">
            <a:avLst/>
          </a:prstGeom>
          <a:solidFill>
            <a:srgbClr val="C9CA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DFC7949-42D5-0D45-B6A9-9A9DA7F4232B}"/>
              </a:ext>
            </a:extLst>
          </p:cNvPr>
          <p:cNvSpPr txBox="1"/>
          <p:nvPr/>
        </p:nvSpPr>
        <p:spPr>
          <a:xfrm>
            <a:off x="1398998" y="5089614"/>
            <a:ext cx="9919596" cy="12977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われわれは</a:t>
            </a:r>
            <a:r>
              <a:rPr lang="ja-JP" altLang="en-US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Spica Neue P Bold" panose="02000503000000000000" pitchFamily="2" charset="-128"/>
                <a:ea typeface="Spica Neue P Bold" panose="02000503000000000000" pitchFamily="2" charset="-128"/>
                <a:cs typeface="Spica Neue P Bold" panose="02000503000000000000" pitchFamily="2" charset="-128"/>
              </a:rPr>
              <a:t>相対的な輝度</a:t>
            </a:r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を知覚していて、</a:t>
            </a:r>
            <a:r>
              <a:rPr lang="ja-JP" altLang="en-US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Spica Neue P Bold" panose="02000503000000000000" pitchFamily="2" charset="-128"/>
                <a:ea typeface="Spica Neue P Bold" panose="02000503000000000000" pitchFamily="2" charset="-128"/>
                <a:cs typeface="Spica Neue P Bold" panose="02000503000000000000" pitchFamily="2" charset="-128"/>
              </a:rPr>
              <a:t>絶対輝度</a:t>
            </a:r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への感度がほとんど</a:t>
            </a:r>
            <a:br>
              <a:rPr lang="en-US" altLang="ja-JP" sz="2400" dirty="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</a:br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ありません（色の同時対比）。そのため、右のボードでも全てのブロックが</a:t>
            </a:r>
            <a:br>
              <a:rPr lang="en-US" altLang="ja-JP" sz="2400" dirty="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</a:br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輝度変調しているように見えてしまいます。</a:t>
            </a:r>
            <a:endParaRPr kumimoji="1" lang="en-US" altLang="ja-JP" sz="24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031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B42E39-839E-0DDE-BBEA-A19EEE69F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heckerboard_withCircle">
            <a:hlinkClick r:id="" action="ppaction://media"/>
            <a:extLst>
              <a:ext uri="{FF2B5EF4-FFF2-40B4-BE49-F238E27FC236}">
                <a16:creationId xmlns:a16="http://schemas.microsoft.com/office/drawing/2014/main" id="{F8990911-10ED-23BC-8EDD-21215F3DC3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0160" y="89940"/>
            <a:ext cx="8111597" cy="557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12A0A54-F22C-F62F-31BC-27B53AE2C682}"/>
              </a:ext>
            </a:extLst>
          </p:cNvPr>
          <p:cNvSpPr txBox="1"/>
          <p:nvPr/>
        </p:nvSpPr>
        <p:spPr>
          <a:xfrm>
            <a:off x="2537974" y="5141981"/>
            <a:ext cx="7181774" cy="95615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400" dirty="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2</a:t>
            </a:r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つのボードの違いを直感的に知覚するために、中心に</a:t>
            </a:r>
            <a:br>
              <a:rPr lang="en-US" altLang="ja-JP" sz="2400" dirty="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</a:br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グレー（輝度一定）の円を加えました。</a:t>
            </a:r>
            <a:endParaRPr kumimoji="1" lang="en-US" altLang="ja-JP" sz="24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42D1263-7D8D-4013-73C5-9934E7854339}"/>
              </a:ext>
            </a:extLst>
          </p:cNvPr>
          <p:cNvSpPr txBox="1"/>
          <p:nvPr/>
        </p:nvSpPr>
        <p:spPr>
          <a:xfrm>
            <a:off x="1782765" y="5036327"/>
            <a:ext cx="9020418" cy="139935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左のボードでは円の背景の平均輝度は一定ですが、右のボードでは</a:t>
            </a:r>
            <a:br>
              <a:rPr lang="en-US" altLang="ja-JP" sz="2400" dirty="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</a:br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背景平均輝度が上下します。そのため、背景→円の同時対比によって</a:t>
            </a:r>
            <a:br>
              <a:rPr lang="en-US" altLang="ja-JP" sz="2400" dirty="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</a:br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右のボードでは円の明るさが上下して見えます。</a:t>
            </a:r>
            <a:endParaRPr kumimoji="1" lang="en-US" altLang="ja-JP" sz="24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97B8C65-103F-865A-FDFC-F9B5CA81C0C5}"/>
              </a:ext>
            </a:extLst>
          </p:cNvPr>
          <p:cNvSpPr txBox="1"/>
          <p:nvPr/>
        </p:nvSpPr>
        <p:spPr>
          <a:xfrm>
            <a:off x="1741081" y="5060379"/>
            <a:ext cx="8896221" cy="139935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一見違いのわからない</a:t>
            </a:r>
            <a:r>
              <a:rPr lang="en-US" altLang="ja-JP" sz="2400" dirty="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2</a:t>
            </a:r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つのボードですが、</a:t>
            </a:r>
            <a:endParaRPr lang="en-US" altLang="ja-JP" sz="24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背景と円の相対輝度を利用することでその違いが明瞭になります。</a:t>
            </a:r>
            <a:endParaRPr lang="en-US" altLang="ja-JP" sz="24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  <a:p>
            <a:pPr>
              <a:lnSpc>
                <a:spcPct val="120000"/>
              </a:lnSpc>
            </a:pPr>
            <a:endParaRPr kumimoji="1" lang="en-US" altLang="ja-JP" sz="24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E160BB-B459-1604-A5DE-A4D79F1CD87B}"/>
              </a:ext>
            </a:extLst>
          </p:cNvPr>
          <p:cNvSpPr txBox="1"/>
          <p:nvPr/>
        </p:nvSpPr>
        <p:spPr>
          <a:xfrm>
            <a:off x="2100908" y="253857"/>
            <a:ext cx="4055799" cy="7548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2000">
                <a:solidFill>
                  <a:schemeClr val="bg1"/>
                </a:solidFill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背景平均輝度が一定</a:t>
            </a:r>
            <a:endParaRPr lang="en-US" altLang="ja-JP" sz="2000" dirty="0">
              <a:solidFill>
                <a:schemeClr val="bg1"/>
              </a:solidFill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ja-JP" altLang="en-US" sz="2000">
                <a:solidFill>
                  <a:schemeClr val="bg1"/>
                </a:solidFill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→</a:t>
            </a:r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 </a:t>
            </a:r>
            <a:r>
              <a:rPr lang="ja-JP" altLang="en-US" sz="2000">
                <a:solidFill>
                  <a:schemeClr val="bg1"/>
                </a:solidFill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円の見えも一定</a:t>
            </a:r>
            <a:endParaRPr kumimoji="1" lang="en-US" altLang="ja-JP" sz="2000" dirty="0">
              <a:solidFill>
                <a:schemeClr val="bg1"/>
              </a:solidFill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6">
            <a:extLst>
              <a:ext uri="{FF2B5EF4-FFF2-40B4-BE49-F238E27FC236}">
                <a16:creationId xmlns:a16="http://schemas.microsoft.com/office/drawing/2014/main" id="{8ECB86E6-D646-F466-196C-C5B827790BC5}"/>
              </a:ext>
            </a:extLst>
          </p:cNvPr>
          <p:cNvSpPr txBox="1"/>
          <p:nvPr/>
        </p:nvSpPr>
        <p:spPr>
          <a:xfrm>
            <a:off x="5797862" y="273985"/>
            <a:ext cx="4914368" cy="7548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2000">
                <a:solidFill>
                  <a:schemeClr val="bg1"/>
                </a:solidFill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背景平均輝度が上下する</a:t>
            </a:r>
            <a:b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</a:br>
            <a:r>
              <a:rPr lang="ja-JP" altLang="en-US" sz="2000">
                <a:solidFill>
                  <a:schemeClr val="bg1"/>
                </a:solidFill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→</a:t>
            </a:r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 </a:t>
            </a:r>
            <a:r>
              <a:rPr lang="ja-JP" altLang="en-US" sz="2000">
                <a:solidFill>
                  <a:schemeClr val="bg1"/>
                </a:solidFill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円の見えも明暗変化する</a:t>
            </a:r>
            <a:endParaRPr kumimoji="1" lang="en-US" altLang="ja-JP" sz="2000" dirty="0">
              <a:solidFill>
                <a:schemeClr val="bg1"/>
              </a:solidFill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96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53B305-0926-E63D-D062-DAEC9D6AA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7BD43E-A026-BF83-1AEA-022A631E481A}"/>
              </a:ext>
            </a:extLst>
          </p:cNvPr>
          <p:cNvSpPr txBox="1"/>
          <p:nvPr/>
        </p:nvSpPr>
        <p:spPr>
          <a:xfrm>
            <a:off x="2525617" y="4968453"/>
            <a:ext cx="6907660" cy="139935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2400" dirty="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① </a:t>
            </a:r>
            <a:r>
              <a:rPr kumimoji="1"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チェッカーボードの違いはほとんどわからないこと</a:t>
            </a:r>
            <a:endParaRPr kumimoji="1" lang="en-US" altLang="ja-JP" sz="24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2400" dirty="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② </a:t>
            </a:r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円の明るさの変化はきわめてわかりやすいこと</a:t>
            </a:r>
            <a:endParaRPr kumimoji="1" lang="en-US" altLang="ja-JP" sz="24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は、実験でも示されました。</a:t>
            </a:r>
            <a:endParaRPr kumimoji="1" lang="en-US" altLang="ja-JP" sz="24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04A19A1-9B4F-1893-825E-4CBFE9EFA34C}"/>
              </a:ext>
            </a:extLst>
          </p:cNvPr>
          <p:cNvSpPr txBox="1"/>
          <p:nvPr/>
        </p:nvSpPr>
        <p:spPr>
          <a:xfrm>
            <a:off x="3097515" y="3887708"/>
            <a:ext cx="5620000" cy="67197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ja-JP" sz="2000" dirty="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Shapiro, Kobayashi, &amp; </a:t>
            </a:r>
            <a:r>
              <a:rPr kumimoji="1" lang="en-US" altLang="ja-JP" sz="2000" dirty="0" err="1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DeNavas</a:t>
            </a:r>
            <a:r>
              <a:rPr kumimoji="1" lang="en-US" altLang="ja-JP" sz="2000" dirty="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 (2025, JOSA A)</a:t>
            </a:r>
          </a:p>
          <a:p>
            <a:pPr algn="ctr">
              <a:lnSpc>
                <a:spcPct val="120000"/>
              </a:lnSpc>
            </a:pPr>
            <a:r>
              <a:rPr kumimoji="1" lang="ja-JP" altLang="en-US" sz="12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本作は</a:t>
            </a:r>
            <a:r>
              <a:rPr kumimoji="1" lang="en-US" altLang="ja-JP" sz="1200" dirty="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Optica Publishing Group</a:t>
            </a:r>
            <a:r>
              <a:rPr kumimoji="1" lang="ja-JP" altLang="en-US" sz="12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の許諾のもと作成・公開されています。</a:t>
            </a:r>
            <a:endParaRPr kumimoji="1" lang="en-US" altLang="ja-JP" sz="12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90B5E05-26CF-B5CC-FA5E-69367412F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974" y="1652433"/>
            <a:ext cx="6852016" cy="203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92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2EF59E-5A09-C3B0-5305-CB72E1FD6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eckerboard_withNothing">
            <a:hlinkClick r:id="" action="ppaction://media"/>
            <a:extLst>
              <a:ext uri="{FF2B5EF4-FFF2-40B4-BE49-F238E27FC236}">
                <a16:creationId xmlns:a16="http://schemas.microsoft.com/office/drawing/2014/main" id="{85BB5057-AD8A-901F-98E6-5A5029D976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1008" t="15407" r="1713" b="16056"/>
          <a:stretch>
            <a:fillRect/>
          </a:stretch>
        </p:blipFill>
        <p:spPr>
          <a:xfrm>
            <a:off x="3604973" y="1203850"/>
            <a:ext cx="4479903" cy="446453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029B7C7-5B08-8ABF-F934-DF970678771D}"/>
              </a:ext>
            </a:extLst>
          </p:cNvPr>
          <p:cNvSpPr txBox="1"/>
          <p:nvPr/>
        </p:nvSpPr>
        <p:spPr>
          <a:xfrm>
            <a:off x="3592869" y="571079"/>
            <a:ext cx="457208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以上です。ありがとうございました。</a:t>
            </a:r>
            <a:endParaRPr kumimoji="1" lang="en-US" altLang="ja-JP" sz="2400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430CE4-F57A-9827-D97C-FADCD1C6399D}"/>
              </a:ext>
            </a:extLst>
          </p:cNvPr>
          <p:cNvSpPr txBox="1"/>
          <p:nvPr/>
        </p:nvSpPr>
        <p:spPr>
          <a:xfrm>
            <a:off x="3686063" y="5828331"/>
            <a:ext cx="448392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これは全部変調・半分変調どっちでしょうか？</a:t>
            </a:r>
            <a:endParaRPr kumimoji="1" lang="en-US" altLang="ja-JP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E2AA3D-A23B-A532-F02A-21726355CA6F}"/>
              </a:ext>
            </a:extLst>
          </p:cNvPr>
          <p:cNvSpPr txBox="1"/>
          <p:nvPr/>
        </p:nvSpPr>
        <p:spPr>
          <a:xfrm>
            <a:off x="3706895" y="5828331"/>
            <a:ext cx="4483920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これは全部変調・半分変調どっちでしょうか？</a:t>
            </a:r>
            <a:endParaRPr kumimoji="1" lang="en-US" altLang="ja-JP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  <a:p>
            <a:r>
              <a:rPr lang="ja-JP" altLang="en-US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→</a:t>
            </a:r>
            <a:r>
              <a:rPr lang="en-US" altLang="ja-JP" dirty="0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 </a:t>
            </a:r>
            <a:r>
              <a:rPr lang="ja-JP" altLang="en-US">
                <a:solidFill>
                  <a:schemeClr val="bg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答え：半分</a:t>
            </a:r>
            <a:endParaRPr kumimoji="1" lang="en-US" altLang="ja-JP" dirty="0">
              <a:solidFill>
                <a:schemeClr val="bg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43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427</Words>
  <Application>Microsoft Macintosh PowerPoint</Application>
  <PresentationFormat>ワイド画面</PresentationFormat>
  <Paragraphs>36</Paragraphs>
  <Slides>6</Slides>
  <Notes>2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3" baseType="lpstr">
      <vt:lpstr>Spica Neue P Bold</vt:lpstr>
      <vt:lpstr>Calibri</vt:lpstr>
      <vt:lpstr>游ゴシック Light</vt:lpstr>
      <vt:lpstr>游ゴシック</vt:lpstr>
      <vt:lpstr>Spica Neue P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小林 勇輝</dc:creator>
  <cp:lastModifiedBy>Yuki Kobayashi</cp:lastModifiedBy>
  <cp:revision>18</cp:revision>
  <dcterms:created xsi:type="dcterms:W3CDTF">2025-09-09T08:32:41Z</dcterms:created>
  <dcterms:modified xsi:type="dcterms:W3CDTF">2025-09-17T07:42:34Z</dcterms:modified>
</cp:coreProperties>
</file>