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56" r:id="rId3"/>
    <p:sldId id="257" r:id="rId4"/>
    <p:sldId id="263" r:id="rId5"/>
    <p:sldId id="259" r:id="rId6"/>
    <p:sldId id="260"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50" autoAdjust="0"/>
    <p:restoredTop sz="94660"/>
  </p:normalViewPr>
  <p:slideViewPr>
    <p:cSldViewPr snapToGrid="0">
      <p:cViewPr varScale="1">
        <p:scale>
          <a:sx n="124" d="100"/>
          <a:sy n="124" d="100"/>
        </p:scale>
        <p:origin x="9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55BF90B-2C0B-4FC7-A008-867DA8AE9C65}" type="datetimeFigureOut">
              <a:rPr kumimoji="1" lang="ja-JP" altLang="en-US" smtClean="0"/>
              <a:t>2022/9/24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C9B96B-A0FD-40BA-97D4-B0A6943C95FC}" type="slidenum">
              <a:rPr kumimoji="1" lang="ja-JP" altLang="en-US" smtClean="0"/>
              <a:t>‹#›</a:t>
            </a:fld>
            <a:endParaRPr kumimoji="1" lang="ja-JP" altLang="en-US"/>
          </a:p>
        </p:txBody>
      </p:sp>
    </p:spTree>
    <p:extLst>
      <p:ext uri="{BB962C8B-B14F-4D97-AF65-F5344CB8AC3E}">
        <p14:creationId xmlns:p14="http://schemas.microsoft.com/office/powerpoint/2010/main" val="3986074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5BF90B-2C0B-4FC7-A008-867DA8AE9C65}" type="datetimeFigureOut">
              <a:rPr kumimoji="1" lang="ja-JP" altLang="en-US" smtClean="0"/>
              <a:t>2022/9/24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C9B96B-A0FD-40BA-97D4-B0A6943C95FC}" type="slidenum">
              <a:rPr kumimoji="1" lang="ja-JP" altLang="en-US" smtClean="0"/>
              <a:t>‹#›</a:t>
            </a:fld>
            <a:endParaRPr kumimoji="1" lang="ja-JP" altLang="en-US"/>
          </a:p>
        </p:txBody>
      </p:sp>
    </p:spTree>
    <p:extLst>
      <p:ext uri="{BB962C8B-B14F-4D97-AF65-F5344CB8AC3E}">
        <p14:creationId xmlns:p14="http://schemas.microsoft.com/office/powerpoint/2010/main" val="2204710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5BF90B-2C0B-4FC7-A008-867DA8AE9C65}" type="datetimeFigureOut">
              <a:rPr kumimoji="1" lang="ja-JP" altLang="en-US" smtClean="0"/>
              <a:t>2022/9/24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C9B96B-A0FD-40BA-97D4-B0A6943C95FC}" type="slidenum">
              <a:rPr kumimoji="1" lang="ja-JP" altLang="en-US" smtClean="0"/>
              <a:t>‹#›</a:t>
            </a:fld>
            <a:endParaRPr kumimoji="1" lang="ja-JP" altLang="en-US"/>
          </a:p>
        </p:txBody>
      </p:sp>
    </p:spTree>
    <p:extLst>
      <p:ext uri="{BB962C8B-B14F-4D97-AF65-F5344CB8AC3E}">
        <p14:creationId xmlns:p14="http://schemas.microsoft.com/office/powerpoint/2010/main" val="3281144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5BF90B-2C0B-4FC7-A008-867DA8AE9C65}" type="datetimeFigureOut">
              <a:rPr kumimoji="1" lang="ja-JP" altLang="en-US" smtClean="0"/>
              <a:t>2022/9/24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C9B96B-A0FD-40BA-97D4-B0A6943C95FC}" type="slidenum">
              <a:rPr kumimoji="1" lang="ja-JP" altLang="en-US" smtClean="0"/>
              <a:t>‹#›</a:t>
            </a:fld>
            <a:endParaRPr kumimoji="1" lang="ja-JP" altLang="en-US"/>
          </a:p>
        </p:txBody>
      </p:sp>
    </p:spTree>
    <p:extLst>
      <p:ext uri="{BB962C8B-B14F-4D97-AF65-F5344CB8AC3E}">
        <p14:creationId xmlns:p14="http://schemas.microsoft.com/office/powerpoint/2010/main" val="1459709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55BF90B-2C0B-4FC7-A008-867DA8AE9C65}" type="datetimeFigureOut">
              <a:rPr kumimoji="1" lang="ja-JP" altLang="en-US" smtClean="0"/>
              <a:t>2022/9/24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C9B96B-A0FD-40BA-97D4-B0A6943C95FC}" type="slidenum">
              <a:rPr kumimoji="1" lang="ja-JP" altLang="en-US" smtClean="0"/>
              <a:t>‹#›</a:t>
            </a:fld>
            <a:endParaRPr kumimoji="1" lang="ja-JP" altLang="en-US"/>
          </a:p>
        </p:txBody>
      </p:sp>
    </p:spTree>
    <p:extLst>
      <p:ext uri="{BB962C8B-B14F-4D97-AF65-F5344CB8AC3E}">
        <p14:creationId xmlns:p14="http://schemas.microsoft.com/office/powerpoint/2010/main" val="2437328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55BF90B-2C0B-4FC7-A008-867DA8AE9C65}" type="datetimeFigureOut">
              <a:rPr kumimoji="1" lang="ja-JP" altLang="en-US" smtClean="0"/>
              <a:t>2022/9/24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DC9B96B-A0FD-40BA-97D4-B0A6943C95FC}" type="slidenum">
              <a:rPr kumimoji="1" lang="ja-JP" altLang="en-US" smtClean="0"/>
              <a:t>‹#›</a:t>
            </a:fld>
            <a:endParaRPr kumimoji="1" lang="ja-JP" altLang="en-US"/>
          </a:p>
        </p:txBody>
      </p:sp>
    </p:spTree>
    <p:extLst>
      <p:ext uri="{BB962C8B-B14F-4D97-AF65-F5344CB8AC3E}">
        <p14:creationId xmlns:p14="http://schemas.microsoft.com/office/powerpoint/2010/main" val="512781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55BF90B-2C0B-4FC7-A008-867DA8AE9C65}" type="datetimeFigureOut">
              <a:rPr kumimoji="1" lang="ja-JP" altLang="en-US" smtClean="0"/>
              <a:t>2022/9/24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DC9B96B-A0FD-40BA-97D4-B0A6943C95FC}" type="slidenum">
              <a:rPr kumimoji="1" lang="ja-JP" altLang="en-US" smtClean="0"/>
              <a:t>‹#›</a:t>
            </a:fld>
            <a:endParaRPr kumimoji="1" lang="ja-JP" altLang="en-US"/>
          </a:p>
        </p:txBody>
      </p:sp>
    </p:spTree>
    <p:extLst>
      <p:ext uri="{BB962C8B-B14F-4D97-AF65-F5344CB8AC3E}">
        <p14:creationId xmlns:p14="http://schemas.microsoft.com/office/powerpoint/2010/main" val="3851145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55BF90B-2C0B-4FC7-A008-867DA8AE9C65}" type="datetimeFigureOut">
              <a:rPr kumimoji="1" lang="ja-JP" altLang="en-US" smtClean="0"/>
              <a:t>2022/9/24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DC9B96B-A0FD-40BA-97D4-B0A6943C95FC}" type="slidenum">
              <a:rPr kumimoji="1" lang="ja-JP" altLang="en-US" smtClean="0"/>
              <a:t>‹#›</a:t>
            </a:fld>
            <a:endParaRPr kumimoji="1" lang="ja-JP" altLang="en-US"/>
          </a:p>
        </p:txBody>
      </p:sp>
    </p:spTree>
    <p:extLst>
      <p:ext uri="{BB962C8B-B14F-4D97-AF65-F5344CB8AC3E}">
        <p14:creationId xmlns:p14="http://schemas.microsoft.com/office/powerpoint/2010/main" val="97664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5BF90B-2C0B-4FC7-A008-867DA8AE9C65}" type="datetimeFigureOut">
              <a:rPr kumimoji="1" lang="ja-JP" altLang="en-US" smtClean="0"/>
              <a:t>2022/9/24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DC9B96B-A0FD-40BA-97D4-B0A6943C95FC}" type="slidenum">
              <a:rPr kumimoji="1" lang="ja-JP" altLang="en-US" smtClean="0"/>
              <a:t>‹#›</a:t>
            </a:fld>
            <a:endParaRPr kumimoji="1" lang="ja-JP" altLang="en-US"/>
          </a:p>
        </p:txBody>
      </p:sp>
    </p:spTree>
    <p:extLst>
      <p:ext uri="{BB962C8B-B14F-4D97-AF65-F5344CB8AC3E}">
        <p14:creationId xmlns:p14="http://schemas.microsoft.com/office/powerpoint/2010/main" val="1688483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55BF90B-2C0B-4FC7-A008-867DA8AE9C65}" type="datetimeFigureOut">
              <a:rPr kumimoji="1" lang="ja-JP" altLang="en-US" smtClean="0"/>
              <a:t>2022/9/24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DC9B96B-A0FD-40BA-97D4-B0A6943C95FC}" type="slidenum">
              <a:rPr kumimoji="1" lang="ja-JP" altLang="en-US" smtClean="0"/>
              <a:t>‹#›</a:t>
            </a:fld>
            <a:endParaRPr kumimoji="1" lang="ja-JP" altLang="en-US"/>
          </a:p>
        </p:txBody>
      </p:sp>
    </p:spTree>
    <p:extLst>
      <p:ext uri="{BB962C8B-B14F-4D97-AF65-F5344CB8AC3E}">
        <p14:creationId xmlns:p14="http://schemas.microsoft.com/office/powerpoint/2010/main" val="2361182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55BF90B-2C0B-4FC7-A008-867DA8AE9C65}" type="datetimeFigureOut">
              <a:rPr kumimoji="1" lang="ja-JP" altLang="en-US" smtClean="0"/>
              <a:t>2022/9/24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DC9B96B-A0FD-40BA-97D4-B0A6943C95FC}" type="slidenum">
              <a:rPr kumimoji="1" lang="ja-JP" altLang="en-US" smtClean="0"/>
              <a:t>‹#›</a:t>
            </a:fld>
            <a:endParaRPr kumimoji="1" lang="ja-JP" altLang="en-US"/>
          </a:p>
        </p:txBody>
      </p:sp>
    </p:spTree>
    <p:extLst>
      <p:ext uri="{BB962C8B-B14F-4D97-AF65-F5344CB8AC3E}">
        <p14:creationId xmlns:p14="http://schemas.microsoft.com/office/powerpoint/2010/main" val="40939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BF90B-2C0B-4FC7-A008-867DA8AE9C65}" type="datetimeFigureOut">
              <a:rPr kumimoji="1" lang="ja-JP" altLang="en-US" smtClean="0"/>
              <a:t>2022/9/24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C9B96B-A0FD-40BA-97D4-B0A6943C95FC}" type="slidenum">
              <a:rPr kumimoji="1" lang="ja-JP" altLang="en-US" smtClean="0"/>
              <a:t>‹#›</a:t>
            </a:fld>
            <a:endParaRPr kumimoji="1" lang="ja-JP" altLang="en-US"/>
          </a:p>
        </p:txBody>
      </p:sp>
    </p:spTree>
    <p:extLst>
      <p:ext uri="{BB962C8B-B14F-4D97-AF65-F5344CB8AC3E}">
        <p14:creationId xmlns:p14="http://schemas.microsoft.com/office/powerpoint/2010/main" val="11364034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9.emf"/><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x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FB8EF80-2B02-10BB-EB9D-EF713D6D4567}"/>
              </a:ext>
            </a:extLst>
          </p:cNvPr>
          <p:cNvPicPr>
            <a:picLocks noChangeAspect="1"/>
          </p:cNvPicPr>
          <p:nvPr/>
        </p:nvPicPr>
        <p:blipFill>
          <a:blip r:embed="rId2"/>
          <a:stretch>
            <a:fillRect/>
          </a:stretch>
        </p:blipFill>
        <p:spPr>
          <a:xfrm>
            <a:off x="482600" y="2458635"/>
            <a:ext cx="8178799" cy="970365"/>
          </a:xfrm>
          <a:prstGeom prst="rect">
            <a:avLst/>
          </a:prstGeom>
        </p:spPr>
      </p:pic>
      <p:pic>
        <p:nvPicPr>
          <p:cNvPr id="5" name="図 4">
            <a:extLst>
              <a:ext uri="{FF2B5EF4-FFF2-40B4-BE49-F238E27FC236}">
                <a16:creationId xmlns:a16="http://schemas.microsoft.com/office/drawing/2014/main" id="{BCB2F612-30B0-E9BD-7AED-4ED0E4EEAB7C}"/>
              </a:ext>
            </a:extLst>
          </p:cNvPr>
          <p:cNvPicPr>
            <a:picLocks noChangeAspect="1"/>
          </p:cNvPicPr>
          <p:nvPr/>
        </p:nvPicPr>
        <p:blipFill>
          <a:blip r:embed="rId3"/>
          <a:stretch>
            <a:fillRect/>
          </a:stretch>
        </p:blipFill>
        <p:spPr>
          <a:xfrm>
            <a:off x="685799" y="4842904"/>
            <a:ext cx="7772400" cy="1228375"/>
          </a:xfrm>
          <a:prstGeom prst="rect">
            <a:avLst/>
          </a:prstGeom>
        </p:spPr>
      </p:pic>
    </p:spTree>
    <p:extLst>
      <p:ext uri="{BB962C8B-B14F-4D97-AF65-F5344CB8AC3E}">
        <p14:creationId xmlns:p14="http://schemas.microsoft.com/office/powerpoint/2010/main" val="2269648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702295FB-7C3F-9E98-20E1-F2FBCFD28759}"/>
              </a:ext>
            </a:extLst>
          </p:cNvPr>
          <p:cNvGrpSpPr/>
          <p:nvPr/>
        </p:nvGrpSpPr>
        <p:grpSpPr>
          <a:xfrm>
            <a:off x="145070" y="1170329"/>
            <a:ext cx="8853859" cy="4731103"/>
            <a:chOff x="175760" y="713129"/>
            <a:chExt cx="8853859" cy="4731103"/>
          </a:xfrm>
        </p:grpSpPr>
        <p:grpSp>
          <p:nvGrpSpPr>
            <p:cNvPr id="7" name="グループ化 6">
              <a:extLst>
                <a:ext uri="{FF2B5EF4-FFF2-40B4-BE49-F238E27FC236}">
                  <a16:creationId xmlns:a16="http://schemas.microsoft.com/office/drawing/2014/main" id="{5045D621-CA09-AF4F-E5FF-046AEEEE349A}"/>
                </a:ext>
              </a:extLst>
            </p:cNvPr>
            <p:cNvGrpSpPr/>
            <p:nvPr/>
          </p:nvGrpSpPr>
          <p:grpSpPr>
            <a:xfrm>
              <a:off x="175760" y="713129"/>
              <a:ext cx="8853859" cy="4524315"/>
              <a:chOff x="97048" y="-285103"/>
              <a:chExt cx="8853859" cy="4524315"/>
            </a:xfrm>
          </p:grpSpPr>
          <p:sp>
            <p:nvSpPr>
              <p:cNvPr id="2" name="テキスト ボックス 1">
                <a:extLst>
                  <a:ext uri="{FF2B5EF4-FFF2-40B4-BE49-F238E27FC236}">
                    <a16:creationId xmlns:a16="http://schemas.microsoft.com/office/drawing/2014/main" id="{513D1CE9-8A5B-E3D7-CDCC-AAA784728201}"/>
                  </a:ext>
                </a:extLst>
              </p:cNvPr>
              <p:cNvSpPr txBox="1"/>
              <p:nvPr/>
            </p:nvSpPr>
            <p:spPr>
              <a:xfrm>
                <a:off x="97048" y="-285103"/>
                <a:ext cx="8783182" cy="4524315"/>
              </a:xfrm>
              <a:prstGeom prst="rect">
                <a:avLst/>
              </a:prstGeom>
              <a:noFill/>
            </p:spPr>
            <p:txBody>
              <a:bodyPr wrap="square" rtlCol="0">
                <a:spAutoFit/>
              </a:bodyPr>
              <a:lstStyle/>
              <a:p>
                <a:r>
                  <a:rPr kumimoji="1" lang="ja-JP" altLang="en-US" sz="3200">
                    <a:latin typeface="Times New Roman" panose="02020603050405020304" pitchFamily="18" charset="0"/>
                    <a:ea typeface="MS Mincho" panose="02020609040205080304" pitchFamily="49" charset="-128"/>
                    <a:cs typeface="Times New Roman" panose="02020603050405020304" pitchFamily="18" charset="0"/>
                  </a:rPr>
                  <a:t>錯視・錯聴コンテストでどのような錯視が受賞されやすいかを調べるため，錯視の種類と過去の受賞回数を独立変数，審査員のポイントを従属変数とした二要因分散分析を行った。その結果，錯視の種類の主効果が有意であり </a:t>
                </a:r>
                <a:endParaRPr kumimoji="1" lang="en-US" altLang="ja-JP" sz="3200" dirty="0">
                  <a:latin typeface="Times New Roman" panose="02020603050405020304" pitchFamily="18" charset="0"/>
                  <a:ea typeface="MS Mincho" panose="02020609040205080304" pitchFamily="49" charset="-128"/>
                  <a:cs typeface="Times New Roman" panose="02020603050405020304" pitchFamily="18" charset="0"/>
                </a:endParaRPr>
              </a:p>
              <a:p>
                <a:r>
                  <a:rPr kumimoji="1" lang="ja-JP" altLang="en-US" sz="3200">
                    <a:latin typeface="Times New Roman" panose="02020603050405020304" pitchFamily="18" charset="0"/>
                    <a:ea typeface="MS Mincho" panose="02020609040205080304" pitchFamily="49" charset="-128"/>
                    <a:cs typeface="Times New Roman" panose="02020603050405020304" pitchFamily="18" charset="0"/>
                  </a:rPr>
                  <a:t>　　　　　　　　　　　</a:t>
                </a:r>
                <a:r>
                  <a:rPr kumimoji="1" lang="en-US" altLang="ja-JP" sz="3200" dirty="0">
                    <a:latin typeface="Times New Roman" panose="02020603050405020304" pitchFamily="18" charset="0"/>
                    <a:ea typeface="MS Mincho" panose="02020609040205080304" pitchFamily="49" charset="-128"/>
                    <a:cs typeface="Times New Roman" panose="02020603050405020304" pitchFamily="18" charset="0"/>
                  </a:rPr>
                  <a:t>  </a:t>
                </a:r>
                <a:r>
                  <a:rPr kumimoji="1" lang="ja-JP" altLang="en-US" sz="3200">
                    <a:latin typeface="Times New Roman" panose="02020603050405020304" pitchFamily="18" charset="0"/>
                    <a:ea typeface="MS Mincho" panose="02020609040205080304" pitchFamily="49" charset="-128"/>
                    <a:cs typeface="Times New Roman" panose="02020603050405020304" pitchFamily="18" charset="0"/>
                  </a:rPr>
                  <a:t>，過去の受賞回数の主効果も有意であった</a:t>
                </a:r>
                <a:endParaRPr kumimoji="1" lang="en-US" altLang="ja-JP" sz="3200" dirty="0">
                  <a:latin typeface="Times New Roman" panose="02020603050405020304" pitchFamily="18" charset="0"/>
                  <a:ea typeface="MS Mincho" panose="02020609040205080304" pitchFamily="49" charset="-128"/>
                  <a:cs typeface="Times New Roman" panose="02020603050405020304" pitchFamily="18" charset="0"/>
                </a:endParaRPr>
              </a:p>
              <a:p>
                <a:r>
                  <a:rPr kumimoji="1" lang="en-US" altLang="ja-JP" sz="3200" dirty="0">
                    <a:latin typeface="Times New Roman" panose="02020603050405020304" pitchFamily="18" charset="0"/>
                    <a:ea typeface="MS Mincho" panose="02020609040205080304" pitchFamily="49" charset="-128"/>
                    <a:cs typeface="Times New Roman" panose="02020603050405020304" pitchFamily="18" charset="0"/>
                  </a:rPr>
                  <a:t>         </a:t>
                </a:r>
                <a:r>
                  <a:rPr kumimoji="1" lang="ja-JP" altLang="en-US" sz="3200">
                    <a:latin typeface="Times New Roman" panose="02020603050405020304" pitchFamily="18" charset="0"/>
                    <a:ea typeface="MS Mincho" panose="02020609040205080304" pitchFamily="49" charset="-128"/>
                    <a:cs typeface="Times New Roman" panose="02020603050405020304" pitchFamily="18" charset="0"/>
                  </a:rPr>
                  <a:t>　　</a:t>
                </a:r>
                <a:r>
                  <a:rPr kumimoji="1" lang="en-US" altLang="ja-JP" sz="3200" dirty="0">
                    <a:latin typeface="Times New Roman" panose="02020603050405020304" pitchFamily="18" charset="0"/>
                    <a:ea typeface="MS Mincho" panose="02020609040205080304" pitchFamily="49" charset="-128"/>
                    <a:cs typeface="Times New Roman" panose="02020603050405020304" pitchFamily="18" charset="0"/>
                  </a:rPr>
                  <a:t> </a:t>
                </a:r>
                <a:r>
                  <a:rPr kumimoji="1" lang="ja-JP" altLang="en-US" sz="3200">
                    <a:latin typeface="Times New Roman" panose="02020603050405020304" pitchFamily="18" charset="0"/>
                    <a:ea typeface="MS Mincho" panose="02020609040205080304" pitchFamily="49" charset="-128"/>
                    <a:cs typeface="Times New Roman" panose="02020603050405020304" pitchFamily="18" charset="0"/>
                  </a:rPr>
                  <a:t>。また，交互作用は有意であった</a:t>
                </a:r>
                <a:endParaRPr kumimoji="1" lang="en-US" altLang="ja-JP" sz="3200" dirty="0">
                  <a:latin typeface="Times New Roman" panose="02020603050405020304" pitchFamily="18" charset="0"/>
                  <a:ea typeface="MS Mincho" panose="02020609040205080304" pitchFamily="49" charset="-128"/>
                  <a:cs typeface="Times New Roman" panose="02020603050405020304" pitchFamily="18" charset="0"/>
                </a:endParaRPr>
              </a:p>
              <a:p>
                <a:r>
                  <a:rPr kumimoji="1" lang="en-US" altLang="ja-JP" sz="3200" dirty="0">
                    <a:latin typeface="Times New Roman" panose="02020603050405020304" pitchFamily="18" charset="0"/>
                    <a:ea typeface="MS Mincho" panose="02020609040205080304" pitchFamily="49" charset="-128"/>
                    <a:cs typeface="Times New Roman" panose="02020603050405020304" pitchFamily="18" charset="0"/>
                  </a:rPr>
                  <a:t>                                                           </a:t>
                </a:r>
                <a:r>
                  <a:rPr kumimoji="1" lang="ja-JP" altLang="en-US" sz="3200">
                    <a:latin typeface="Times New Roman" panose="02020603050405020304" pitchFamily="18" charset="0"/>
                    <a:ea typeface="MS Mincho" panose="02020609040205080304" pitchFamily="49" charset="-128"/>
                    <a:cs typeface="Times New Roman" panose="02020603050405020304" pitchFamily="18" charset="0"/>
                  </a:rPr>
                  <a:t>。 </a:t>
                </a:r>
              </a:p>
            </p:txBody>
          </p:sp>
          <p:pic>
            <p:nvPicPr>
              <p:cNvPr id="17" name="グラフィックス 16">
                <a:extLst>
                  <a:ext uri="{FF2B5EF4-FFF2-40B4-BE49-F238E27FC236}">
                    <a16:creationId xmlns:a16="http://schemas.microsoft.com/office/drawing/2014/main" id="{F223346A-CDD9-8091-7B87-9D2FF63F5EF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 t="44063" r="92735" b="3067"/>
              <a:stretch/>
            </p:blipFill>
            <p:spPr>
              <a:xfrm>
                <a:off x="8082069" y="3083156"/>
                <a:ext cx="508658" cy="601787"/>
              </a:xfrm>
              <a:prstGeom prst="rect">
                <a:avLst/>
              </a:prstGeom>
            </p:spPr>
          </p:pic>
          <p:pic>
            <p:nvPicPr>
              <p:cNvPr id="19" name="グラフィックス 18">
                <a:extLst>
                  <a:ext uri="{FF2B5EF4-FFF2-40B4-BE49-F238E27FC236}">
                    <a16:creationId xmlns:a16="http://schemas.microsoft.com/office/drawing/2014/main" id="{86251659-41DC-9A69-7314-7B9197EE1204}"/>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66158" t="51764" r="7511" b="-4634"/>
              <a:stretch/>
            </p:blipFill>
            <p:spPr>
              <a:xfrm>
                <a:off x="106346" y="3157094"/>
                <a:ext cx="1843401" cy="601787"/>
              </a:xfrm>
              <a:prstGeom prst="rect">
                <a:avLst/>
              </a:prstGeom>
            </p:spPr>
          </p:pic>
          <p:pic>
            <p:nvPicPr>
              <p:cNvPr id="15" name="グラフィックス 14">
                <a:extLst>
                  <a:ext uri="{FF2B5EF4-FFF2-40B4-BE49-F238E27FC236}">
                    <a16:creationId xmlns:a16="http://schemas.microsoft.com/office/drawing/2014/main" id="{4F229992-0474-F72D-C9E7-48F0B04DDF67}"/>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207" t="47433" r="72033"/>
              <a:stretch/>
            </p:blipFill>
            <p:spPr>
              <a:xfrm>
                <a:off x="6996278" y="1646343"/>
                <a:ext cx="1954629" cy="601787"/>
              </a:xfrm>
              <a:prstGeom prst="rect">
                <a:avLst/>
              </a:prstGeom>
            </p:spPr>
          </p:pic>
        </p:grpSp>
        <p:pic>
          <p:nvPicPr>
            <p:cNvPr id="8" name="グラフィックス 7">
              <a:extLst>
                <a:ext uri="{FF2B5EF4-FFF2-40B4-BE49-F238E27FC236}">
                  <a16:creationId xmlns:a16="http://schemas.microsoft.com/office/drawing/2014/main" id="{ACF5E436-840D-4A15-D34A-7ED19099801A}"/>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 t="57718" r="33197" b="8756"/>
            <a:stretch/>
          </p:blipFill>
          <p:spPr>
            <a:xfrm>
              <a:off x="4316964" y="3738267"/>
              <a:ext cx="4676703" cy="381605"/>
            </a:xfrm>
            <a:prstGeom prst="rect">
              <a:avLst/>
            </a:prstGeom>
          </p:spPr>
        </p:pic>
        <p:pic>
          <p:nvPicPr>
            <p:cNvPr id="3" name="グラフィックス 2">
              <a:extLst>
                <a:ext uri="{FF2B5EF4-FFF2-40B4-BE49-F238E27FC236}">
                  <a16:creationId xmlns:a16="http://schemas.microsoft.com/office/drawing/2014/main" id="{6D539C6C-F225-5934-2424-DE1A3B27EC8D}"/>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27994" t="47433" r="7493"/>
            <a:stretch/>
          </p:blipFill>
          <p:spPr>
            <a:xfrm>
              <a:off x="313501" y="3131819"/>
              <a:ext cx="4542482" cy="601787"/>
            </a:xfrm>
            <a:prstGeom prst="rect">
              <a:avLst/>
            </a:prstGeom>
          </p:spPr>
        </p:pic>
        <p:pic>
          <p:nvPicPr>
            <p:cNvPr id="4" name="グラフィックス 3">
              <a:extLst>
                <a:ext uri="{FF2B5EF4-FFF2-40B4-BE49-F238E27FC236}">
                  <a16:creationId xmlns:a16="http://schemas.microsoft.com/office/drawing/2014/main" id="{6B2B33D5-5EDC-1F1E-AABE-7B4259D0D153}"/>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710" t="41778" r="7337" b="-19144"/>
            <a:stretch/>
          </p:blipFill>
          <p:spPr>
            <a:xfrm>
              <a:off x="185059" y="4563637"/>
              <a:ext cx="6017268" cy="880595"/>
            </a:xfrm>
            <a:prstGeom prst="rect">
              <a:avLst/>
            </a:prstGeom>
          </p:spPr>
        </p:pic>
      </p:grpSp>
      <p:sp>
        <p:nvSpPr>
          <p:cNvPr id="6" name="テキスト ボックス 5">
            <a:extLst>
              <a:ext uri="{FF2B5EF4-FFF2-40B4-BE49-F238E27FC236}">
                <a16:creationId xmlns:a16="http://schemas.microsoft.com/office/drawing/2014/main" id="{B0D949A8-B947-6B59-E7E6-C20B2AA959A6}"/>
              </a:ext>
            </a:extLst>
          </p:cNvPr>
          <p:cNvSpPr txBox="1"/>
          <p:nvPr/>
        </p:nvSpPr>
        <p:spPr>
          <a:xfrm>
            <a:off x="1" y="240246"/>
            <a:ext cx="9144000" cy="584775"/>
          </a:xfrm>
          <a:prstGeom prst="rect">
            <a:avLst/>
          </a:prstGeom>
          <a:noFill/>
        </p:spPr>
        <p:txBody>
          <a:bodyPr wrap="square" rtlCol="0">
            <a:spAutoFit/>
          </a:bodyPr>
          <a:lstStyle/>
          <a:p>
            <a:pPr algn="ctr"/>
            <a:r>
              <a:rPr lang="ja-JP" altLang="en-US" sz="3200" b="1">
                <a:latin typeface="メイリオ" panose="020B0604030504040204" pitchFamily="50" charset="-128"/>
                <a:ea typeface="メイリオ" panose="020B0604030504040204" pitchFamily="50" charset="-128"/>
              </a:rPr>
              <a:t>とある分析結果の記述</a:t>
            </a:r>
            <a:endParaRPr lang="ja-JP" altLang="en-US" sz="3200" b="1"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B0C559D2-7E04-E30F-FC5A-4E8486F24EFE}"/>
              </a:ext>
            </a:extLst>
          </p:cNvPr>
          <p:cNvSpPr txBox="1"/>
          <p:nvPr/>
        </p:nvSpPr>
        <p:spPr>
          <a:xfrm>
            <a:off x="282811" y="6440219"/>
            <a:ext cx="8783182" cy="338554"/>
          </a:xfrm>
          <a:prstGeom prst="rect">
            <a:avLst/>
          </a:prstGeom>
          <a:noFill/>
        </p:spPr>
        <p:txBody>
          <a:bodyPr wrap="square" rtlCol="0">
            <a:spAutoFit/>
          </a:bodyPr>
          <a:lstStyle/>
          <a:p>
            <a:pPr algn="r"/>
            <a:r>
              <a:rPr kumimoji="1" lang="en-US" altLang="ja-JP" sz="1600" dirty="0">
                <a:latin typeface="Times New Roman" panose="02020603050405020304" pitchFamily="18" charset="0"/>
                <a:ea typeface="MS Mincho" panose="02020609040205080304" pitchFamily="49" charset="-128"/>
                <a:cs typeface="Times New Roman" panose="02020603050405020304" pitchFamily="18" charset="0"/>
              </a:rPr>
              <a:t>※</a:t>
            </a:r>
            <a:r>
              <a:rPr kumimoji="1" lang="ja-JP" altLang="en-US" sz="1600">
                <a:latin typeface="Times New Roman" panose="02020603050405020304" pitchFamily="18" charset="0"/>
                <a:ea typeface="MS Mincho" panose="02020609040205080304" pitchFamily="49" charset="-128"/>
                <a:cs typeface="Times New Roman" panose="02020603050405020304" pitchFamily="18" charset="0"/>
              </a:rPr>
              <a:t>統計値含め全て架空の分析結果です</a:t>
            </a:r>
          </a:p>
        </p:txBody>
      </p:sp>
    </p:spTree>
    <p:extLst>
      <p:ext uri="{BB962C8B-B14F-4D97-AF65-F5344CB8AC3E}">
        <p14:creationId xmlns:p14="http://schemas.microsoft.com/office/powerpoint/2010/main" val="317512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グラフィックス 1">
            <a:extLst>
              <a:ext uri="{FF2B5EF4-FFF2-40B4-BE49-F238E27FC236}">
                <a16:creationId xmlns:a16="http://schemas.microsoft.com/office/drawing/2014/main" id="{3176404B-8222-17B9-9FCA-D724B18A93A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 t="44063" r="92735" b="3067"/>
          <a:stretch/>
        </p:blipFill>
        <p:spPr>
          <a:xfrm>
            <a:off x="8130091" y="4538588"/>
            <a:ext cx="508658" cy="601787"/>
          </a:xfrm>
          <a:prstGeom prst="rect">
            <a:avLst/>
          </a:prstGeom>
        </p:spPr>
      </p:pic>
      <p:pic>
        <p:nvPicPr>
          <p:cNvPr id="3" name="グラフィックス 2">
            <a:extLst>
              <a:ext uri="{FF2B5EF4-FFF2-40B4-BE49-F238E27FC236}">
                <a16:creationId xmlns:a16="http://schemas.microsoft.com/office/drawing/2014/main" id="{F59C631D-76F9-0022-9429-F7B767DDB0BC}"/>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66158" t="51764" r="7511" b="-4634"/>
          <a:stretch/>
        </p:blipFill>
        <p:spPr>
          <a:xfrm>
            <a:off x="154368" y="4612526"/>
            <a:ext cx="1843401" cy="601787"/>
          </a:xfrm>
          <a:prstGeom prst="rect">
            <a:avLst/>
          </a:prstGeom>
        </p:spPr>
      </p:pic>
      <p:pic>
        <p:nvPicPr>
          <p:cNvPr id="4" name="グラフィックス 3">
            <a:extLst>
              <a:ext uri="{FF2B5EF4-FFF2-40B4-BE49-F238E27FC236}">
                <a16:creationId xmlns:a16="http://schemas.microsoft.com/office/drawing/2014/main" id="{E513F2B9-82EF-DC29-3444-5EB6F8FA1157}"/>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207" t="47433" r="72033"/>
          <a:stretch/>
        </p:blipFill>
        <p:spPr>
          <a:xfrm>
            <a:off x="7044300" y="3101775"/>
            <a:ext cx="1954629" cy="601787"/>
          </a:xfrm>
          <a:prstGeom prst="rect">
            <a:avLst/>
          </a:prstGeom>
        </p:spPr>
      </p:pic>
      <p:pic>
        <p:nvPicPr>
          <p:cNvPr id="7" name="グラフィックス 6">
            <a:extLst>
              <a:ext uri="{FF2B5EF4-FFF2-40B4-BE49-F238E27FC236}">
                <a16:creationId xmlns:a16="http://schemas.microsoft.com/office/drawing/2014/main" id="{5AFAB151-DB67-299C-595C-308E4C87390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710" t="41778" r="7337" b="-19144"/>
          <a:stretch/>
        </p:blipFill>
        <p:spPr>
          <a:xfrm>
            <a:off x="154369" y="5020837"/>
            <a:ext cx="6017268" cy="880595"/>
          </a:xfrm>
          <a:prstGeom prst="rect">
            <a:avLst/>
          </a:prstGeom>
        </p:spPr>
      </p:pic>
      <p:pic>
        <p:nvPicPr>
          <p:cNvPr id="8" name="グラフィックス 7">
            <a:extLst>
              <a:ext uri="{FF2B5EF4-FFF2-40B4-BE49-F238E27FC236}">
                <a16:creationId xmlns:a16="http://schemas.microsoft.com/office/drawing/2014/main" id="{1CBA7A06-B9B6-7CEA-4AB4-7B5FC9BA672B}"/>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27994" t="47433" r="7493"/>
          <a:stretch/>
        </p:blipFill>
        <p:spPr>
          <a:xfrm>
            <a:off x="282811" y="3589019"/>
            <a:ext cx="4542482" cy="601787"/>
          </a:xfrm>
          <a:prstGeom prst="rect">
            <a:avLst/>
          </a:prstGeom>
        </p:spPr>
      </p:pic>
      <p:pic>
        <p:nvPicPr>
          <p:cNvPr id="16" name="グラフィックス 15">
            <a:extLst>
              <a:ext uri="{FF2B5EF4-FFF2-40B4-BE49-F238E27FC236}">
                <a16:creationId xmlns:a16="http://schemas.microsoft.com/office/drawing/2014/main" id="{829C63A7-AC7A-8FE3-7C10-920BEB1A9156}"/>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 t="57718" r="33197" b="8756"/>
          <a:stretch/>
        </p:blipFill>
        <p:spPr>
          <a:xfrm>
            <a:off x="4286274" y="4195467"/>
            <a:ext cx="4676703" cy="381605"/>
          </a:xfrm>
          <a:prstGeom prst="rect">
            <a:avLst/>
          </a:prstGeom>
        </p:spPr>
      </p:pic>
      <p:sp>
        <p:nvSpPr>
          <p:cNvPr id="5" name="テキスト ボックス 4">
            <a:extLst>
              <a:ext uri="{FF2B5EF4-FFF2-40B4-BE49-F238E27FC236}">
                <a16:creationId xmlns:a16="http://schemas.microsoft.com/office/drawing/2014/main" id="{7A251238-A727-B245-A683-EDD1FAEF0BF1}"/>
              </a:ext>
            </a:extLst>
          </p:cNvPr>
          <p:cNvSpPr txBox="1"/>
          <p:nvPr/>
        </p:nvSpPr>
        <p:spPr>
          <a:xfrm>
            <a:off x="1" y="240246"/>
            <a:ext cx="9144000" cy="584775"/>
          </a:xfrm>
          <a:prstGeom prst="rect">
            <a:avLst/>
          </a:prstGeom>
          <a:noFill/>
        </p:spPr>
        <p:txBody>
          <a:bodyPr wrap="square" rtlCol="0">
            <a:spAutoFit/>
          </a:bodyPr>
          <a:lstStyle/>
          <a:p>
            <a:pPr algn="ctr"/>
            <a:r>
              <a:rPr lang="ja-JP" altLang="en-US" sz="3200" b="1">
                <a:latin typeface="メイリオ" panose="020B0604030504040204" pitchFamily="50" charset="-128"/>
                <a:ea typeface="メイリオ" panose="020B0604030504040204" pitchFamily="50" charset="-128"/>
              </a:rPr>
              <a:t>統計値の箇所を抜き出して並べてみると</a:t>
            </a:r>
            <a:r>
              <a:rPr lang="en-US" altLang="ja-JP" sz="3200" b="1" dirty="0">
                <a:latin typeface="メイリオ" panose="020B0604030504040204" pitchFamily="50" charset="-128"/>
                <a:ea typeface="メイリオ" panose="020B0604030504040204" pitchFamily="50" charset="-128"/>
              </a:rPr>
              <a:t>……</a:t>
            </a:r>
            <a:r>
              <a:rPr lang="ja-JP" altLang="en-US" sz="3200" b="1">
                <a:latin typeface="メイリオ" panose="020B0604030504040204" pitchFamily="50" charset="-128"/>
                <a:ea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D126C58E-606F-64BB-8AC0-D3ABF2572DC8}"/>
              </a:ext>
            </a:extLst>
          </p:cNvPr>
          <p:cNvSpPr txBox="1"/>
          <p:nvPr/>
        </p:nvSpPr>
        <p:spPr>
          <a:xfrm>
            <a:off x="145070" y="1170329"/>
            <a:ext cx="8783182" cy="4524315"/>
          </a:xfrm>
          <a:prstGeom prst="rect">
            <a:avLst/>
          </a:prstGeom>
          <a:noFill/>
        </p:spPr>
        <p:txBody>
          <a:bodyPr wrap="square" rtlCol="0">
            <a:spAutoFit/>
          </a:bodyPr>
          <a:lstStyle/>
          <a:p>
            <a:r>
              <a:rPr kumimoji="1" lang="ja-JP" altLang="en-US" sz="3200">
                <a:latin typeface="Times New Roman" panose="02020603050405020304" pitchFamily="18" charset="0"/>
                <a:ea typeface="MS Mincho" panose="02020609040205080304" pitchFamily="49" charset="-128"/>
                <a:cs typeface="Times New Roman" panose="02020603050405020304" pitchFamily="18" charset="0"/>
              </a:rPr>
              <a:t>錯視・錯聴コンテストでどのような錯視が受賞されやすいかを調べるため，錯視の種類と過去の受賞回数を独立変数，審査員のポイントを従属変数とした二要因分散分析を行った。その結果，錯視の種類の主効果が有意であり </a:t>
            </a:r>
            <a:endParaRPr kumimoji="1" lang="en-US" altLang="ja-JP" sz="3200" dirty="0">
              <a:latin typeface="Times New Roman" panose="02020603050405020304" pitchFamily="18" charset="0"/>
              <a:ea typeface="MS Mincho" panose="02020609040205080304" pitchFamily="49" charset="-128"/>
              <a:cs typeface="Times New Roman" panose="02020603050405020304" pitchFamily="18" charset="0"/>
            </a:endParaRPr>
          </a:p>
          <a:p>
            <a:r>
              <a:rPr kumimoji="1" lang="ja-JP" altLang="en-US" sz="3200">
                <a:latin typeface="Times New Roman" panose="02020603050405020304" pitchFamily="18" charset="0"/>
                <a:ea typeface="MS Mincho" panose="02020609040205080304" pitchFamily="49" charset="-128"/>
                <a:cs typeface="Times New Roman" panose="02020603050405020304" pitchFamily="18" charset="0"/>
              </a:rPr>
              <a:t>　　　　　　　　　　　</a:t>
            </a:r>
            <a:r>
              <a:rPr kumimoji="1" lang="en-US" altLang="ja-JP" sz="3200" dirty="0">
                <a:latin typeface="Times New Roman" panose="02020603050405020304" pitchFamily="18" charset="0"/>
                <a:ea typeface="MS Mincho" panose="02020609040205080304" pitchFamily="49" charset="-128"/>
                <a:cs typeface="Times New Roman" panose="02020603050405020304" pitchFamily="18" charset="0"/>
              </a:rPr>
              <a:t>  </a:t>
            </a:r>
            <a:r>
              <a:rPr kumimoji="1" lang="ja-JP" altLang="en-US" sz="3200">
                <a:latin typeface="Times New Roman" panose="02020603050405020304" pitchFamily="18" charset="0"/>
                <a:ea typeface="MS Mincho" panose="02020609040205080304" pitchFamily="49" charset="-128"/>
                <a:cs typeface="Times New Roman" panose="02020603050405020304" pitchFamily="18" charset="0"/>
              </a:rPr>
              <a:t>，過去の受賞回数の主効果も有意であった</a:t>
            </a:r>
            <a:endParaRPr kumimoji="1" lang="en-US" altLang="ja-JP" sz="3200" dirty="0">
              <a:latin typeface="Times New Roman" panose="02020603050405020304" pitchFamily="18" charset="0"/>
              <a:ea typeface="MS Mincho" panose="02020609040205080304" pitchFamily="49" charset="-128"/>
              <a:cs typeface="Times New Roman" panose="02020603050405020304" pitchFamily="18" charset="0"/>
            </a:endParaRPr>
          </a:p>
          <a:p>
            <a:r>
              <a:rPr kumimoji="1" lang="en-US" altLang="ja-JP" sz="3200" dirty="0">
                <a:latin typeface="Times New Roman" panose="02020603050405020304" pitchFamily="18" charset="0"/>
                <a:ea typeface="MS Mincho" panose="02020609040205080304" pitchFamily="49" charset="-128"/>
                <a:cs typeface="Times New Roman" panose="02020603050405020304" pitchFamily="18" charset="0"/>
              </a:rPr>
              <a:t>         </a:t>
            </a:r>
            <a:r>
              <a:rPr kumimoji="1" lang="ja-JP" altLang="en-US" sz="3200">
                <a:latin typeface="Times New Roman" panose="02020603050405020304" pitchFamily="18" charset="0"/>
                <a:ea typeface="MS Mincho" panose="02020609040205080304" pitchFamily="49" charset="-128"/>
                <a:cs typeface="Times New Roman" panose="02020603050405020304" pitchFamily="18" charset="0"/>
              </a:rPr>
              <a:t>　　</a:t>
            </a:r>
            <a:r>
              <a:rPr kumimoji="1" lang="en-US" altLang="ja-JP" sz="3200" dirty="0">
                <a:latin typeface="Times New Roman" panose="02020603050405020304" pitchFamily="18" charset="0"/>
                <a:ea typeface="MS Mincho" panose="02020609040205080304" pitchFamily="49" charset="-128"/>
                <a:cs typeface="Times New Roman" panose="02020603050405020304" pitchFamily="18" charset="0"/>
              </a:rPr>
              <a:t> </a:t>
            </a:r>
            <a:r>
              <a:rPr kumimoji="1" lang="ja-JP" altLang="en-US" sz="3200">
                <a:latin typeface="Times New Roman" panose="02020603050405020304" pitchFamily="18" charset="0"/>
                <a:ea typeface="MS Mincho" panose="02020609040205080304" pitchFamily="49" charset="-128"/>
                <a:cs typeface="Times New Roman" panose="02020603050405020304" pitchFamily="18" charset="0"/>
              </a:rPr>
              <a:t>。また，交互作用は有意であった</a:t>
            </a:r>
            <a:endParaRPr kumimoji="1" lang="en-US" altLang="ja-JP" sz="3200" dirty="0">
              <a:latin typeface="Times New Roman" panose="02020603050405020304" pitchFamily="18" charset="0"/>
              <a:ea typeface="MS Mincho" panose="02020609040205080304" pitchFamily="49" charset="-128"/>
              <a:cs typeface="Times New Roman" panose="02020603050405020304" pitchFamily="18" charset="0"/>
            </a:endParaRPr>
          </a:p>
          <a:p>
            <a:r>
              <a:rPr kumimoji="1" lang="en-US" altLang="ja-JP" sz="3200" dirty="0">
                <a:latin typeface="Times New Roman" panose="02020603050405020304" pitchFamily="18" charset="0"/>
                <a:ea typeface="MS Mincho" panose="02020609040205080304" pitchFamily="49" charset="-128"/>
                <a:cs typeface="Times New Roman" panose="02020603050405020304" pitchFamily="18" charset="0"/>
              </a:rPr>
              <a:t>                                                           </a:t>
            </a:r>
            <a:r>
              <a:rPr kumimoji="1" lang="ja-JP" altLang="en-US" sz="3200">
                <a:latin typeface="Times New Roman" panose="02020603050405020304" pitchFamily="18" charset="0"/>
                <a:ea typeface="MS Mincho" panose="02020609040205080304" pitchFamily="49" charset="-128"/>
                <a:cs typeface="Times New Roman" panose="02020603050405020304" pitchFamily="18" charset="0"/>
              </a:rPr>
              <a:t>。 </a:t>
            </a:r>
          </a:p>
        </p:txBody>
      </p:sp>
    </p:spTree>
    <p:extLst>
      <p:ext uri="{BB962C8B-B14F-4D97-AF65-F5344CB8AC3E}">
        <p14:creationId xmlns:p14="http://schemas.microsoft.com/office/powerpoint/2010/main" val="131371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withEffect">
                                  <p:stCondLst>
                                    <p:cond delay="100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1500"/>
                            </p:stCondLst>
                            <p:childTnLst>
                              <p:par>
                                <p:cTn id="9" presetID="42" presetClass="path" presetSubtype="0" accel="50000" decel="50000" fill="hold" nodeType="afterEffect">
                                  <p:stCondLst>
                                    <p:cond delay="0"/>
                                  </p:stCondLst>
                                  <p:childTnLst>
                                    <p:animMotion origin="layout" path="M 3.05556E-6 -4.81481E-6 L -0.65886 -0.19814 " pathEditMode="relative" rAng="0" ptsTypes="AA">
                                      <p:cBhvr>
                                        <p:cTn id="10" dur="2000" fill="hold"/>
                                        <p:tgtEl>
                                          <p:spTgt spid="4"/>
                                        </p:tgtEl>
                                        <p:attrNameLst>
                                          <p:attrName>ppt_x</p:attrName>
                                          <p:attrName>ppt_y</p:attrName>
                                        </p:attrNameLst>
                                      </p:cBhvr>
                                      <p:rCtr x="-32951" y="-9907"/>
                                    </p:animMotion>
                                  </p:childTnLst>
                                </p:cTn>
                              </p:par>
                              <p:par>
                                <p:cTn id="11" presetID="42" presetClass="path" presetSubtype="0" accel="50000" decel="50000" fill="hold" nodeType="withEffect">
                                  <p:stCondLst>
                                    <p:cond delay="0"/>
                                  </p:stCondLst>
                                  <p:childTnLst>
                                    <p:animMotion origin="layout" path="M -2.77778E-7 3.7037E-7 L 0.29583 -0.26736 " pathEditMode="relative" rAng="0" ptsTypes="AA">
                                      <p:cBhvr>
                                        <p:cTn id="12" dur="2000" fill="hold"/>
                                        <p:tgtEl>
                                          <p:spTgt spid="8"/>
                                        </p:tgtEl>
                                        <p:attrNameLst>
                                          <p:attrName>ppt_x</p:attrName>
                                          <p:attrName>ppt_y</p:attrName>
                                        </p:attrNameLst>
                                      </p:cBhvr>
                                      <p:rCtr x="14792" y="-13380"/>
                                    </p:animMotion>
                                  </p:childTnLst>
                                </p:cTn>
                              </p:par>
                              <p:par>
                                <p:cTn id="13" presetID="42" presetClass="path" presetSubtype="0" accel="50000" decel="50000" fill="hold" nodeType="withEffect">
                                  <p:stCondLst>
                                    <p:cond delay="0"/>
                                  </p:stCondLst>
                                  <p:childTnLst>
                                    <p:animMotion origin="layout" path="M -4.72222E-6 4.81481E-6 L 0.60226 -0.09329 " pathEditMode="relative" rAng="0" ptsTypes="AA">
                                      <p:cBhvr>
                                        <p:cTn id="14" dur="2000" fill="hold"/>
                                        <p:tgtEl>
                                          <p:spTgt spid="3"/>
                                        </p:tgtEl>
                                        <p:attrNameLst>
                                          <p:attrName>ppt_x</p:attrName>
                                          <p:attrName>ppt_y</p:attrName>
                                        </p:attrNameLst>
                                      </p:cBhvr>
                                      <p:rCtr x="30104" y="-4676"/>
                                    </p:animMotion>
                                  </p:childTnLst>
                                </p:cTn>
                              </p:par>
                              <p:par>
                                <p:cTn id="15" presetID="42" presetClass="path" presetSubtype="0" accel="50000" decel="50000" fill="hold" nodeType="withEffect">
                                  <p:stCondLst>
                                    <p:cond delay="0"/>
                                  </p:stCondLst>
                                  <p:childTnLst>
                                    <p:animMotion origin="layout" path="M -2.77778E-7 4.44444E-6 L -0.77795 0.21574 " pathEditMode="relative" rAng="0" ptsTypes="AA">
                                      <p:cBhvr>
                                        <p:cTn id="16" dur="2000" fill="hold"/>
                                        <p:tgtEl>
                                          <p:spTgt spid="2"/>
                                        </p:tgtEl>
                                        <p:attrNameLst>
                                          <p:attrName>ppt_x</p:attrName>
                                          <p:attrName>ppt_y</p:attrName>
                                        </p:attrNameLst>
                                      </p:cBhvr>
                                      <p:rCtr x="-38906" y="10787"/>
                                    </p:animMotion>
                                  </p:childTnLst>
                                </p:cTn>
                              </p:par>
                              <p:par>
                                <p:cTn id="17" presetID="42" presetClass="path" presetSubtype="0" accel="50000" decel="50000" fill="hold" nodeType="withEffect">
                                  <p:stCondLst>
                                    <p:cond delay="0"/>
                                  </p:stCondLst>
                                  <p:childTnLst>
                                    <p:animMotion origin="layout" path="M -3.33333E-6 3.7037E-6 L 0.14723 0.14097 " pathEditMode="relative" rAng="0" ptsTypes="AA">
                                      <p:cBhvr>
                                        <p:cTn id="18" dur="2000" fill="hold"/>
                                        <p:tgtEl>
                                          <p:spTgt spid="7"/>
                                        </p:tgtEl>
                                        <p:attrNameLst>
                                          <p:attrName>ppt_x</p:attrName>
                                          <p:attrName>ppt_y</p:attrName>
                                        </p:attrNameLst>
                                      </p:cBhvr>
                                      <p:rCtr x="7361" y="7037"/>
                                    </p:animMotion>
                                  </p:childTnLst>
                                </p:cTn>
                              </p:par>
                              <p:par>
                                <p:cTn id="19" presetID="42" presetClass="path" presetSubtype="0" accel="50000" decel="50000" fill="hold" nodeType="withEffect">
                                  <p:stCondLst>
                                    <p:cond delay="0"/>
                                  </p:stCondLst>
                                  <p:childTnLst>
                                    <p:animMotion origin="layout" path="M 8.33333E-7 -3.33333E-6 L -0.35972 -0.02152 " pathEditMode="relative" rAng="0" ptsTypes="AA">
                                      <p:cBhvr>
                                        <p:cTn id="20" dur="2000" fill="hold"/>
                                        <p:tgtEl>
                                          <p:spTgt spid="16"/>
                                        </p:tgtEl>
                                        <p:attrNameLst>
                                          <p:attrName>ppt_x</p:attrName>
                                          <p:attrName>ppt_y</p:attrName>
                                        </p:attrNameLst>
                                      </p:cBhvr>
                                      <p:rCtr x="-17986" y="-10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ABDC256-BC76-4BEF-4D93-6D7B4450CF0A}"/>
              </a:ext>
            </a:extLst>
          </p:cNvPr>
          <p:cNvSpPr txBox="1"/>
          <p:nvPr/>
        </p:nvSpPr>
        <p:spPr>
          <a:xfrm>
            <a:off x="1" y="240246"/>
            <a:ext cx="9144000" cy="584775"/>
          </a:xfrm>
          <a:prstGeom prst="rect">
            <a:avLst/>
          </a:prstGeom>
          <a:noFill/>
        </p:spPr>
        <p:txBody>
          <a:bodyPr wrap="square" rtlCol="0">
            <a:spAutoFit/>
          </a:bodyPr>
          <a:lstStyle/>
          <a:p>
            <a:pPr algn="ctr"/>
            <a:r>
              <a:rPr lang="ja-JP" altLang="en-US" sz="3200" b="1" dirty="0">
                <a:solidFill>
                  <a:srgbClr val="0070C0"/>
                </a:solidFill>
                <a:latin typeface="メイリオ" panose="020B0604030504040204" pitchFamily="50" charset="-128"/>
                <a:ea typeface="メイリオ" panose="020B0604030504040204" pitchFamily="50" charset="-128"/>
              </a:rPr>
              <a:t>左方向に傾いた文字</a:t>
            </a:r>
            <a:r>
              <a:rPr lang="ja-JP" altLang="en-US" sz="3200" b="1" dirty="0">
                <a:latin typeface="メイリオ" panose="020B0604030504040204" pitchFamily="50" charset="-128"/>
                <a:ea typeface="メイリオ" panose="020B0604030504040204" pitchFamily="50" charset="-128"/>
              </a:rPr>
              <a:t>は</a:t>
            </a:r>
            <a:r>
              <a:rPr lang="ja-JP" altLang="en-US" sz="3200" b="1" dirty="0">
                <a:solidFill>
                  <a:schemeClr val="accent6"/>
                </a:solidFill>
                <a:latin typeface="メイリオ" panose="020B0604030504040204" pitchFamily="50" charset="-128"/>
                <a:ea typeface="メイリオ" panose="020B0604030504040204" pitchFamily="50" charset="-128"/>
              </a:rPr>
              <a:t>右方向</a:t>
            </a:r>
            <a:r>
              <a:rPr lang="ja-JP" altLang="en-US" sz="3200" b="1" dirty="0">
                <a:latin typeface="メイリオ" panose="020B0604030504040204" pitchFamily="50" charset="-128"/>
                <a:ea typeface="メイリオ" panose="020B0604030504040204" pitchFamily="50" charset="-128"/>
              </a:rPr>
              <a:t>より傾いて見える</a:t>
            </a:r>
          </a:p>
        </p:txBody>
      </p:sp>
      <p:sp>
        <p:nvSpPr>
          <p:cNvPr id="3" name="正方形/長方形 2">
            <a:extLst>
              <a:ext uri="{FF2B5EF4-FFF2-40B4-BE49-F238E27FC236}">
                <a16:creationId xmlns:a16="http://schemas.microsoft.com/office/drawing/2014/main" id="{A92F85EE-678A-8063-F311-862E5428B96E}"/>
              </a:ext>
            </a:extLst>
          </p:cNvPr>
          <p:cNvSpPr/>
          <p:nvPr/>
        </p:nvSpPr>
        <p:spPr>
          <a:xfrm>
            <a:off x="870439" y="3872633"/>
            <a:ext cx="6884599" cy="735896"/>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6EBFD1DC-BEB2-6CD8-78EC-A670919A3864}"/>
              </a:ext>
            </a:extLst>
          </p:cNvPr>
          <p:cNvSpPr/>
          <p:nvPr/>
        </p:nvSpPr>
        <p:spPr>
          <a:xfrm>
            <a:off x="870439" y="6011404"/>
            <a:ext cx="6884599" cy="735896"/>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9DAC1CA8-12A2-2372-A5F5-1B5BABA1DA85}"/>
              </a:ext>
            </a:extLst>
          </p:cNvPr>
          <p:cNvPicPr>
            <a:picLocks noChangeAspect="1"/>
          </p:cNvPicPr>
          <p:nvPr/>
        </p:nvPicPr>
        <p:blipFill>
          <a:blip r:embed="rId2"/>
          <a:stretch>
            <a:fillRect/>
          </a:stretch>
        </p:blipFill>
        <p:spPr>
          <a:xfrm>
            <a:off x="1075101" y="1883903"/>
            <a:ext cx="6408000" cy="453339"/>
          </a:xfrm>
          <a:prstGeom prst="rect">
            <a:avLst/>
          </a:prstGeom>
        </p:spPr>
      </p:pic>
      <p:pic>
        <p:nvPicPr>
          <p:cNvPr id="11" name="図 10">
            <a:extLst>
              <a:ext uri="{FF2B5EF4-FFF2-40B4-BE49-F238E27FC236}">
                <a16:creationId xmlns:a16="http://schemas.microsoft.com/office/drawing/2014/main" id="{E879CC57-2C01-5143-8CA9-5B1043F1F7A7}"/>
              </a:ext>
            </a:extLst>
          </p:cNvPr>
          <p:cNvPicPr>
            <a:picLocks noChangeAspect="1"/>
          </p:cNvPicPr>
          <p:nvPr/>
        </p:nvPicPr>
        <p:blipFill>
          <a:blip r:embed="rId3"/>
          <a:stretch>
            <a:fillRect/>
          </a:stretch>
        </p:blipFill>
        <p:spPr>
          <a:xfrm>
            <a:off x="1047600" y="4069870"/>
            <a:ext cx="6408000" cy="452473"/>
          </a:xfrm>
          <a:prstGeom prst="rect">
            <a:avLst/>
          </a:prstGeom>
        </p:spPr>
      </p:pic>
      <p:pic>
        <p:nvPicPr>
          <p:cNvPr id="12" name="図 11">
            <a:extLst>
              <a:ext uri="{FF2B5EF4-FFF2-40B4-BE49-F238E27FC236}">
                <a16:creationId xmlns:a16="http://schemas.microsoft.com/office/drawing/2014/main" id="{D9740699-1BE6-674C-A98D-4F32F5DA0887}"/>
              </a:ext>
            </a:extLst>
          </p:cNvPr>
          <p:cNvPicPr>
            <a:picLocks noChangeAspect="1"/>
          </p:cNvPicPr>
          <p:nvPr/>
        </p:nvPicPr>
        <p:blipFill>
          <a:blip r:embed="rId4"/>
          <a:stretch>
            <a:fillRect/>
          </a:stretch>
        </p:blipFill>
        <p:spPr>
          <a:xfrm>
            <a:off x="1084245" y="6192000"/>
            <a:ext cx="6408000" cy="452473"/>
          </a:xfrm>
          <a:prstGeom prst="rect">
            <a:avLst/>
          </a:prstGeom>
        </p:spPr>
      </p:pic>
    </p:spTree>
    <p:extLst>
      <p:ext uri="{BB962C8B-B14F-4D97-AF65-F5344CB8AC3E}">
        <p14:creationId xmlns:p14="http://schemas.microsoft.com/office/powerpoint/2010/main" val="3003663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ABDC256-BC76-4BEF-4D93-6D7B4450CF0A}"/>
              </a:ext>
            </a:extLst>
          </p:cNvPr>
          <p:cNvSpPr txBox="1"/>
          <p:nvPr/>
        </p:nvSpPr>
        <p:spPr>
          <a:xfrm>
            <a:off x="1" y="240246"/>
            <a:ext cx="9144000" cy="584775"/>
          </a:xfrm>
          <a:prstGeom prst="rect">
            <a:avLst/>
          </a:prstGeom>
          <a:noFill/>
        </p:spPr>
        <p:txBody>
          <a:bodyPr wrap="square" rtlCol="0">
            <a:spAutoFit/>
          </a:bodyPr>
          <a:lstStyle/>
          <a:p>
            <a:pPr algn="ctr"/>
            <a:r>
              <a:rPr lang="ja-JP" altLang="en-US" sz="3200" b="1" dirty="0">
                <a:latin typeface="メイリオ" panose="020B0604030504040204" pitchFamily="50" charset="-128"/>
                <a:ea typeface="メイリオ" panose="020B0604030504040204" pitchFamily="50" charset="-128"/>
              </a:rPr>
              <a:t>傾きを大きくしてもこの効果は生じる</a:t>
            </a:r>
          </a:p>
        </p:txBody>
      </p:sp>
      <p:pic>
        <p:nvPicPr>
          <p:cNvPr id="6" name="図 5">
            <a:extLst>
              <a:ext uri="{FF2B5EF4-FFF2-40B4-BE49-F238E27FC236}">
                <a16:creationId xmlns:a16="http://schemas.microsoft.com/office/drawing/2014/main" id="{5B4B6A3D-C254-171A-FBE0-EBC7A6518B42}"/>
              </a:ext>
            </a:extLst>
          </p:cNvPr>
          <p:cNvPicPr>
            <a:picLocks noChangeAspect="1"/>
          </p:cNvPicPr>
          <p:nvPr/>
        </p:nvPicPr>
        <p:blipFill>
          <a:blip r:embed="rId2"/>
          <a:stretch>
            <a:fillRect/>
          </a:stretch>
        </p:blipFill>
        <p:spPr>
          <a:xfrm>
            <a:off x="1075101" y="1883903"/>
            <a:ext cx="6408000" cy="453339"/>
          </a:xfrm>
          <a:prstGeom prst="rect">
            <a:avLst/>
          </a:prstGeom>
        </p:spPr>
      </p:pic>
      <p:pic>
        <p:nvPicPr>
          <p:cNvPr id="7" name="図 6">
            <a:extLst>
              <a:ext uri="{FF2B5EF4-FFF2-40B4-BE49-F238E27FC236}">
                <a16:creationId xmlns:a16="http://schemas.microsoft.com/office/drawing/2014/main" id="{5447F9D2-F3BB-91AC-5BC1-71ABB02DE324}"/>
              </a:ext>
            </a:extLst>
          </p:cNvPr>
          <p:cNvPicPr>
            <a:picLocks noChangeAspect="1"/>
          </p:cNvPicPr>
          <p:nvPr/>
        </p:nvPicPr>
        <p:blipFill>
          <a:blip r:embed="rId3"/>
          <a:stretch>
            <a:fillRect/>
          </a:stretch>
        </p:blipFill>
        <p:spPr>
          <a:xfrm>
            <a:off x="1055437" y="4068733"/>
            <a:ext cx="6408000" cy="450753"/>
          </a:xfrm>
          <a:prstGeom prst="rect">
            <a:avLst/>
          </a:prstGeom>
        </p:spPr>
      </p:pic>
      <p:pic>
        <p:nvPicPr>
          <p:cNvPr id="9" name="図 8">
            <a:extLst>
              <a:ext uri="{FF2B5EF4-FFF2-40B4-BE49-F238E27FC236}">
                <a16:creationId xmlns:a16="http://schemas.microsoft.com/office/drawing/2014/main" id="{38CA5A72-7215-4CB2-54F5-D211459AC277}"/>
              </a:ext>
            </a:extLst>
          </p:cNvPr>
          <p:cNvPicPr>
            <a:picLocks noChangeAspect="1"/>
          </p:cNvPicPr>
          <p:nvPr/>
        </p:nvPicPr>
        <p:blipFill>
          <a:blip r:embed="rId4"/>
          <a:stretch>
            <a:fillRect/>
          </a:stretch>
        </p:blipFill>
        <p:spPr>
          <a:xfrm>
            <a:off x="1084933" y="6215589"/>
            <a:ext cx="6408000" cy="451611"/>
          </a:xfrm>
          <a:prstGeom prst="rect">
            <a:avLst/>
          </a:prstGeom>
        </p:spPr>
      </p:pic>
    </p:spTree>
    <p:extLst>
      <p:ext uri="{BB962C8B-B14F-4D97-AF65-F5344CB8AC3E}">
        <p14:creationId xmlns:p14="http://schemas.microsoft.com/office/powerpoint/2010/main" val="686903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ABDC256-BC76-4BEF-4D93-6D7B4450CF0A}"/>
              </a:ext>
            </a:extLst>
          </p:cNvPr>
          <p:cNvSpPr txBox="1"/>
          <p:nvPr/>
        </p:nvSpPr>
        <p:spPr>
          <a:xfrm>
            <a:off x="0" y="240246"/>
            <a:ext cx="9144000" cy="584775"/>
          </a:xfrm>
          <a:prstGeom prst="rect">
            <a:avLst/>
          </a:prstGeom>
          <a:noFill/>
        </p:spPr>
        <p:txBody>
          <a:bodyPr wrap="square" rtlCol="0">
            <a:spAutoFit/>
          </a:bodyPr>
          <a:lstStyle/>
          <a:p>
            <a:pPr algn="ctr"/>
            <a:r>
              <a:rPr lang="ja-JP" altLang="en-US" sz="3200" b="1" dirty="0">
                <a:latin typeface="メイリオ" panose="020B0604030504040204" pitchFamily="50" charset="-128"/>
                <a:ea typeface="メイリオ" panose="020B0604030504040204" pitchFamily="50" charset="-128"/>
              </a:rPr>
              <a:t>フォントをゴシック体に</a:t>
            </a:r>
            <a:r>
              <a:rPr lang="ja-JP" altLang="en-US" sz="3200" b="1">
                <a:latin typeface="メイリオ" panose="020B0604030504040204" pitchFamily="50" charset="-128"/>
                <a:ea typeface="メイリオ" panose="020B0604030504040204" pitchFamily="50" charset="-128"/>
              </a:rPr>
              <a:t>しても生じる</a:t>
            </a:r>
            <a:endParaRPr lang="ja-JP" altLang="en-US" sz="3200" b="1" dirty="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E1B0D37D-9C3E-9897-2EF9-FDF2068F6FD3}"/>
              </a:ext>
            </a:extLst>
          </p:cNvPr>
          <p:cNvPicPr>
            <a:picLocks noChangeAspect="1"/>
          </p:cNvPicPr>
          <p:nvPr/>
        </p:nvPicPr>
        <p:blipFill>
          <a:blip r:embed="rId2"/>
          <a:stretch>
            <a:fillRect/>
          </a:stretch>
        </p:blipFill>
        <p:spPr>
          <a:xfrm>
            <a:off x="685800" y="1882800"/>
            <a:ext cx="7772400" cy="443470"/>
          </a:xfrm>
          <a:prstGeom prst="rect">
            <a:avLst/>
          </a:prstGeom>
        </p:spPr>
      </p:pic>
      <p:pic>
        <p:nvPicPr>
          <p:cNvPr id="12" name="図 11">
            <a:extLst>
              <a:ext uri="{FF2B5EF4-FFF2-40B4-BE49-F238E27FC236}">
                <a16:creationId xmlns:a16="http://schemas.microsoft.com/office/drawing/2014/main" id="{ECDBF483-A6CC-6271-B823-8FDA21D97A58}"/>
              </a:ext>
            </a:extLst>
          </p:cNvPr>
          <p:cNvPicPr>
            <a:picLocks noChangeAspect="1"/>
          </p:cNvPicPr>
          <p:nvPr/>
        </p:nvPicPr>
        <p:blipFill>
          <a:blip r:embed="rId3"/>
          <a:stretch>
            <a:fillRect/>
          </a:stretch>
        </p:blipFill>
        <p:spPr>
          <a:xfrm>
            <a:off x="685800" y="4068000"/>
            <a:ext cx="7772400" cy="443470"/>
          </a:xfrm>
          <a:prstGeom prst="rect">
            <a:avLst/>
          </a:prstGeom>
        </p:spPr>
      </p:pic>
      <p:pic>
        <p:nvPicPr>
          <p:cNvPr id="13" name="図 12">
            <a:extLst>
              <a:ext uri="{FF2B5EF4-FFF2-40B4-BE49-F238E27FC236}">
                <a16:creationId xmlns:a16="http://schemas.microsoft.com/office/drawing/2014/main" id="{50758B47-9595-383B-C997-E4899C93EDCD}"/>
              </a:ext>
            </a:extLst>
          </p:cNvPr>
          <p:cNvPicPr>
            <a:picLocks noChangeAspect="1"/>
          </p:cNvPicPr>
          <p:nvPr/>
        </p:nvPicPr>
        <p:blipFill>
          <a:blip r:embed="rId4"/>
          <a:stretch>
            <a:fillRect/>
          </a:stretch>
        </p:blipFill>
        <p:spPr>
          <a:xfrm>
            <a:off x="685800" y="6217200"/>
            <a:ext cx="7772400" cy="443470"/>
          </a:xfrm>
          <a:prstGeom prst="rect">
            <a:avLst/>
          </a:prstGeom>
        </p:spPr>
      </p:pic>
    </p:spTree>
    <p:extLst>
      <p:ext uri="{BB962C8B-B14F-4D97-AF65-F5344CB8AC3E}">
        <p14:creationId xmlns:p14="http://schemas.microsoft.com/office/powerpoint/2010/main" val="340969483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395</TotalTime>
  <Words>223</Words>
  <Application>Microsoft Macintosh PowerPoint</Application>
  <PresentationFormat>画面に合わせる (4:3)</PresentationFormat>
  <Paragraphs>14</Paragraphs>
  <Slides>6</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6</vt:i4>
      </vt:variant>
    </vt:vector>
  </HeadingPairs>
  <TitlesOfParts>
    <vt:vector size="12" baseType="lpstr">
      <vt:lpstr>メイリオ</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郷原 皓彦</dc:creator>
  <cp:lastModifiedBy>郷原 皓彦(akigo12)</cp:lastModifiedBy>
  <cp:revision>41</cp:revision>
  <dcterms:created xsi:type="dcterms:W3CDTF">2022-09-21T05:33:38Z</dcterms:created>
  <dcterms:modified xsi:type="dcterms:W3CDTF">2022-09-24T09:16:47Z</dcterms:modified>
</cp:coreProperties>
</file>