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6" r:id="rId4"/>
    <p:sldId id="281" r:id="rId5"/>
    <p:sldId id="265" r:id="rId6"/>
    <p:sldId id="269" r:id="rId7"/>
    <p:sldId id="267" r:id="rId8"/>
    <p:sldId id="278" r:id="rId9"/>
    <p:sldId id="271" r:id="rId10"/>
    <p:sldId id="272" r:id="rId11"/>
    <p:sldId id="285" r:id="rId12"/>
    <p:sldId id="282" r:id="rId13"/>
    <p:sldId id="280" r:id="rId14"/>
    <p:sldId id="270" r:id="rId15"/>
    <p:sldId id="261" r:id="rId16"/>
    <p:sldId id="262" r:id="rId17"/>
    <p:sldId id="306" r:id="rId18"/>
    <p:sldId id="263" r:id="rId19"/>
    <p:sldId id="259" r:id="rId20"/>
    <p:sldId id="286" r:id="rId21"/>
    <p:sldId id="304" r:id="rId22"/>
    <p:sldId id="277" r:id="rId23"/>
    <p:sldId id="305" r:id="rId24"/>
    <p:sldId id="308" r:id="rId25"/>
    <p:sldId id="303" r:id="rId26"/>
    <p:sldId id="298" r:id="rId27"/>
    <p:sldId id="307" r:id="rId28"/>
    <p:sldId id="302" r:id="rId29"/>
    <p:sldId id="290" r:id="rId30"/>
    <p:sldId id="300" r:id="rId31"/>
    <p:sldId id="274" r:id="rId32"/>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佐藤 絵美子" initials="佐藤" lastIdx="1" clrIdx="0">
    <p:extLst>
      <p:ext uri="{19B8F6BF-5375-455C-9EA6-DF929625EA0E}">
        <p15:presenceInfo xmlns:p15="http://schemas.microsoft.com/office/powerpoint/2012/main" userId="e23f86c69ec92c3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4ADE"/>
    <a:srgbClr val="FF6699"/>
    <a:srgbClr val="FFE1CC"/>
    <a:srgbClr val="CCCCFF"/>
    <a:srgbClr val="FF822D"/>
    <a:srgbClr val="FFFF79"/>
    <a:srgbClr val="FF6600"/>
    <a:srgbClr val="FF99CC"/>
    <a:srgbClr val="FFFFFF"/>
    <a:srgbClr val="FF75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772" autoAdjust="0"/>
    <p:restoredTop sz="94660"/>
  </p:normalViewPr>
  <p:slideViewPr>
    <p:cSldViewPr snapToGrid="0">
      <p:cViewPr varScale="1">
        <p:scale>
          <a:sx n="110" d="100"/>
          <a:sy n="110" d="100"/>
        </p:scale>
        <p:origin x="90" y="1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BEF1FA8-FA41-4BD5-B6C2-EB3AD7238C58}"/>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B2ED2CEC-FBC6-4B67-9073-BE6B91E72A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2EC34A08-413C-4D9E-998E-7BC6E8202DFC}"/>
              </a:ext>
            </a:extLst>
          </p:cNvPr>
          <p:cNvSpPr>
            <a:spLocks noGrp="1"/>
          </p:cNvSpPr>
          <p:nvPr>
            <p:ph type="dt" sz="half" idx="10"/>
          </p:nvPr>
        </p:nvSpPr>
        <p:spPr/>
        <p:txBody>
          <a:bodyPr/>
          <a:lstStyle/>
          <a:p>
            <a:fld id="{A94630E0-2716-44C6-A203-6752637EC57A}" type="datetimeFigureOut">
              <a:rPr kumimoji="1" lang="ja-JP" altLang="en-US" smtClean="0"/>
              <a:t>2019/9/25</a:t>
            </a:fld>
            <a:endParaRPr kumimoji="1" lang="ja-JP" altLang="en-US"/>
          </a:p>
        </p:txBody>
      </p:sp>
      <p:sp>
        <p:nvSpPr>
          <p:cNvPr id="5" name="フッター プレースホルダー 4">
            <a:extLst>
              <a:ext uri="{FF2B5EF4-FFF2-40B4-BE49-F238E27FC236}">
                <a16:creationId xmlns:a16="http://schemas.microsoft.com/office/drawing/2014/main" id="{5A13A723-5676-4A08-8508-5B1C36D0626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77A0DDF-1FF8-4D1E-A831-D2BB4F06901D}"/>
              </a:ext>
            </a:extLst>
          </p:cNvPr>
          <p:cNvSpPr>
            <a:spLocks noGrp="1"/>
          </p:cNvSpPr>
          <p:nvPr>
            <p:ph type="sldNum" sz="quarter" idx="12"/>
          </p:nvPr>
        </p:nvSpPr>
        <p:spPr/>
        <p:txBody>
          <a:bodyPr/>
          <a:lstStyle/>
          <a:p>
            <a:fld id="{3C6638B9-BA33-46B6-9CF4-9D3C86418F94}" type="slidenum">
              <a:rPr kumimoji="1" lang="ja-JP" altLang="en-US" smtClean="0"/>
              <a:t>‹#›</a:t>
            </a:fld>
            <a:endParaRPr kumimoji="1" lang="ja-JP" altLang="en-US"/>
          </a:p>
        </p:txBody>
      </p:sp>
    </p:spTree>
    <p:extLst>
      <p:ext uri="{BB962C8B-B14F-4D97-AF65-F5344CB8AC3E}">
        <p14:creationId xmlns:p14="http://schemas.microsoft.com/office/powerpoint/2010/main" val="572175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E472AC6-D71B-4B85-9A98-6E75F1CAE00D}"/>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657775A-EA70-477D-B1B4-DB3D9660F983}"/>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3C15A55-4462-4C17-88F5-9D795263C951}"/>
              </a:ext>
            </a:extLst>
          </p:cNvPr>
          <p:cNvSpPr>
            <a:spLocks noGrp="1"/>
          </p:cNvSpPr>
          <p:nvPr>
            <p:ph type="dt" sz="half" idx="10"/>
          </p:nvPr>
        </p:nvSpPr>
        <p:spPr/>
        <p:txBody>
          <a:bodyPr/>
          <a:lstStyle/>
          <a:p>
            <a:fld id="{A94630E0-2716-44C6-A203-6752637EC57A}" type="datetimeFigureOut">
              <a:rPr kumimoji="1" lang="ja-JP" altLang="en-US" smtClean="0"/>
              <a:t>2019/9/25</a:t>
            </a:fld>
            <a:endParaRPr kumimoji="1" lang="ja-JP" altLang="en-US"/>
          </a:p>
        </p:txBody>
      </p:sp>
      <p:sp>
        <p:nvSpPr>
          <p:cNvPr id="5" name="フッター プレースホルダー 4">
            <a:extLst>
              <a:ext uri="{FF2B5EF4-FFF2-40B4-BE49-F238E27FC236}">
                <a16:creationId xmlns:a16="http://schemas.microsoft.com/office/drawing/2014/main" id="{8EB113C2-E68C-4680-A665-462E6E09205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6460AC9-D2B9-4E41-8975-D6AEB641F57B}"/>
              </a:ext>
            </a:extLst>
          </p:cNvPr>
          <p:cNvSpPr>
            <a:spLocks noGrp="1"/>
          </p:cNvSpPr>
          <p:nvPr>
            <p:ph type="sldNum" sz="quarter" idx="12"/>
          </p:nvPr>
        </p:nvSpPr>
        <p:spPr/>
        <p:txBody>
          <a:bodyPr/>
          <a:lstStyle/>
          <a:p>
            <a:fld id="{3C6638B9-BA33-46B6-9CF4-9D3C86418F94}" type="slidenum">
              <a:rPr kumimoji="1" lang="ja-JP" altLang="en-US" smtClean="0"/>
              <a:t>‹#›</a:t>
            </a:fld>
            <a:endParaRPr kumimoji="1" lang="ja-JP" altLang="en-US"/>
          </a:p>
        </p:txBody>
      </p:sp>
    </p:spTree>
    <p:extLst>
      <p:ext uri="{BB962C8B-B14F-4D97-AF65-F5344CB8AC3E}">
        <p14:creationId xmlns:p14="http://schemas.microsoft.com/office/powerpoint/2010/main" val="3374244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052C0ACE-0AB3-441B-A1F3-84311E17FD4A}"/>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0F00CD7-B5EE-46B1-8F2F-AB028C97A5E4}"/>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2698F1D-630A-4906-9BCE-6E4274339DDC}"/>
              </a:ext>
            </a:extLst>
          </p:cNvPr>
          <p:cNvSpPr>
            <a:spLocks noGrp="1"/>
          </p:cNvSpPr>
          <p:nvPr>
            <p:ph type="dt" sz="half" idx="10"/>
          </p:nvPr>
        </p:nvSpPr>
        <p:spPr/>
        <p:txBody>
          <a:bodyPr/>
          <a:lstStyle/>
          <a:p>
            <a:fld id="{A94630E0-2716-44C6-A203-6752637EC57A}" type="datetimeFigureOut">
              <a:rPr kumimoji="1" lang="ja-JP" altLang="en-US" smtClean="0"/>
              <a:t>2019/9/25</a:t>
            </a:fld>
            <a:endParaRPr kumimoji="1" lang="ja-JP" altLang="en-US"/>
          </a:p>
        </p:txBody>
      </p:sp>
      <p:sp>
        <p:nvSpPr>
          <p:cNvPr id="5" name="フッター プレースホルダー 4">
            <a:extLst>
              <a:ext uri="{FF2B5EF4-FFF2-40B4-BE49-F238E27FC236}">
                <a16:creationId xmlns:a16="http://schemas.microsoft.com/office/drawing/2014/main" id="{4A2AA565-EDD4-4F3D-B496-168F1C93EA7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122272D-8C0D-4046-BB77-A5E53BD3EAA1}"/>
              </a:ext>
            </a:extLst>
          </p:cNvPr>
          <p:cNvSpPr>
            <a:spLocks noGrp="1"/>
          </p:cNvSpPr>
          <p:nvPr>
            <p:ph type="sldNum" sz="quarter" idx="12"/>
          </p:nvPr>
        </p:nvSpPr>
        <p:spPr/>
        <p:txBody>
          <a:bodyPr/>
          <a:lstStyle/>
          <a:p>
            <a:fld id="{3C6638B9-BA33-46B6-9CF4-9D3C86418F94}" type="slidenum">
              <a:rPr kumimoji="1" lang="ja-JP" altLang="en-US" smtClean="0"/>
              <a:t>‹#›</a:t>
            </a:fld>
            <a:endParaRPr kumimoji="1" lang="ja-JP" altLang="en-US"/>
          </a:p>
        </p:txBody>
      </p:sp>
    </p:spTree>
    <p:extLst>
      <p:ext uri="{BB962C8B-B14F-4D97-AF65-F5344CB8AC3E}">
        <p14:creationId xmlns:p14="http://schemas.microsoft.com/office/powerpoint/2010/main" val="431623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677D77-EB35-4BF1-B82B-888BFC3D7A56}"/>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200FC42-C72A-45C6-8BA0-3C817EC30124}"/>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A95459E-0A60-4EAF-A60E-BEDE6941CFC2}"/>
              </a:ext>
            </a:extLst>
          </p:cNvPr>
          <p:cNvSpPr>
            <a:spLocks noGrp="1"/>
          </p:cNvSpPr>
          <p:nvPr>
            <p:ph type="dt" sz="half" idx="10"/>
          </p:nvPr>
        </p:nvSpPr>
        <p:spPr/>
        <p:txBody>
          <a:bodyPr/>
          <a:lstStyle/>
          <a:p>
            <a:fld id="{A94630E0-2716-44C6-A203-6752637EC57A}" type="datetimeFigureOut">
              <a:rPr kumimoji="1" lang="ja-JP" altLang="en-US" smtClean="0"/>
              <a:t>2019/9/25</a:t>
            </a:fld>
            <a:endParaRPr kumimoji="1" lang="ja-JP" altLang="en-US"/>
          </a:p>
        </p:txBody>
      </p:sp>
      <p:sp>
        <p:nvSpPr>
          <p:cNvPr id="5" name="フッター プレースホルダー 4">
            <a:extLst>
              <a:ext uri="{FF2B5EF4-FFF2-40B4-BE49-F238E27FC236}">
                <a16:creationId xmlns:a16="http://schemas.microsoft.com/office/drawing/2014/main" id="{1676D60B-EFB2-4A21-B2BB-5BF40942898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70D851B-08EC-4DC3-9D5B-91CBDB3933D4}"/>
              </a:ext>
            </a:extLst>
          </p:cNvPr>
          <p:cNvSpPr>
            <a:spLocks noGrp="1"/>
          </p:cNvSpPr>
          <p:nvPr>
            <p:ph type="sldNum" sz="quarter" idx="12"/>
          </p:nvPr>
        </p:nvSpPr>
        <p:spPr/>
        <p:txBody>
          <a:bodyPr/>
          <a:lstStyle/>
          <a:p>
            <a:fld id="{3C6638B9-BA33-46B6-9CF4-9D3C86418F94}" type="slidenum">
              <a:rPr kumimoji="1" lang="ja-JP" altLang="en-US" smtClean="0"/>
              <a:t>‹#›</a:t>
            </a:fld>
            <a:endParaRPr kumimoji="1" lang="ja-JP" altLang="en-US"/>
          </a:p>
        </p:txBody>
      </p:sp>
    </p:spTree>
    <p:extLst>
      <p:ext uri="{BB962C8B-B14F-4D97-AF65-F5344CB8AC3E}">
        <p14:creationId xmlns:p14="http://schemas.microsoft.com/office/powerpoint/2010/main" val="898513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0E8508-E0AD-4C34-8BA3-0C321222511F}"/>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B34459B-2A6A-431D-A9C4-28974C48499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C4F522DE-F093-425E-883B-BCD25B67000A}"/>
              </a:ext>
            </a:extLst>
          </p:cNvPr>
          <p:cNvSpPr>
            <a:spLocks noGrp="1"/>
          </p:cNvSpPr>
          <p:nvPr>
            <p:ph type="dt" sz="half" idx="10"/>
          </p:nvPr>
        </p:nvSpPr>
        <p:spPr/>
        <p:txBody>
          <a:bodyPr/>
          <a:lstStyle/>
          <a:p>
            <a:fld id="{A94630E0-2716-44C6-A203-6752637EC57A}" type="datetimeFigureOut">
              <a:rPr kumimoji="1" lang="ja-JP" altLang="en-US" smtClean="0"/>
              <a:t>2019/9/25</a:t>
            </a:fld>
            <a:endParaRPr kumimoji="1" lang="ja-JP" altLang="en-US"/>
          </a:p>
        </p:txBody>
      </p:sp>
      <p:sp>
        <p:nvSpPr>
          <p:cNvPr id="5" name="フッター プレースホルダー 4">
            <a:extLst>
              <a:ext uri="{FF2B5EF4-FFF2-40B4-BE49-F238E27FC236}">
                <a16:creationId xmlns:a16="http://schemas.microsoft.com/office/drawing/2014/main" id="{D04664FD-214A-4B4D-9189-BB82344D002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9C4C6E7-1530-431D-8585-4DF919DB1C5A}"/>
              </a:ext>
            </a:extLst>
          </p:cNvPr>
          <p:cNvSpPr>
            <a:spLocks noGrp="1"/>
          </p:cNvSpPr>
          <p:nvPr>
            <p:ph type="sldNum" sz="quarter" idx="12"/>
          </p:nvPr>
        </p:nvSpPr>
        <p:spPr/>
        <p:txBody>
          <a:bodyPr/>
          <a:lstStyle/>
          <a:p>
            <a:fld id="{3C6638B9-BA33-46B6-9CF4-9D3C86418F94}" type="slidenum">
              <a:rPr kumimoji="1" lang="ja-JP" altLang="en-US" smtClean="0"/>
              <a:t>‹#›</a:t>
            </a:fld>
            <a:endParaRPr kumimoji="1" lang="ja-JP" altLang="en-US"/>
          </a:p>
        </p:txBody>
      </p:sp>
    </p:spTree>
    <p:extLst>
      <p:ext uri="{BB962C8B-B14F-4D97-AF65-F5344CB8AC3E}">
        <p14:creationId xmlns:p14="http://schemas.microsoft.com/office/powerpoint/2010/main" val="4187215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17F28EE-3375-47B9-AA44-C1D3A3DEC3D1}"/>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1BF1320-6322-4687-A0F6-6B4F02E5AA44}"/>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98630240-9D16-4423-935C-2E8AC02F2D79}"/>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CB7555B1-6F34-4310-9F70-4CBB9B8B5D89}"/>
              </a:ext>
            </a:extLst>
          </p:cNvPr>
          <p:cNvSpPr>
            <a:spLocks noGrp="1"/>
          </p:cNvSpPr>
          <p:nvPr>
            <p:ph type="dt" sz="half" idx="10"/>
          </p:nvPr>
        </p:nvSpPr>
        <p:spPr/>
        <p:txBody>
          <a:bodyPr/>
          <a:lstStyle/>
          <a:p>
            <a:fld id="{A94630E0-2716-44C6-A203-6752637EC57A}" type="datetimeFigureOut">
              <a:rPr kumimoji="1" lang="ja-JP" altLang="en-US" smtClean="0"/>
              <a:t>2019/9/25</a:t>
            </a:fld>
            <a:endParaRPr kumimoji="1" lang="ja-JP" altLang="en-US"/>
          </a:p>
        </p:txBody>
      </p:sp>
      <p:sp>
        <p:nvSpPr>
          <p:cNvPr id="6" name="フッター プレースホルダー 5">
            <a:extLst>
              <a:ext uri="{FF2B5EF4-FFF2-40B4-BE49-F238E27FC236}">
                <a16:creationId xmlns:a16="http://schemas.microsoft.com/office/drawing/2014/main" id="{EA9016D8-F8FE-4559-B02E-61C11A4ED3C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4E12C05-D684-43B1-B168-00EDA8880197}"/>
              </a:ext>
            </a:extLst>
          </p:cNvPr>
          <p:cNvSpPr>
            <a:spLocks noGrp="1"/>
          </p:cNvSpPr>
          <p:nvPr>
            <p:ph type="sldNum" sz="quarter" idx="12"/>
          </p:nvPr>
        </p:nvSpPr>
        <p:spPr/>
        <p:txBody>
          <a:bodyPr/>
          <a:lstStyle/>
          <a:p>
            <a:fld id="{3C6638B9-BA33-46B6-9CF4-9D3C86418F94}" type="slidenum">
              <a:rPr kumimoji="1" lang="ja-JP" altLang="en-US" smtClean="0"/>
              <a:t>‹#›</a:t>
            </a:fld>
            <a:endParaRPr kumimoji="1" lang="ja-JP" altLang="en-US"/>
          </a:p>
        </p:txBody>
      </p:sp>
    </p:spTree>
    <p:extLst>
      <p:ext uri="{BB962C8B-B14F-4D97-AF65-F5344CB8AC3E}">
        <p14:creationId xmlns:p14="http://schemas.microsoft.com/office/powerpoint/2010/main" val="2811865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ABB852E-402D-442D-8507-1B1A4C3AEECA}"/>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033CC08-D0FB-41C4-A9A9-6E47B7FF16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F20374F0-1B48-4808-BA4F-BE7E601E5B1D}"/>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5B1EFA79-777F-4A4F-A99F-A56FDB8ADD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8669CD22-B3D9-4A6E-BF0F-1E809E389467}"/>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DDF5ECC0-A636-4EF5-969B-28F093F8640E}"/>
              </a:ext>
            </a:extLst>
          </p:cNvPr>
          <p:cNvSpPr>
            <a:spLocks noGrp="1"/>
          </p:cNvSpPr>
          <p:nvPr>
            <p:ph type="dt" sz="half" idx="10"/>
          </p:nvPr>
        </p:nvSpPr>
        <p:spPr/>
        <p:txBody>
          <a:bodyPr/>
          <a:lstStyle/>
          <a:p>
            <a:fld id="{A94630E0-2716-44C6-A203-6752637EC57A}" type="datetimeFigureOut">
              <a:rPr kumimoji="1" lang="ja-JP" altLang="en-US" smtClean="0"/>
              <a:t>2019/9/25</a:t>
            </a:fld>
            <a:endParaRPr kumimoji="1" lang="ja-JP" altLang="en-US"/>
          </a:p>
        </p:txBody>
      </p:sp>
      <p:sp>
        <p:nvSpPr>
          <p:cNvPr id="8" name="フッター プレースホルダー 7">
            <a:extLst>
              <a:ext uri="{FF2B5EF4-FFF2-40B4-BE49-F238E27FC236}">
                <a16:creationId xmlns:a16="http://schemas.microsoft.com/office/drawing/2014/main" id="{04701786-4B1C-4870-BF43-080E0CBE4769}"/>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1DCB254D-0D0F-4450-BA31-7E7967E80262}"/>
              </a:ext>
            </a:extLst>
          </p:cNvPr>
          <p:cNvSpPr>
            <a:spLocks noGrp="1"/>
          </p:cNvSpPr>
          <p:nvPr>
            <p:ph type="sldNum" sz="quarter" idx="12"/>
          </p:nvPr>
        </p:nvSpPr>
        <p:spPr/>
        <p:txBody>
          <a:bodyPr/>
          <a:lstStyle/>
          <a:p>
            <a:fld id="{3C6638B9-BA33-46B6-9CF4-9D3C86418F94}" type="slidenum">
              <a:rPr kumimoji="1" lang="ja-JP" altLang="en-US" smtClean="0"/>
              <a:t>‹#›</a:t>
            </a:fld>
            <a:endParaRPr kumimoji="1" lang="ja-JP" altLang="en-US"/>
          </a:p>
        </p:txBody>
      </p:sp>
    </p:spTree>
    <p:extLst>
      <p:ext uri="{BB962C8B-B14F-4D97-AF65-F5344CB8AC3E}">
        <p14:creationId xmlns:p14="http://schemas.microsoft.com/office/powerpoint/2010/main" val="132255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651050D-BD5F-4FDE-BE51-5A3955972A24}"/>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1EAD4256-1284-4D87-8B24-7E1ED332D95C}"/>
              </a:ext>
            </a:extLst>
          </p:cNvPr>
          <p:cNvSpPr>
            <a:spLocks noGrp="1"/>
          </p:cNvSpPr>
          <p:nvPr>
            <p:ph type="dt" sz="half" idx="10"/>
          </p:nvPr>
        </p:nvSpPr>
        <p:spPr/>
        <p:txBody>
          <a:bodyPr/>
          <a:lstStyle/>
          <a:p>
            <a:fld id="{A94630E0-2716-44C6-A203-6752637EC57A}" type="datetimeFigureOut">
              <a:rPr kumimoji="1" lang="ja-JP" altLang="en-US" smtClean="0"/>
              <a:t>2019/9/25</a:t>
            </a:fld>
            <a:endParaRPr kumimoji="1" lang="ja-JP" altLang="en-US"/>
          </a:p>
        </p:txBody>
      </p:sp>
      <p:sp>
        <p:nvSpPr>
          <p:cNvPr id="4" name="フッター プレースホルダー 3">
            <a:extLst>
              <a:ext uri="{FF2B5EF4-FFF2-40B4-BE49-F238E27FC236}">
                <a16:creationId xmlns:a16="http://schemas.microsoft.com/office/drawing/2014/main" id="{02BAC3A0-0E96-4784-9A00-7E535B2B0417}"/>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33A90C83-F767-4D9E-A77A-FF931DEF2320}"/>
              </a:ext>
            </a:extLst>
          </p:cNvPr>
          <p:cNvSpPr>
            <a:spLocks noGrp="1"/>
          </p:cNvSpPr>
          <p:nvPr>
            <p:ph type="sldNum" sz="quarter" idx="12"/>
          </p:nvPr>
        </p:nvSpPr>
        <p:spPr/>
        <p:txBody>
          <a:bodyPr/>
          <a:lstStyle/>
          <a:p>
            <a:fld id="{3C6638B9-BA33-46B6-9CF4-9D3C86418F94}" type="slidenum">
              <a:rPr kumimoji="1" lang="ja-JP" altLang="en-US" smtClean="0"/>
              <a:t>‹#›</a:t>
            </a:fld>
            <a:endParaRPr kumimoji="1" lang="ja-JP" altLang="en-US"/>
          </a:p>
        </p:txBody>
      </p:sp>
    </p:spTree>
    <p:extLst>
      <p:ext uri="{BB962C8B-B14F-4D97-AF65-F5344CB8AC3E}">
        <p14:creationId xmlns:p14="http://schemas.microsoft.com/office/powerpoint/2010/main" val="2609694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004AEECA-99CD-4051-84E6-BAD3C271E3E6}"/>
              </a:ext>
            </a:extLst>
          </p:cNvPr>
          <p:cNvSpPr>
            <a:spLocks noGrp="1"/>
          </p:cNvSpPr>
          <p:nvPr>
            <p:ph type="dt" sz="half" idx="10"/>
          </p:nvPr>
        </p:nvSpPr>
        <p:spPr/>
        <p:txBody>
          <a:bodyPr/>
          <a:lstStyle/>
          <a:p>
            <a:fld id="{A94630E0-2716-44C6-A203-6752637EC57A}" type="datetimeFigureOut">
              <a:rPr kumimoji="1" lang="ja-JP" altLang="en-US" smtClean="0"/>
              <a:t>2019/9/25</a:t>
            </a:fld>
            <a:endParaRPr kumimoji="1" lang="ja-JP" altLang="en-US"/>
          </a:p>
        </p:txBody>
      </p:sp>
      <p:sp>
        <p:nvSpPr>
          <p:cNvPr id="3" name="フッター プレースホルダー 2">
            <a:extLst>
              <a:ext uri="{FF2B5EF4-FFF2-40B4-BE49-F238E27FC236}">
                <a16:creationId xmlns:a16="http://schemas.microsoft.com/office/drawing/2014/main" id="{87C93427-C856-46EA-9A82-EC7E56C962DC}"/>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C86EB588-CBBF-4D83-AA06-88111F85AEF0}"/>
              </a:ext>
            </a:extLst>
          </p:cNvPr>
          <p:cNvSpPr>
            <a:spLocks noGrp="1"/>
          </p:cNvSpPr>
          <p:nvPr>
            <p:ph type="sldNum" sz="quarter" idx="12"/>
          </p:nvPr>
        </p:nvSpPr>
        <p:spPr/>
        <p:txBody>
          <a:bodyPr/>
          <a:lstStyle/>
          <a:p>
            <a:fld id="{3C6638B9-BA33-46B6-9CF4-9D3C86418F94}" type="slidenum">
              <a:rPr kumimoji="1" lang="ja-JP" altLang="en-US" smtClean="0"/>
              <a:t>‹#›</a:t>
            </a:fld>
            <a:endParaRPr kumimoji="1" lang="ja-JP" altLang="en-US"/>
          </a:p>
        </p:txBody>
      </p:sp>
    </p:spTree>
    <p:extLst>
      <p:ext uri="{BB962C8B-B14F-4D97-AF65-F5344CB8AC3E}">
        <p14:creationId xmlns:p14="http://schemas.microsoft.com/office/powerpoint/2010/main" val="492918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A1657AB-2137-4BFF-80EE-799FAB6CEAC4}"/>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58DB83F-A7DF-49A5-B0F3-63BCEAE04B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0C4DF866-02B7-4F57-BC83-CFE39F39DF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FDC3D50-92EC-4C0D-A3AB-798FFD6D2327}"/>
              </a:ext>
            </a:extLst>
          </p:cNvPr>
          <p:cNvSpPr>
            <a:spLocks noGrp="1"/>
          </p:cNvSpPr>
          <p:nvPr>
            <p:ph type="dt" sz="half" idx="10"/>
          </p:nvPr>
        </p:nvSpPr>
        <p:spPr/>
        <p:txBody>
          <a:bodyPr/>
          <a:lstStyle/>
          <a:p>
            <a:fld id="{A94630E0-2716-44C6-A203-6752637EC57A}" type="datetimeFigureOut">
              <a:rPr kumimoji="1" lang="ja-JP" altLang="en-US" smtClean="0"/>
              <a:t>2019/9/25</a:t>
            </a:fld>
            <a:endParaRPr kumimoji="1" lang="ja-JP" altLang="en-US"/>
          </a:p>
        </p:txBody>
      </p:sp>
      <p:sp>
        <p:nvSpPr>
          <p:cNvPr id="6" name="フッター プレースホルダー 5">
            <a:extLst>
              <a:ext uri="{FF2B5EF4-FFF2-40B4-BE49-F238E27FC236}">
                <a16:creationId xmlns:a16="http://schemas.microsoft.com/office/drawing/2014/main" id="{81E8DE77-BBC0-4CD2-A080-B37F24340D6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56EC9D1-C9D4-4E4E-A7A4-1F8E8A520198}"/>
              </a:ext>
            </a:extLst>
          </p:cNvPr>
          <p:cNvSpPr>
            <a:spLocks noGrp="1"/>
          </p:cNvSpPr>
          <p:nvPr>
            <p:ph type="sldNum" sz="quarter" idx="12"/>
          </p:nvPr>
        </p:nvSpPr>
        <p:spPr/>
        <p:txBody>
          <a:bodyPr/>
          <a:lstStyle/>
          <a:p>
            <a:fld id="{3C6638B9-BA33-46B6-9CF4-9D3C86418F94}" type="slidenum">
              <a:rPr kumimoji="1" lang="ja-JP" altLang="en-US" smtClean="0"/>
              <a:t>‹#›</a:t>
            </a:fld>
            <a:endParaRPr kumimoji="1" lang="ja-JP" altLang="en-US"/>
          </a:p>
        </p:txBody>
      </p:sp>
    </p:spTree>
    <p:extLst>
      <p:ext uri="{BB962C8B-B14F-4D97-AF65-F5344CB8AC3E}">
        <p14:creationId xmlns:p14="http://schemas.microsoft.com/office/powerpoint/2010/main" val="2484495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819BB3-4F7C-4CD4-A68F-C870356B4888}"/>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7E0B88AF-8E59-4AC8-9DD2-FC102DE0D9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76E4B100-7AED-4ACC-B2BF-917D67284B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5B533CE1-1834-40EE-81D2-CED66377943B}"/>
              </a:ext>
            </a:extLst>
          </p:cNvPr>
          <p:cNvSpPr>
            <a:spLocks noGrp="1"/>
          </p:cNvSpPr>
          <p:nvPr>
            <p:ph type="dt" sz="half" idx="10"/>
          </p:nvPr>
        </p:nvSpPr>
        <p:spPr/>
        <p:txBody>
          <a:bodyPr/>
          <a:lstStyle/>
          <a:p>
            <a:fld id="{A94630E0-2716-44C6-A203-6752637EC57A}" type="datetimeFigureOut">
              <a:rPr kumimoji="1" lang="ja-JP" altLang="en-US" smtClean="0"/>
              <a:t>2019/9/25</a:t>
            </a:fld>
            <a:endParaRPr kumimoji="1" lang="ja-JP" altLang="en-US"/>
          </a:p>
        </p:txBody>
      </p:sp>
      <p:sp>
        <p:nvSpPr>
          <p:cNvPr id="6" name="フッター プレースホルダー 5">
            <a:extLst>
              <a:ext uri="{FF2B5EF4-FFF2-40B4-BE49-F238E27FC236}">
                <a16:creationId xmlns:a16="http://schemas.microsoft.com/office/drawing/2014/main" id="{E945E6D8-3E00-4E17-83C5-EA5D66547C3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E98F29E-984F-4627-88F2-C8D64A347F57}"/>
              </a:ext>
            </a:extLst>
          </p:cNvPr>
          <p:cNvSpPr>
            <a:spLocks noGrp="1"/>
          </p:cNvSpPr>
          <p:nvPr>
            <p:ph type="sldNum" sz="quarter" idx="12"/>
          </p:nvPr>
        </p:nvSpPr>
        <p:spPr/>
        <p:txBody>
          <a:bodyPr/>
          <a:lstStyle/>
          <a:p>
            <a:fld id="{3C6638B9-BA33-46B6-9CF4-9D3C86418F94}" type="slidenum">
              <a:rPr kumimoji="1" lang="ja-JP" altLang="en-US" smtClean="0"/>
              <a:t>‹#›</a:t>
            </a:fld>
            <a:endParaRPr kumimoji="1" lang="ja-JP" altLang="en-US"/>
          </a:p>
        </p:txBody>
      </p:sp>
    </p:spTree>
    <p:extLst>
      <p:ext uri="{BB962C8B-B14F-4D97-AF65-F5344CB8AC3E}">
        <p14:creationId xmlns:p14="http://schemas.microsoft.com/office/powerpoint/2010/main" val="3413432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331D6B79-2856-4C56-8593-0DA1D6410C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BC49D7B-87F4-4DC6-BA5A-BB31DC1D8C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CC89559-7A85-4F9B-A9A2-654E6E4D75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4630E0-2716-44C6-A203-6752637EC57A}" type="datetimeFigureOut">
              <a:rPr kumimoji="1" lang="ja-JP" altLang="en-US" smtClean="0"/>
              <a:t>2019/9/25</a:t>
            </a:fld>
            <a:endParaRPr kumimoji="1" lang="ja-JP" altLang="en-US"/>
          </a:p>
        </p:txBody>
      </p:sp>
      <p:sp>
        <p:nvSpPr>
          <p:cNvPr id="5" name="フッター プレースホルダー 4">
            <a:extLst>
              <a:ext uri="{FF2B5EF4-FFF2-40B4-BE49-F238E27FC236}">
                <a16:creationId xmlns:a16="http://schemas.microsoft.com/office/drawing/2014/main" id="{9AC5DBD1-7435-443A-97D2-D694C673B8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03E3E92A-D28D-4979-A511-441ACB0AD53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6638B9-BA33-46B6-9CF4-9D3C86418F94}" type="slidenum">
              <a:rPr kumimoji="1" lang="ja-JP" altLang="en-US" smtClean="0"/>
              <a:t>‹#›</a:t>
            </a:fld>
            <a:endParaRPr kumimoji="1" lang="ja-JP" altLang="en-US"/>
          </a:p>
        </p:txBody>
      </p:sp>
    </p:spTree>
    <p:extLst>
      <p:ext uri="{BB962C8B-B14F-4D97-AF65-F5344CB8AC3E}">
        <p14:creationId xmlns:p14="http://schemas.microsoft.com/office/powerpoint/2010/main" val="3607343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png"/><Relationship Id="rId1" Type="http://schemas.openxmlformats.org/officeDocument/2006/relationships/slideLayout" Target="../slideLayouts/slideLayout2.xml"/><Relationship Id="rId4" Type="http://schemas.microsoft.com/office/2007/relationships/hdphoto" Target="../media/hdphoto2.wdp"/></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png"/><Relationship Id="rId1" Type="http://schemas.openxmlformats.org/officeDocument/2006/relationships/slideLayout" Target="../slideLayouts/slideLayout2.xml"/><Relationship Id="rId4" Type="http://schemas.microsoft.com/office/2007/relationships/hdphoto" Target="../media/hdphoto2.wdp"/></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png"/><Relationship Id="rId1" Type="http://schemas.openxmlformats.org/officeDocument/2006/relationships/slideLayout" Target="../slideLayouts/slideLayout1.xml"/><Relationship Id="rId4" Type="http://schemas.microsoft.com/office/2007/relationships/hdphoto" Target="../media/hdphoto2.wdp"/></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a:extLst>
              <a:ext uri="{FF2B5EF4-FFF2-40B4-BE49-F238E27FC236}">
                <a16:creationId xmlns:a16="http://schemas.microsoft.com/office/drawing/2014/main" id="{700ACD05-E221-443C-9921-AAC1DD1441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4309" y="-23827"/>
            <a:ext cx="9783379" cy="6858000"/>
          </a:xfrm>
          <a:prstGeom prst="rect">
            <a:avLst/>
          </a:prstGeom>
        </p:spPr>
      </p:pic>
      <p:sp>
        <p:nvSpPr>
          <p:cNvPr id="2" name="タイトル 1">
            <a:extLst>
              <a:ext uri="{FF2B5EF4-FFF2-40B4-BE49-F238E27FC236}">
                <a16:creationId xmlns:a16="http://schemas.microsoft.com/office/drawing/2014/main" id="{5A08E943-6055-44A4-95EE-04BF4D9A7C07}"/>
              </a:ext>
            </a:extLst>
          </p:cNvPr>
          <p:cNvSpPr>
            <a:spLocks noGrp="1"/>
          </p:cNvSpPr>
          <p:nvPr>
            <p:ph type="ctrTitle"/>
          </p:nvPr>
        </p:nvSpPr>
        <p:spPr>
          <a:xfrm>
            <a:off x="1571636" y="754993"/>
            <a:ext cx="9048726" cy="2120907"/>
          </a:xfrm>
        </p:spPr>
        <p:txBody>
          <a:bodyPr>
            <a:normAutofit/>
          </a:bodyPr>
          <a:lstStyle/>
          <a:p>
            <a:r>
              <a:rPr kumimoji="1" lang="en-US" altLang="ja-JP" sz="7200" dirty="0">
                <a:latin typeface="HGP創英角ｺﾞｼｯｸUB" panose="020B0900000000000000" pitchFamily="50" charset="-128"/>
                <a:ea typeface="HGP創英角ｺﾞｼｯｸUB" panose="020B0900000000000000" pitchFamily="50" charset="-128"/>
              </a:rPr>
              <a:t>REIWALL</a:t>
            </a:r>
            <a:r>
              <a:rPr lang="ja-JP" altLang="en-US" sz="7200" dirty="0">
                <a:latin typeface="HGP創英角ｺﾞｼｯｸUB" panose="020B0900000000000000" pitchFamily="50" charset="-128"/>
                <a:ea typeface="HGP創英角ｺﾞｼｯｸUB" panose="020B0900000000000000" pitchFamily="50" charset="-128"/>
              </a:rPr>
              <a:t> </a:t>
            </a:r>
            <a:r>
              <a:rPr lang="en-US" altLang="ja-JP" sz="7200" dirty="0">
                <a:latin typeface="HGP創英角ｺﾞｼｯｸUB" panose="020B0900000000000000" pitchFamily="50" charset="-128"/>
                <a:ea typeface="HGP創英角ｺﾞｼｯｸUB" panose="020B0900000000000000" pitchFamily="50" charset="-128"/>
              </a:rPr>
              <a:t>ILLUSION</a:t>
            </a:r>
            <a:br>
              <a:rPr lang="en-US" altLang="ja-JP" dirty="0"/>
            </a:br>
            <a:endParaRPr kumimoji="1" lang="ja-JP" altLang="en-US" dirty="0">
              <a:latin typeface="BIZ UDゴシック" panose="020B0400000000000000" pitchFamily="49" charset="-128"/>
              <a:ea typeface="BIZ UDゴシック" panose="020B0400000000000000" pitchFamily="49" charset="-128"/>
            </a:endParaRPr>
          </a:p>
        </p:txBody>
      </p:sp>
      <p:sp>
        <p:nvSpPr>
          <p:cNvPr id="3" name="字幕 2">
            <a:extLst>
              <a:ext uri="{FF2B5EF4-FFF2-40B4-BE49-F238E27FC236}">
                <a16:creationId xmlns:a16="http://schemas.microsoft.com/office/drawing/2014/main" id="{2E067834-8A99-46D0-BED1-38F7931B3D38}"/>
              </a:ext>
            </a:extLst>
          </p:cNvPr>
          <p:cNvSpPr>
            <a:spLocks noGrp="1"/>
          </p:cNvSpPr>
          <p:nvPr>
            <p:ph type="subTitle" idx="1"/>
          </p:nvPr>
        </p:nvSpPr>
        <p:spPr>
          <a:xfrm>
            <a:off x="3289285" y="2174879"/>
            <a:ext cx="6067151" cy="701021"/>
          </a:xfrm>
        </p:spPr>
        <p:txBody>
          <a:bodyPr>
            <a:normAutofit fontScale="92500"/>
          </a:bodyPr>
          <a:lstStyle/>
          <a:p>
            <a:r>
              <a:rPr lang="ja-JP" altLang="en-US" sz="2800" b="1" dirty="0"/>
              <a:t>古典的錯視から見つけた新しい可能性</a:t>
            </a:r>
            <a:endParaRPr kumimoji="1" lang="ja-JP" altLang="en-US" sz="2800" b="1" dirty="0"/>
          </a:p>
        </p:txBody>
      </p:sp>
      <p:sp>
        <p:nvSpPr>
          <p:cNvPr id="4" name="字幕 2">
            <a:extLst>
              <a:ext uri="{FF2B5EF4-FFF2-40B4-BE49-F238E27FC236}">
                <a16:creationId xmlns:a16="http://schemas.microsoft.com/office/drawing/2014/main" id="{4CBE65D7-E147-49FB-A336-31DEE87EA4DB}"/>
              </a:ext>
            </a:extLst>
          </p:cNvPr>
          <p:cNvSpPr txBox="1">
            <a:spLocks/>
          </p:cNvSpPr>
          <p:nvPr/>
        </p:nvSpPr>
        <p:spPr>
          <a:xfrm>
            <a:off x="6173202" y="6027004"/>
            <a:ext cx="4603823" cy="80716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r"/>
            <a:r>
              <a:rPr lang="ja-JP" altLang="en-US" sz="1800" dirty="0">
                <a:latin typeface="ＭＳ ゴシック" panose="020B0609070205080204" pitchFamily="49" charset="-128"/>
                <a:ea typeface="ＭＳ ゴシック" panose="020B0609070205080204" pitchFamily="49" charset="-128"/>
              </a:rPr>
              <a:t>作成・文責：佐藤絵美子</a:t>
            </a:r>
          </a:p>
          <a:p>
            <a:pPr algn="r"/>
            <a:r>
              <a:rPr lang="ja-JP" altLang="en-US" sz="1600" dirty="0"/>
              <a:t>　</a:t>
            </a:r>
          </a:p>
        </p:txBody>
      </p:sp>
      <p:sp>
        <p:nvSpPr>
          <p:cNvPr id="6" name="タイトル 1">
            <a:extLst>
              <a:ext uri="{FF2B5EF4-FFF2-40B4-BE49-F238E27FC236}">
                <a16:creationId xmlns:a16="http://schemas.microsoft.com/office/drawing/2014/main" id="{E45F88F2-052E-499A-8E74-3F20DF11DDAB}"/>
              </a:ext>
            </a:extLst>
          </p:cNvPr>
          <p:cNvSpPr txBox="1">
            <a:spLocks/>
          </p:cNvSpPr>
          <p:nvPr/>
        </p:nvSpPr>
        <p:spPr>
          <a:xfrm>
            <a:off x="4393773" y="2711164"/>
            <a:ext cx="3311606" cy="71783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4400" dirty="0">
                <a:latin typeface="BIZ UDゴシック" panose="020B0400000000000000" pitchFamily="49" charset="-128"/>
                <a:ea typeface="BIZ UDゴシック" panose="020B0400000000000000" pitchFamily="49" charset="-128"/>
              </a:rPr>
              <a:t>令和錯視</a:t>
            </a:r>
            <a:endParaRPr lang="ja-JP" altLang="en-US" sz="540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9101936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正方形/長方形 37">
            <a:extLst>
              <a:ext uri="{FF2B5EF4-FFF2-40B4-BE49-F238E27FC236}">
                <a16:creationId xmlns:a16="http://schemas.microsoft.com/office/drawing/2014/main" id="{05DE3B0E-57ED-4D40-9FA3-892F0A97715C}"/>
              </a:ext>
            </a:extLst>
          </p:cNvPr>
          <p:cNvSpPr/>
          <p:nvPr/>
        </p:nvSpPr>
        <p:spPr>
          <a:xfrm rot="16200000" flipH="1" flipV="1">
            <a:off x="5255448" y="-5273835"/>
            <a:ext cx="880544" cy="11450065"/>
          </a:xfrm>
          <a:prstGeom prst="rect">
            <a:avLst/>
          </a:prstGeom>
          <a:gradFill>
            <a:gsLst>
              <a:gs pos="100000">
                <a:srgbClr val="FF822D"/>
              </a:gs>
              <a:gs pos="0">
                <a:schemeClr val="bg1"/>
              </a:gs>
            </a:gsLst>
            <a:lin ang="5400000" scaled="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 name="四角形: 角を丸くする 1">
            <a:extLst>
              <a:ext uri="{FF2B5EF4-FFF2-40B4-BE49-F238E27FC236}">
                <a16:creationId xmlns:a16="http://schemas.microsoft.com/office/drawing/2014/main" id="{7A15268F-C7A1-4856-A6CD-9EE3E296C19E}"/>
              </a:ext>
            </a:extLst>
          </p:cNvPr>
          <p:cNvSpPr/>
          <p:nvPr/>
        </p:nvSpPr>
        <p:spPr>
          <a:xfrm>
            <a:off x="170804" y="4393965"/>
            <a:ext cx="11897404" cy="2219272"/>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タイトル 1">
            <a:extLst>
              <a:ext uri="{FF2B5EF4-FFF2-40B4-BE49-F238E27FC236}">
                <a16:creationId xmlns:a16="http://schemas.microsoft.com/office/drawing/2014/main" id="{659CAD02-57AA-4086-98EB-A05B00801A67}"/>
              </a:ext>
            </a:extLst>
          </p:cNvPr>
          <p:cNvSpPr>
            <a:spLocks noGrp="1"/>
          </p:cNvSpPr>
          <p:nvPr>
            <p:ph type="title"/>
          </p:nvPr>
        </p:nvSpPr>
        <p:spPr>
          <a:xfrm>
            <a:off x="1063170" y="-427626"/>
            <a:ext cx="9111323" cy="1517596"/>
          </a:xfrm>
        </p:spPr>
        <p:txBody>
          <a:bodyPr>
            <a:noAutofit/>
          </a:bodyPr>
          <a:lstStyle/>
          <a:p>
            <a:pPr algn="ctr"/>
            <a:r>
              <a:rPr lang="ja-JP" altLang="en-US" sz="2400" dirty="0">
                <a:latin typeface="HGP創英角ｺﾞｼｯｸUB" panose="020B0900000000000000" pitchFamily="50" charset="-128"/>
                <a:ea typeface="HGP創英角ｺﾞｼｯｸUB" panose="020B0900000000000000" pitchFamily="50" charset="-128"/>
              </a:rPr>
              <a:t>水平線の傾きの方向が変わって見えるのはなぜか？</a:t>
            </a:r>
            <a:endParaRPr kumimoji="1" lang="ja-JP" altLang="en-US" sz="2400" dirty="0">
              <a:latin typeface="HGP創英角ｺﾞｼｯｸUB" panose="020B0900000000000000" pitchFamily="50" charset="-128"/>
              <a:ea typeface="HGP創英角ｺﾞｼｯｸUB" panose="020B0900000000000000" pitchFamily="50" charset="-128"/>
            </a:endParaRPr>
          </a:p>
        </p:txBody>
      </p:sp>
      <p:pic>
        <p:nvPicPr>
          <p:cNvPr id="6" name="図 5">
            <a:extLst>
              <a:ext uri="{FF2B5EF4-FFF2-40B4-BE49-F238E27FC236}">
                <a16:creationId xmlns:a16="http://schemas.microsoft.com/office/drawing/2014/main" id="{1314C1FB-14BE-4790-AD89-E5940DBFB581}"/>
              </a:ext>
            </a:extLst>
          </p:cNvPr>
          <p:cNvPicPr>
            <a:picLocks noChangeAspect="1"/>
          </p:cNvPicPr>
          <p:nvPr/>
        </p:nvPicPr>
        <p:blipFill rotWithShape="1">
          <a:blip r:embed="rId2"/>
          <a:srcRect l="13240" t="33080" r="55160" b="23331"/>
          <a:stretch/>
        </p:blipFill>
        <p:spPr>
          <a:xfrm>
            <a:off x="7330322" y="1324194"/>
            <a:ext cx="3467366" cy="2782825"/>
          </a:xfrm>
          <a:prstGeom prst="rect">
            <a:avLst/>
          </a:prstGeom>
        </p:spPr>
      </p:pic>
      <p:pic>
        <p:nvPicPr>
          <p:cNvPr id="7" name="図 6">
            <a:extLst>
              <a:ext uri="{FF2B5EF4-FFF2-40B4-BE49-F238E27FC236}">
                <a16:creationId xmlns:a16="http://schemas.microsoft.com/office/drawing/2014/main" id="{F0D8CBEB-CBE6-48CB-98E2-7BFA25ED4628}"/>
              </a:ext>
            </a:extLst>
          </p:cNvPr>
          <p:cNvPicPr>
            <a:picLocks noChangeAspect="1"/>
          </p:cNvPicPr>
          <p:nvPr/>
        </p:nvPicPr>
        <p:blipFill rotWithShape="1">
          <a:blip r:embed="rId3"/>
          <a:srcRect l="16531" t="24100" r="51869" b="28465"/>
          <a:stretch/>
        </p:blipFill>
        <p:spPr>
          <a:xfrm>
            <a:off x="1502232" y="1179215"/>
            <a:ext cx="3467366" cy="2927804"/>
          </a:xfrm>
          <a:prstGeom prst="rect">
            <a:avLst/>
          </a:prstGeom>
        </p:spPr>
      </p:pic>
      <p:sp>
        <p:nvSpPr>
          <p:cNvPr id="8" name="テキスト ボックス 2">
            <a:extLst>
              <a:ext uri="{FF2B5EF4-FFF2-40B4-BE49-F238E27FC236}">
                <a16:creationId xmlns:a16="http://schemas.microsoft.com/office/drawing/2014/main" id="{16FD30A6-E122-4382-B7C7-B6FDD07E3EC4}"/>
              </a:ext>
            </a:extLst>
          </p:cNvPr>
          <p:cNvSpPr txBox="1">
            <a:spLocks noChangeArrowheads="1"/>
          </p:cNvSpPr>
          <p:nvPr/>
        </p:nvSpPr>
        <p:spPr bwMode="auto">
          <a:xfrm>
            <a:off x="2373192" y="858737"/>
            <a:ext cx="3467366" cy="470676"/>
          </a:xfrm>
          <a:prstGeom prst="rect">
            <a:avLst/>
          </a:prstGeom>
          <a:noFill/>
          <a:ln w="9525">
            <a:noFill/>
            <a:miter lim="800000"/>
            <a:headEnd/>
            <a:tailEnd/>
          </a:ln>
        </p:spPr>
        <p:txBody>
          <a:bodyPr rot="0" vert="horz" wrap="square" lIns="91440" tIns="45720" rIns="91440" bIns="45720" anchor="t" anchorCtr="0">
            <a:noAutofit/>
          </a:bodyPr>
          <a:lstStyle/>
          <a:p>
            <a:pPr algn="just">
              <a:spcAft>
                <a:spcPts val="0"/>
              </a:spcAft>
            </a:pPr>
            <a:r>
              <a:rPr lang="en-US" altLang="ja-JP" sz="2000" b="1"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Light-line Type</a:t>
            </a:r>
            <a:endParaRPr lang="ja-JP" sz="120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p:txBody>
      </p:sp>
      <p:sp>
        <p:nvSpPr>
          <p:cNvPr id="9" name="テキスト ボックス 2">
            <a:extLst>
              <a:ext uri="{FF2B5EF4-FFF2-40B4-BE49-F238E27FC236}">
                <a16:creationId xmlns:a16="http://schemas.microsoft.com/office/drawing/2014/main" id="{9153FBBC-253F-4E6F-BD8D-D0BE32CBF78A}"/>
              </a:ext>
            </a:extLst>
          </p:cNvPr>
          <p:cNvSpPr txBox="1">
            <a:spLocks noChangeArrowheads="1"/>
          </p:cNvSpPr>
          <p:nvPr/>
        </p:nvSpPr>
        <p:spPr bwMode="auto">
          <a:xfrm>
            <a:off x="8085126" y="788715"/>
            <a:ext cx="2201879" cy="483830"/>
          </a:xfrm>
          <a:prstGeom prst="rect">
            <a:avLst/>
          </a:prstGeom>
          <a:noFill/>
          <a:ln w="9525">
            <a:noFill/>
            <a:miter lim="800000"/>
            <a:headEnd/>
            <a:tailEnd/>
          </a:ln>
        </p:spPr>
        <p:txBody>
          <a:bodyPr rot="0" vert="horz" wrap="square" lIns="91440" tIns="45720" rIns="91440" bIns="45720" anchor="t" anchorCtr="0">
            <a:noAutofit/>
          </a:bodyPr>
          <a:lstStyle/>
          <a:p>
            <a:pPr algn="just">
              <a:spcAft>
                <a:spcPts val="0"/>
              </a:spcAft>
            </a:pPr>
            <a:r>
              <a:rPr lang="en-US" altLang="ja-JP" sz="2000" b="1"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Dark</a:t>
            </a:r>
            <a:r>
              <a:rPr lang="en-US" altLang="ja-JP" sz="2000" b="1"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-line Type</a:t>
            </a:r>
          </a:p>
        </p:txBody>
      </p:sp>
      <p:sp>
        <p:nvSpPr>
          <p:cNvPr id="10" name="正方形/長方形 9">
            <a:extLst>
              <a:ext uri="{FF2B5EF4-FFF2-40B4-BE49-F238E27FC236}">
                <a16:creationId xmlns:a16="http://schemas.microsoft.com/office/drawing/2014/main" id="{A96F236F-52CC-414D-B054-D7B1AE2B811C}"/>
              </a:ext>
            </a:extLst>
          </p:cNvPr>
          <p:cNvSpPr/>
          <p:nvPr/>
        </p:nvSpPr>
        <p:spPr>
          <a:xfrm>
            <a:off x="583895" y="4561680"/>
            <a:ext cx="11336356" cy="1800493"/>
          </a:xfrm>
          <a:prstGeom prst="rect">
            <a:avLst/>
          </a:prstGeom>
        </p:spPr>
        <p:txBody>
          <a:bodyPr wrap="square">
            <a:spAutoFit/>
          </a:bodyPr>
          <a:lstStyle/>
          <a:p>
            <a:pPr algn="just"/>
            <a:r>
              <a:rPr lang="ja-JP" altLang="en-US"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💡カフェウォール錯視の絵画的原理（</a:t>
            </a:r>
            <a:r>
              <a:rPr lang="en-US" altLang="ja-JP" kern="100" dirty="0" err="1">
                <a:latin typeface="HGP創英角ｺﾞｼｯｸUB" panose="020B0900000000000000" pitchFamily="50" charset="-128"/>
                <a:ea typeface="HGP創英角ｺﾞｼｯｸUB" panose="020B0900000000000000" pitchFamily="50" charset="-128"/>
                <a:cs typeface="Times New Roman" panose="02020603050405020304" pitchFamily="18" charset="0"/>
              </a:rPr>
              <a:t>Kitaoka</a:t>
            </a:r>
            <a:r>
              <a:rPr lang="en-US" altLang="ja-JP"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 et al.,2004</a:t>
            </a:r>
            <a:r>
              <a:rPr lang="ja-JP" altLang="en-US"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a:t>
            </a:r>
            <a:endParaRPr lang="en-US" altLang="ja-JP"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p>
            <a:pPr algn="just"/>
            <a:r>
              <a:rPr lang="ja-JP" altLang="en-US"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 </a:t>
            </a:r>
            <a:r>
              <a:rPr lang="ja-JP" altLang="en-US" u="sng" kern="100" dirty="0">
                <a:solidFill>
                  <a:srgbClr val="004ADE"/>
                </a:solidFill>
                <a:latin typeface="HGP創英角ｺﾞｼｯｸUB" panose="020B0900000000000000" pitchFamily="50" charset="-128"/>
                <a:ea typeface="HGP創英角ｺﾞｼｯｸUB" panose="020B0900000000000000" pitchFamily="50" charset="-128"/>
                <a:cs typeface="Times New Roman" panose="02020603050405020304" pitchFamily="18" charset="0"/>
              </a:rPr>
              <a:t>“エッジの角のコントラスト極性とエッジの延長線上にある線分のコントラスト極性の組み合わせによって傾きは決まる”</a:t>
            </a:r>
            <a:r>
              <a:rPr lang="ja-JP" altLang="en-US" sz="1600"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（北岡 明佳（</a:t>
            </a:r>
            <a:r>
              <a:rPr lang="en-US" altLang="ja-JP" sz="1600"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2008</a:t>
            </a:r>
            <a:r>
              <a:rPr lang="ja-JP" altLang="en-US" sz="1600"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）「人はなぜ錯視にだまされるのか？トリック・アイズ メカニズム」　株式会社カンゼン　より引用）</a:t>
            </a:r>
            <a:r>
              <a:rPr lang="en-US" altLang="ja-JP" sz="1600"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a:t>
            </a:r>
          </a:p>
          <a:p>
            <a:pPr algn="just">
              <a:spcAft>
                <a:spcPts val="0"/>
              </a:spcAft>
            </a:pPr>
            <a:r>
              <a:rPr lang="ja-JP" altLang="en-US" sz="1600"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a:t>
            </a:r>
            <a:r>
              <a:rPr lang="en-US" altLang="ja-JP" sz="1600" kern="100" dirty="0" err="1">
                <a:latin typeface="HGP創英角ｺﾞｼｯｸUB" panose="020B0900000000000000" pitchFamily="50" charset="-128"/>
                <a:ea typeface="HGP創英角ｺﾞｼｯｸUB" panose="020B0900000000000000" pitchFamily="50" charset="-128"/>
                <a:cs typeface="Times New Roman" panose="02020603050405020304" pitchFamily="18" charset="0"/>
              </a:rPr>
              <a:t>Kitaoka</a:t>
            </a:r>
            <a:r>
              <a:rPr lang="en-US" altLang="ja-JP" sz="1600"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 A., Pinna, B. ,and </a:t>
            </a:r>
            <a:r>
              <a:rPr lang="en-US" altLang="ja-JP" sz="1600" kern="100" dirty="0" err="1">
                <a:latin typeface="HGP創英角ｺﾞｼｯｸUB" panose="020B0900000000000000" pitchFamily="50" charset="-128"/>
                <a:ea typeface="HGP創英角ｺﾞｼｯｸUB" panose="020B0900000000000000" pitchFamily="50" charset="-128"/>
                <a:cs typeface="Times New Roman" panose="02020603050405020304" pitchFamily="18" charset="0"/>
              </a:rPr>
              <a:t>Brelstaff</a:t>
            </a:r>
            <a:r>
              <a:rPr lang="en-US" altLang="ja-JP" sz="1600"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 G. (2004).Contrast polarities determine the direction of Café Wall tilts.</a:t>
            </a:r>
          </a:p>
          <a:p>
            <a:pPr algn="just">
              <a:spcAft>
                <a:spcPts val="0"/>
              </a:spcAft>
            </a:pPr>
            <a:r>
              <a:rPr lang="ja-JP" altLang="en-US" sz="1600"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　</a:t>
            </a:r>
            <a:r>
              <a:rPr lang="en-US" altLang="ja-JP" sz="1600"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Perception, 33, 11-20.</a:t>
            </a:r>
          </a:p>
          <a:p>
            <a:pPr algn="just"/>
            <a:r>
              <a:rPr lang="ja-JP" altLang="en-US" sz="1600"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a:t>
            </a:r>
            <a:r>
              <a:rPr lang="ja-JP" altLang="en-US" sz="1600" dirty="0">
                <a:latin typeface="HGP創英角ｺﾞｼｯｸUB" panose="020B0900000000000000" pitchFamily="50" charset="-128"/>
                <a:ea typeface="HGP創英角ｺﾞｼｯｸUB" panose="020B0900000000000000" pitchFamily="50" charset="-128"/>
              </a:rPr>
              <a:t>北岡明佳（</a:t>
            </a:r>
            <a:r>
              <a:rPr lang="en-US" altLang="ja-JP" sz="1600" dirty="0">
                <a:latin typeface="HGP創英角ｺﾞｼｯｸUB" panose="020B0900000000000000" pitchFamily="50" charset="-128"/>
                <a:ea typeface="HGP創英角ｺﾞｼｯｸUB" panose="020B0900000000000000" pitchFamily="50" charset="-128"/>
              </a:rPr>
              <a:t>2007</a:t>
            </a:r>
            <a:r>
              <a:rPr lang="ja-JP" altLang="en-US" sz="1600" dirty="0">
                <a:latin typeface="HGP創英角ｺﾞｼｯｸUB" panose="020B0900000000000000" pitchFamily="50" charset="-128"/>
                <a:ea typeface="HGP創英角ｺﾞｼｯｸUB" panose="020B0900000000000000" pitchFamily="50" charset="-128"/>
              </a:rPr>
              <a:t>） 「だまされる視覚 錯視の楽しみ方」</a:t>
            </a:r>
            <a:r>
              <a:rPr lang="en-US" altLang="ja-JP" sz="1600" dirty="0">
                <a:latin typeface="HGP創英角ｺﾞｼｯｸUB" panose="020B0900000000000000" pitchFamily="50" charset="-128"/>
                <a:ea typeface="HGP創英角ｺﾞｼｯｸUB" panose="020B0900000000000000" pitchFamily="50" charset="-128"/>
              </a:rPr>
              <a:t>(DOJIN</a:t>
            </a:r>
            <a:r>
              <a:rPr lang="ja-JP" altLang="en-US" sz="1600" dirty="0">
                <a:latin typeface="HGP創英角ｺﾞｼｯｸUB" panose="020B0900000000000000" pitchFamily="50" charset="-128"/>
                <a:ea typeface="HGP創英角ｺﾞｼｯｸUB" panose="020B0900000000000000" pitchFamily="50" charset="-128"/>
              </a:rPr>
              <a:t>選書</a:t>
            </a:r>
            <a:r>
              <a:rPr lang="en-US" altLang="ja-JP" sz="1600" dirty="0">
                <a:latin typeface="HGP創英角ｺﾞｼｯｸUB" panose="020B0900000000000000" pitchFamily="50" charset="-128"/>
                <a:ea typeface="HGP創英角ｺﾞｼｯｸUB" panose="020B0900000000000000" pitchFamily="50" charset="-128"/>
              </a:rPr>
              <a:t>1)</a:t>
            </a:r>
            <a:r>
              <a:rPr lang="ja-JP" altLang="en-US" sz="1600" dirty="0">
                <a:latin typeface="HGP創英角ｺﾞｼｯｸUB" panose="020B0900000000000000" pitchFamily="50" charset="-128"/>
                <a:ea typeface="HGP創英角ｺﾞｼｯｸUB" panose="020B0900000000000000" pitchFamily="50" charset="-128"/>
              </a:rPr>
              <a:t>　株式会社 化学同人</a:t>
            </a:r>
            <a:endParaRPr lang="en-US" altLang="ja-JP" sz="11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algn="just">
              <a:spcAft>
                <a:spcPts val="0"/>
              </a:spcAft>
            </a:pPr>
            <a:endParaRPr lang="ja-JP" altLang="ja-JP" sz="11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cxnSp>
        <p:nvCxnSpPr>
          <p:cNvPr id="40" name="直線コネクタ 39">
            <a:extLst>
              <a:ext uri="{FF2B5EF4-FFF2-40B4-BE49-F238E27FC236}">
                <a16:creationId xmlns:a16="http://schemas.microsoft.com/office/drawing/2014/main" id="{6A421ECE-634A-413E-90E6-842F7C95E9AD}"/>
              </a:ext>
            </a:extLst>
          </p:cNvPr>
          <p:cNvCxnSpPr>
            <a:cxnSpLocks/>
          </p:cNvCxnSpPr>
          <p:nvPr/>
        </p:nvCxnSpPr>
        <p:spPr>
          <a:xfrm flipV="1">
            <a:off x="7339542" y="3571616"/>
            <a:ext cx="3602303" cy="48994"/>
          </a:xfrm>
          <a:prstGeom prst="line">
            <a:avLst/>
          </a:prstGeom>
          <a:ln w="31750">
            <a:solidFill>
              <a:srgbClr val="FF6699"/>
            </a:solidFill>
            <a:prstDash val="dash"/>
          </a:ln>
        </p:spPr>
        <p:style>
          <a:lnRef idx="1">
            <a:schemeClr val="accent1"/>
          </a:lnRef>
          <a:fillRef idx="0">
            <a:schemeClr val="accent1"/>
          </a:fillRef>
          <a:effectRef idx="0">
            <a:schemeClr val="accent1"/>
          </a:effectRef>
          <a:fontRef idx="minor">
            <a:schemeClr val="tx1"/>
          </a:fontRef>
        </p:style>
      </p:cxnSp>
      <p:sp>
        <p:nvSpPr>
          <p:cNvPr id="11" name="矢印: 左右 10">
            <a:extLst>
              <a:ext uri="{FF2B5EF4-FFF2-40B4-BE49-F238E27FC236}">
                <a16:creationId xmlns:a16="http://schemas.microsoft.com/office/drawing/2014/main" id="{6EBEE31F-8A98-463E-B891-4DA820829345}"/>
              </a:ext>
            </a:extLst>
          </p:cNvPr>
          <p:cNvSpPr/>
          <p:nvPr/>
        </p:nvSpPr>
        <p:spPr>
          <a:xfrm>
            <a:off x="5148318" y="2751206"/>
            <a:ext cx="2191224" cy="517881"/>
          </a:xfrm>
          <a:prstGeom prst="leftRightArrow">
            <a:avLst>
              <a:gd name="adj1" fmla="val 38311"/>
              <a:gd name="adj2" fmla="val 56691"/>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29" name="直線コネクタ 28">
            <a:extLst>
              <a:ext uri="{FF2B5EF4-FFF2-40B4-BE49-F238E27FC236}">
                <a16:creationId xmlns:a16="http://schemas.microsoft.com/office/drawing/2014/main" id="{FD085612-81E4-40CC-9C2E-EAC57A51654B}"/>
              </a:ext>
            </a:extLst>
          </p:cNvPr>
          <p:cNvCxnSpPr>
            <a:cxnSpLocks/>
          </p:cNvCxnSpPr>
          <p:nvPr/>
        </p:nvCxnSpPr>
        <p:spPr>
          <a:xfrm>
            <a:off x="7148493" y="1756305"/>
            <a:ext cx="3884192" cy="130956"/>
          </a:xfrm>
          <a:prstGeom prst="line">
            <a:avLst/>
          </a:prstGeom>
          <a:ln w="31750">
            <a:solidFill>
              <a:srgbClr val="FF6600"/>
            </a:solidFill>
            <a:prstDash val="dash"/>
          </a:ln>
        </p:spPr>
        <p:style>
          <a:lnRef idx="1">
            <a:schemeClr val="accent1"/>
          </a:lnRef>
          <a:fillRef idx="0">
            <a:schemeClr val="accent1"/>
          </a:fillRef>
          <a:effectRef idx="0">
            <a:schemeClr val="accent1"/>
          </a:effectRef>
          <a:fontRef idx="minor">
            <a:schemeClr val="tx1"/>
          </a:fontRef>
        </p:style>
      </p:cxnSp>
      <p:sp>
        <p:nvSpPr>
          <p:cNvPr id="16" name="正方形/長方形 15">
            <a:extLst>
              <a:ext uri="{FF2B5EF4-FFF2-40B4-BE49-F238E27FC236}">
                <a16:creationId xmlns:a16="http://schemas.microsoft.com/office/drawing/2014/main" id="{64665A35-9AA4-449F-915B-4F57FDABE2BC}"/>
              </a:ext>
            </a:extLst>
          </p:cNvPr>
          <p:cNvSpPr/>
          <p:nvPr/>
        </p:nvSpPr>
        <p:spPr>
          <a:xfrm>
            <a:off x="5695719" y="2469753"/>
            <a:ext cx="1208125" cy="8494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6" name="円弧 35">
            <a:extLst>
              <a:ext uri="{FF2B5EF4-FFF2-40B4-BE49-F238E27FC236}">
                <a16:creationId xmlns:a16="http://schemas.microsoft.com/office/drawing/2014/main" id="{A0C7DAE8-FC66-4C37-8024-0E5B4F6B955C}"/>
              </a:ext>
            </a:extLst>
          </p:cNvPr>
          <p:cNvSpPr/>
          <p:nvPr/>
        </p:nvSpPr>
        <p:spPr>
          <a:xfrm rot="21062387" flipH="1">
            <a:off x="7063951" y="1406184"/>
            <a:ext cx="530964" cy="376548"/>
          </a:xfrm>
          <a:prstGeom prst="arc">
            <a:avLst>
              <a:gd name="adj1" fmla="val 16464506"/>
              <a:gd name="adj2" fmla="val 3868991"/>
            </a:avLst>
          </a:prstGeom>
          <a:ln w="44450">
            <a:solidFill>
              <a:srgbClr val="004ADE"/>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2" name="タイトル 1">
            <a:extLst>
              <a:ext uri="{FF2B5EF4-FFF2-40B4-BE49-F238E27FC236}">
                <a16:creationId xmlns:a16="http://schemas.microsoft.com/office/drawing/2014/main" id="{9B2A75DC-3B93-44F6-ABCF-A99BAC371C76}"/>
              </a:ext>
            </a:extLst>
          </p:cNvPr>
          <p:cNvSpPr txBox="1">
            <a:spLocks/>
          </p:cNvSpPr>
          <p:nvPr/>
        </p:nvSpPr>
        <p:spPr>
          <a:xfrm>
            <a:off x="10690220" y="860907"/>
            <a:ext cx="1442052" cy="9474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20000"/>
              </a:lnSpc>
            </a:pPr>
            <a:r>
              <a:rPr lang="ja-JP" altLang="en-US" sz="2000" dirty="0">
                <a:latin typeface="HGP創英角ﾎﾟｯﾌﾟ体" panose="040B0A00000000000000" pitchFamily="50" charset="-128"/>
                <a:ea typeface="HGP創英角ﾎﾟｯﾌﾟ体" panose="040B0A00000000000000" pitchFamily="50" charset="-128"/>
              </a:rPr>
              <a:t>時計回りの傾き</a:t>
            </a:r>
            <a:endParaRPr lang="en-US" altLang="ja-JP" sz="2000" dirty="0">
              <a:latin typeface="HGP創英角ﾎﾟｯﾌﾟ体" panose="040B0A00000000000000" pitchFamily="50" charset="-128"/>
              <a:ea typeface="HGP創英角ﾎﾟｯﾌﾟ体" panose="040B0A00000000000000" pitchFamily="50" charset="-128"/>
            </a:endParaRPr>
          </a:p>
        </p:txBody>
      </p:sp>
      <p:sp>
        <p:nvSpPr>
          <p:cNvPr id="34" name="タイトル 1">
            <a:extLst>
              <a:ext uri="{FF2B5EF4-FFF2-40B4-BE49-F238E27FC236}">
                <a16:creationId xmlns:a16="http://schemas.microsoft.com/office/drawing/2014/main" id="{2A2DBE68-868E-4627-B6E0-85AB10AE52D5}"/>
              </a:ext>
            </a:extLst>
          </p:cNvPr>
          <p:cNvSpPr txBox="1">
            <a:spLocks/>
          </p:cNvSpPr>
          <p:nvPr/>
        </p:nvSpPr>
        <p:spPr>
          <a:xfrm>
            <a:off x="11090143" y="2773374"/>
            <a:ext cx="978064" cy="124997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20000"/>
              </a:lnSpc>
            </a:pPr>
            <a:r>
              <a:rPr lang="ja-JP" altLang="en-US" sz="2000" dirty="0">
                <a:latin typeface="HGP創英角ﾎﾟｯﾌﾟ体" panose="040B0A00000000000000" pitchFamily="50" charset="-128"/>
                <a:ea typeface="HGP創英角ﾎﾟｯﾌﾟ体" panose="040B0A00000000000000" pitchFamily="50" charset="-128"/>
              </a:rPr>
              <a:t>反時計回りの</a:t>
            </a:r>
            <a:endParaRPr lang="en-US" altLang="ja-JP" sz="2000" dirty="0">
              <a:latin typeface="HGP創英角ﾎﾟｯﾌﾟ体" panose="040B0A00000000000000" pitchFamily="50" charset="-128"/>
              <a:ea typeface="HGP創英角ﾎﾟｯﾌﾟ体" panose="040B0A00000000000000" pitchFamily="50" charset="-128"/>
            </a:endParaRPr>
          </a:p>
          <a:p>
            <a:pPr>
              <a:lnSpc>
                <a:spcPct val="120000"/>
              </a:lnSpc>
            </a:pPr>
            <a:r>
              <a:rPr lang="ja-JP" altLang="en-US" sz="2000" dirty="0">
                <a:latin typeface="HGP創英角ﾎﾟｯﾌﾟ体" panose="040B0A00000000000000" pitchFamily="50" charset="-128"/>
                <a:ea typeface="HGP創英角ﾎﾟｯﾌﾟ体" panose="040B0A00000000000000" pitchFamily="50" charset="-128"/>
              </a:rPr>
              <a:t>傾き</a:t>
            </a:r>
            <a:endParaRPr lang="en-US" altLang="ja-JP" sz="2000" dirty="0">
              <a:latin typeface="HGP創英角ﾎﾟｯﾌﾟ体" panose="040B0A00000000000000" pitchFamily="50" charset="-128"/>
              <a:ea typeface="HGP創英角ﾎﾟｯﾌﾟ体" panose="040B0A00000000000000" pitchFamily="50" charset="-128"/>
            </a:endParaRPr>
          </a:p>
        </p:txBody>
      </p:sp>
      <p:sp>
        <p:nvSpPr>
          <p:cNvPr id="28" name="円弧 27">
            <a:extLst>
              <a:ext uri="{FF2B5EF4-FFF2-40B4-BE49-F238E27FC236}">
                <a16:creationId xmlns:a16="http://schemas.microsoft.com/office/drawing/2014/main" id="{FA355909-66E8-4D54-819F-E384D03C62F8}"/>
              </a:ext>
            </a:extLst>
          </p:cNvPr>
          <p:cNvSpPr/>
          <p:nvPr/>
        </p:nvSpPr>
        <p:spPr>
          <a:xfrm rot="11238934" flipH="1">
            <a:off x="10678484" y="1872107"/>
            <a:ext cx="469869" cy="378541"/>
          </a:xfrm>
          <a:prstGeom prst="arc">
            <a:avLst>
              <a:gd name="adj1" fmla="val 16464506"/>
              <a:gd name="adj2" fmla="val 5875232"/>
            </a:avLst>
          </a:prstGeom>
          <a:ln w="44450">
            <a:solidFill>
              <a:srgbClr val="004ADE"/>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1" name="円弧 30">
            <a:extLst>
              <a:ext uri="{FF2B5EF4-FFF2-40B4-BE49-F238E27FC236}">
                <a16:creationId xmlns:a16="http://schemas.microsoft.com/office/drawing/2014/main" id="{B6B92151-3A8F-45EB-885D-AACF915BF3C4}"/>
              </a:ext>
            </a:extLst>
          </p:cNvPr>
          <p:cNvSpPr/>
          <p:nvPr/>
        </p:nvSpPr>
        <p:spPr>
          <a:xfrm rot="11238934" flipH="1" flipV="1">
            <a:off x="10813934" y="3163674"/>
            <a:ext cx="333646" cy="381993"/>
          </a:xfrm>
          <a:prstGeom prst="arc">
            <a:avLst>
              <a:gd name="adj1" fmla="val 16464506"/>
              <a:gd name="adj2" fmla="val 5461082"/>
            </a:avLst>
          </a:prstGeom>
          <a:ln w="44450">
            <a:solidFill>
              <a:srgbClr val="004ADE"/>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5" name="円弧 34">
            <a:extLst>
              <a:ext uri="{FF2B5EF4-FFF2-40B4-BE49-F238E27FC236}">
                <a16:creationId xmlns:a16="http://schemas.microsoft.com/office/drawing/2014/main" id="{FA83D05D-68FA-4BEE-BD17-B249307E08A6}"/>
              </a:ext>
            </a:extLst>
          </p:cNvPr>
          <p:cNvSpPr/>
          <p:nvPr/>
        </p:nvSpPr>
        <p:spPr>
          <a:xfrm rot="9974288">
            <a:off x="7169394" y="3627331"/>
            <a:ext cx="385963" cy="422866"/>
          </a:xfrm>
          <a:prstGeom prst="arc">
            <a:avLst>
              <a:gd name="adj1" fmla="val 16464506"/>
              <a:gd name="adj2" fmla="val 5875232"/>
            </a:avLst>
          </a:prstGeom>
          <a:ln w="44450">
            <a:solidFill>
              <a:srgbClr val="004ADE"/>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39" name="直線コネクタ 38">
            <a:extLst>
              <a:ext uri="{FF2B5EF4-FFF2-40B4-BE49-F238E27FC236}">
                <a16:creationId xmlns:a16="http://schemas.microsoft.com/office/drawing/2014/main" id="{2FB4A300-7CD8-4AD5-91C3-929C078BCECE}"/>
              </a:ext>
            </a:extLst>
          </p:cNvPr>
          <p:cNvCxnSpPr>
            <a:cxnSpLocks/>
          </p:cNvCxnSpPr>
          <p:nvPr/>
        </p:nvCxnSpPr>
        <p:spPr>
          <a:xfrm flipV="1">
            <a:off x="1541376" y="1879847"/>
            <a:ext cx="3602303" cy="48994"/>
          </a:xfrm>
          <a:prstGeom prst="line">
            <a:avLst/>
          </a:prstGeom>
          <a:ln w="31750">
            <a:solidFill>
              <a:srgbClr val="FF6699"/>
            </a:solidFill>
            <a:prstDash val="dash"/>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2BF88380-36E6-4CC2-98B4-225AA8846640}"/>
              </a:ext>
            </a:extLst>
          </p:cNvPr>
          <p:cNvCxnSpPr>
            <a:cxnSpLocks/>
            <a:endCxn id="45" idx="2"/>
          </p:cNvCxnSpPr>
          <p:nvPr/>
        </p:nvCxnSpPr>
        <p:spPr>
          <a:xfrm>
            <a:off x="1536825" y="3518229"/>
            <a:ext cx="3600122" cy="94449"/>
          </a:xfrm>
          <a:prstGeom prst="line">
            <a:avLst/>
          </a:prstGeom>
          <a:ln w="31750">
            <a:solidFill>
              <a:srgbClr val="FF6600"/>
            </a:solidFill>
            <a:prstDash val="dash"/>
          </a:ln>
        </p:spPr>
        <p:style>
          <a:lnRef idx="1">
            <a:schemeClr val="accent1"/>
          </a:lnRef>
          <a:fillRef idx="0">
            <a:schemeClr val="accent1"/>
          </a:fillRef>
          <a:effectRef idx="0">
            <a:schemeClr val="accent1"/>
          </a:effectRef>
          <a:fontRef idx="minor">
            <a:schemeClr val="tx1"/>
          </a:fontRef>
        </p:style>
      </p:cxnSp>
      <p:sp>
        <p:nvSpPr>
          <p:cNvPr id="42" name="円弧 41">
            <a:extLst>
              <a:ext uri="{FF2B5EF4-FFF2-40B4-BE49-F238E27FC236}">
                <a16:creationId xmlns:a16="http://schemas.microsoft.com/office/drawing/2014/main" id="{6E19C88A-F2A2-4A6D-8310-D6EF25EB8603}"/>
              </a:ext>
            </a:extLst>
          </p:cNvPr>
          <p:cNvSpPr/>
          <p:nvPr/>
        </p:nvSpPr>
        <p:spPr>
          <a:xfrm rot="21062387" flipH="1">
            <a:off x="1261034" y="3139707"/>
            <a:ext cx="489582" cy="376548"/>
          </a:xfrm>
          <a:prstGeom prst="arc">
            <a:avLst>
              <a:gd name="adj1" fmla="val 16464506"/>
              <a:gd name="adj2" fmla="val 3868991"/>
            </a:avLst>
          </a:prstGeom>
          <a:ln w="44450">
            <a:solidFill>
              <a:srgbClr val="004ADE"/>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3" name="タイトル 1">
            <a:extLst>
              <a:ext uri="{FF2B5EF4-FFF2-40B4-BE49-F238E27FC236}">
                <a16:creationId xmlns:a16="http://schemas.microsoft.com/office/drawing/2014/main" id="{1B82B596-3342-4DCD-A2B8-25D8CAE5DDAE}"/>
              </a:ext>
            </a:extLst>
          </p:cNvPr>
          <p:cNvSpPr txBox="1">
            <a:spLocks/>
          </p:cNvSpPr>
          <p:nvPr/>
        </p:nvSpPr>
        <p:spPr>
          <a:xfrm>
            <a:off x="170803" y="2384912"/>
            <a:ext cx="1442052" cy="9474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20000"/>
              </a:lnSpc>
            </a:pPr>
            <a:r>
              <a:rPr lang="ja-JP" altLang="en-US" sz="2000" dirty="0">
                <a:latin typeface="HGP創英角ﾎﾟｯﾌﾟ体" panose="040B0A00000000000000" pitchFamily="50" charset="-128"/>
                <a:ea typeface="HGP創英角ﾎﾟｯﾌﾟ体" panose="040B0A00000000000000" pitchFamily="50" charset="-128"/>
              </a:rPr>
              <a:t>時計回りの傾き</a:t>
            </a:r>
            <a:endParaRPr lang="en-US" altLang="ja-JP" sz="2000" dirty="0">
              <a:latin typeface="HGP創英角ﾎﾟｯﾌﾟ体" panose="040B0A00000000000000" pitchFamily="50" charset="-128"/>
              <a:ea typeface="HGP創英角ﾎﾟｯﾌﾟ体" panose="040B0A00000000000000" pitchFamily="50" charset="-128"/>
            </a:endParaRPr>
          </a:p>
        </p:txBody>
      </p:sp>
      <p:sp>
        <p:nvSpPr>
          <p:cNvPr id="44" name="タイトル 1">
            <a:extLst>
              <a:ext uri="{FF2B5EF4-FFF2-40B4-BE49-F238E27FC236}">
                <a16:creationId xmlns:a16="http://schemas.microsoft.com/office/drawing/2014/main" id="{021A1C85-D231-44AA-A3FD-3E84F61F0851}"/>
              </a:ext>
            </a:extLst>
          </p:cNvPr>
          <p:cNvSpPr txBox="1">
            <a:spLocks/>
          </p:cNvSpPr>
          <p:nvPr/>
        </p:nvSpPr>
        <p:spPr>
          <a:xfrm>
            <a:off x="5238857" y="849162"/>
            <a:ext cx="978064" cy="124997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20000"/>
              </a:lnSpc>
            </a:pPr>
            <a:r>
              <a:rPr lang="ja-JP" altLang="en-US" sz="2000" dirty="0">
                <a:latin typeface="HGP創英角ﾎﾟｯﾌﾟ体" panose="040B0A00000000000000" pitchFamily="50" charset="-128"/>
                <a:ea typeface="HGP創英角ﾎﾟｯﾌﾟ体" panose="040B0A00000000000000" pitchFamily="50" charset="-128"/>
              </a:rPr>
              <a:t>反時計回りの</a:t>
            </a:r>
            <a:endParaRPr lang="en-US" altLang="ja-JP" sz="2000" dirty="0">
              <a:latin typeface="HGP創英角ﾎﾟｯﾌﾟ体" panose="040B0A00000000000000" pitchFamily="50" charset="-128"/>
              <a:ea typeface="HGP創英角ﾎﾟｯﾌﾟ体" panose="040B0A00000000000000" pitchFamily="50" charset="-128"/>
            </a:endParaRPr>
          </a:p>
          <a:p>
            <a:pPr>
              <a:lnSpc>
                <a:spcPct val="120000"/>
              </a:lnSpc>
            </a:pPr>
            <a:r>
              <a:rPr lang="ja-JP" altLang="en-US" sz="2000" dirty="0">
                <a:latin typeface="HGP創英角ﾎﾟｯﾌﾟ体" panose="040B0A00000000000000" pitchFamily="50" charset="-128"/>
                <a:ea typeface="HGP創英角ﾎﾟｯﾌﾟ体" panose="040B0A00000000000000" pitchFamily="50" charset="-128"/>
              </a:rPr>
              <a:t>傾き</a:t>
            </a:r>
            <a:endParaRPr lang="en-US" altLang="ja-JP" sz="2000" dirty="0">
              <a:latin typeface="HGP創英角ﾎﾟｯﾌﾟ体" panose="040B0A00000000000000" pitchFamily="50" charset="-128"/>
              <a:ea typeface="HGP創英角ﾎﾟｯﾌﾟ体" panose="040B0A00000000000000" pitchFamily="50" charset="-128"/>
            </a:endParaRPr>
          </a:p>
        </p:txBody>
      </p:sp>
      <p:sp>
        <p:nvSpPr>
          <p:cNvPr id="45" name="円弧 44">
            <a:extLst>
              <a:ext uri="{FF2B5EF4-FFF2-40B4-BE49-F238E27FC236}">
                <a16:creationId xmlns:a16="http://schemas.microsoft.com/office/drawing/2014/main" id="{65CF4FD4-9B5D-46F3-90E8-FAA0B72C7525}"/>
              </a:ext>
            </a:extLst>
          </p:cNvPr>
          <p:cNvSpPr/>
          <p:nvPr/>
        </p:nvSpPr>
        <p:spPr>
          <a:xfrm rot="11238934" flipH="1">
            <a:off x="4904017" y="3613301"/>
            <a:ext cx="469869" cy="378541"/>
          </a:xfrm>
          <a:prstGeom prst="arc">
            <a:avLst>
              <a:gd name="adj1" fmla="val 16464506"/>
              <a:gd name="adj2" fmla="val 5875232"/>
            </a:avLst>
          </a:prstGeom>
          <a:ln w="44450">
            <a:solidFill>
              <a:srgbClr val="004ADE"/>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7" name="円弧 46">
            <a:extLst>
              <a:ext uri="{FF2B5EF4-FFF2-40B4-BE49-F238E27FC236}">
                <a16:creationId xmlns:a16="http://schemas.microsoft.com/office/drawing/2014/main" id="{9CEBFAA5-363A-453F-8C04-B1E90EE54CC4}"/>
              </a:ext>
            </a:extLst>
          </p:cNvPr>
          <p:cNvSpPr/>
          <p:nvPr/>
        </p:nvSpPr>
        <p:spPr>
          <a:xfrm rot="11238934" flipH="1" flipV="1">
            <a:off x="4956804" y="1506092"/>
            <a:ext cx="333646" cy="381993"/>
          </a:xfrm>
          <a:prstGeom prst="arc">
            <a:avLst>
              <a:gd name="adj1" fmla="val 16464506"/>
              <a:gd name="adj2" fmla="val 5461082"/>
            </a:avLst>
          </a:prstGeom>
          <a:ln w="44450">
            <a:solidFill>
              <a:srgbClr val="004ADE"/>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8" name="円弧 47">
            <a:extLst>
              <a:ext uri="{FF2B5EF4-FFF2-40B4-BE49-F238E27FC236}">
                <a16:creationId xmlns:a16="http://schemas.microsoft.com/office/drawing/2014/main" id="{411CF798-2D7C-43C0-8984-B4BB0D339BDA}"/>
              </a:ext>
            </a:extLst>
          </p:cNvPr>
          <p:cNvSpPr/>
          <p:nvPr/>
        </p:nvSpPr>
        <p:spPr>
          <a:xfrm rot="10800000">
            <a:off x="1248235" y="1930114"/>
            <a:ext cx="446978" cy="422866"/>
          </a:xfrm>
          <a:prstGeom prst="arc">
            <a:avLst>
              <a:gd name="adj1" fmla="val 16464506"/>
              <a:gd name="adj2" fmla="val 5875232"/>
            </a:avLst>
          </a:prstGeom>
          <a:ln w="44450">
            <a:solidFill>
              <a:srgbClr val="004ADE"/>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4" name="タイトル 1">
            <a:extLst>
              <a:ext uri="{FF2B5EF4-FFF2-40B4-BE49-F238E27FC236}">
                <a16:creationId xmlns:a16="http://schemas.microsoft.com/office/drawing/2014/main" id="{19093350-7F88-4891-887C-D02321755E78}"/>
              </a:ext>
            </a:extLst>
          </p:cNvPr>
          <p:cNvSpPr txBox="1">
            <a:spLocks/>
          </p:cNvSpPr>
          <p:nvPr/>
        </p:nvSpPr>
        <p:spPr>
          <a:xfrm>
            <a:off x="4719501" y="2345045"/>
            <a:ext cx="3163051" cy="11642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000" dirty="0">
                <a:latin typeface="HGP創英角ｺﾞｼｯｸUB" panose="020B0900000000000000" pitchFamily="50" charset="-128"/>
                <a:ea typeface="HGP創英角ｺﾞｼｯｸUB" panose="020B0900000000000000" pitchFamily="50" charset="-128"/>
              </a:rPr>
              <a:t>どちらも</a:t>
            </a:r>
            <a:endParaRPr lang="en-US" altLang="ja-JP" sz="2000" dirty="0">
              <a:latin typeface="HGP創英角ｺﾞｼｯｸUB" panose="020B0900000000000000" pitchFamily="50" charset="-128"/>
              <a:ea typeface="HGP創英角ｺﾞｼｯｸUB" panose="020B0900000000000000" pitchFamily="50" charset="-128"/>
            </a:endParaRPr>
          </a:p>
          <a:p>
            <a:pPr algn="ctr"/>
            <a:r>
              <a:rPr lang="ja-JP" altLang="en-US" sz="2000" dirty="0">
                <a:latin typeface="HGP創英角ｺﾞｼｯｸUB" panose="020B0900000000000000" pitchFamily="50" charset="-128"/>
                <a:ea typeface="HGP創英角ｺﾞｼｯｸUB" panose="020B0900000000000000" pitchFamily="50" charset="-128"/>
              </a:rPr>
              <a:t>水平線</a:t>
            </a:r>
            <a:endParaRPr lang="en-US" altLang="ja-JP" sz="2000" dirty="0">
              <a:latin typeface="HGP創英角ｺﾞｼｯｸUB" panose="020B0900000000000000" pitchFamily="50" charset="-128"/>
              <a:ea typeface="HGP創英角ｺﾞｼｯｸUB" panose="020B0900000000000000" pitchFamily="50" charset="-128"/>
            </a:endParaRPr>
          </a:p>
        </p:txBody>
      </p:sp>
      <p:sp>
        <p:nvSpPr>
          <p:cNvPr id="3" name="正方形/長方形 2">
            <a:extLst>
              <a:ext uri="{FF2B5EF4-FFF2-40B4-BE49-F238E27FC236}">
                <a16:creationId xmlns:a16="http://schemas.microsoft.com/office/drawing/2014/main" id="{3E82649B-ADEE-404D-8336-FC95FC734F18}"/>
              </a:ext>
            </a:extLst>
          </p:cNvPr>
          <p:cNvSpPr/>
          <p:nvPr/>
        </p:nvSpPr>
        <p:spPr>
          <a:xfrm>
            <a:off x="2242038" y="501770"/>
            <a:ext cx="7576770" cy="400110"/>
          </a:xfrm>
          <a:prstGeom prst="rect">
            <a:avLst/>
          </a:prstGeom>
        </p:spPr>
        <p:txBody>
          <a:bodyPr wrap="square">
            <a:spAutoFit/>
          </a:bodyPr>
          <a:lstStyle/>
          <a:p>
            <a:r>
              <a:rPr lang="ja-JP" altLang="en-US" sz="2000"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そのしくみはカフェウォール錯視の絵画的原理と共通点がありました</a:t>
            </a:r>
            <a:endParaRPr lang="ja-JP" altLang="en-US" sz="2000" dirty="0"/>
          </a:p>
        </p:txBody>
      </p:sp>
    </p:spTree>
    <p:extLst>
      <p:ext uri="{BB962C8B-B14F-4D97-AF65-F5344CB8AC3E}">
        <p14:creationId xmlns:p14="http://schemas.microsoft.com/office/powerpoint/2010/main" val="648446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9A60A00E-BAC4-4053-9DAF-07B3A712E3F5}"/>
              </a:ext>
            </a:extLst>
          </p:cNvPr>
          <p:cNvPicPr>
            <a:picLocks noChangeAspect="1"/>
          </p:cNvPicPr>
          <p:nvPr/>
        </p:nvPicPr>
        <p:blipFill rotWithShape="1">
          <a:blip r:embed="rId2"/>
          <a:srcRect l="48673" t="21905" r="22857" b="6395"/>
          <a:stretch/>
        </p:blipFill>
        <p:spPr>
          <a:xfrm rot="16200000">
            <a:off x="2677916" y="-2689574"/>
            <a:ext cx="6850151" cy="12205983"/>
          </a:xfrm>
          <a:prstGeom prst="rect">
            <a:avLst/>
          </a:prstGeom>
        </p:spPr>
      </p:pic>
      <p:sp>
        <p:nvSpPr>
          <p:cNvPr id="9" name="正方形/長方形 8">
            <a:extLst>
              <a:ext uri="{FF2B5EF4-FFF2-40B4-BE49-F238E27FC236}">
                <a16:creationId xmlns:a16="http://schemas.microsoft.com/office/drawing/2014/main" id="{F6023828-7526-452F-81E7-DC43A323846F}"/>
              </a:ext>
            </a:extLst>
          </p:cNvPr>
          <p:cNvSpPr/>
          <p:nvPr/>
        </p:nvSpPr>
        <p:spPr>
          <a:xfrm rot="16200000" flipH="1" flipV="1">
            <a:off x="3099003" y="-1788629"/>
            <a:ext cx="6226244" cy="10404091"/>
          </a:xfrm>
          <a:prstGeom prst="rect">
            <a:avLst/>
          </a:prstGeom>
          <a:solidFill>
            <a:schemeClr val="bg1">
              <a:alpha val="9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0" name="コンテンツ プレースホルダー 2">
            <a:extLst>
              <a:ext uri="{FF2B5EF4-FFF2-40B4-BE49-F238E27FC236}">
                <a16:creationId xmlns:a16="http://schemas.microsoft.com/office/drawing/2014/main" id="{F337F075-5A84-4872-9913-A6E2800AACF6}"/>
              </a:ext>
            </a:extLst>
          </p:cNvPr>
          <p:cNvSpPr txBox="1">
            <a:spLocks/>
          </p:cNvSpPr>
          <p:nvPr/>
        </p:nvSpPr>
        <p:spPr>
          <a:xfrm>
            <a:off x="1189462" y="1342059"/>
            <a:ext cx="9582616" cy="4890067"/>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20000"/>
              </a:lnSpc>
              <a:buNone/>
            </a:pPr>
            <a:r>
              <a:rPr lang="ja-JP" altLang="en-US" sz="9600" dirty="0">
                <a:latin typeface="BIZ UDPゴシック" panose="020B0400000000000000" pitchFamily="50" charset="-128"/>
                <a:ea typeface="BIZ UDPゴシック" panose="020B0400000000000000" pitchFamily="50" charset="-128"/>
              </a:rPr>
              <a:t>〇従来のモンタルボ錯視と</a:t>
            </a:r>
            <a:r>
              <a:rPr lang="en-US" altLang="ja-JP" sz="9600" dirty="0" err="1">
                <a:latin typeface="BIZ UDPゴシック" panose="020B0400000000000000" pitchFamily="50" charset="-128"/>
                <a:ea typeface="BIZ UDPゴシック" panose="020B0400000000000000" pitchFamily="50" charset="-128"/>
              </a:rPr>
              <a:t>Reiwall</a:t>
            </a:r>
            <a:r>
              <a:rPr lang="ja-JP" altLang="en-US" sz="9600" dirty="0">
                <a:latin typeface="BIZ UDPゴシック" panose="020B0400000000000000" pitchFamily="50" charset="-128"/>
                <a:ea typeface="BIZ UDPゴシック" panose="020B0400000000000000" pitchFamily="50" charset="-128"/>
              </a:rPr>
              <a:t>錯視との違い</a:t>
            </a:r>
          </a:p>
          <a:p>
            <a:pPr marL="0" indent="0">
              <a:lnSpc>
                <a:spcPct val="120000"/>
              </a:lnSpc>
              <a:buNone/>
            </a:pPr>
            <a:r>
              <a:rPr lang="ja-JP" altLang="en-US" sz="7200" dirty="0">
                <a:latin typeface="BIZ UDPゴシック" panose="020B0400000000000000" pitchFamily="50" charset="-128"/>
                <a:ea typeface="BIZ UDPゴシック" panose="020B0400000000000000" pitchFamily="50" charset="-128"/>
              </a:rPr>
              <a:t>・従来のモンタルボ錯視では上行と下行の配置は等間隔だが、</a:t>
            </a:r>
            <a:r>
              <a:rPr lang="en-US" altLang="ja-JP" sz="7200" dirty="0" err="1">
                <a:latin typeface="BIZ UDPゴシック" panose="020B0400000000000000" pitchFamily="50" charset="-128"/>
                <a:ea typeface="BIZ UDPゴシック" panose="020B0400000000000000" pitchFamily="50" charset="-128"/>
              </a:rPr>
              <a:t>Reiwall</a:t>
            </a:r>
            <a:r>
              <a:rPr lang="ja-JP" altLang="en-US" sz="7200" dirty="0">
                <a:latin typeface="BIZ UDPゴシック" panose="020B0400000000000000" pitchFamily="50" charset="-128"/>
                <a:ea typeface="BIZ UDPゴシック" panose="020B0400000000000000" pitchFamily="50" charset="-128"/>
              </a:rPr>
              <a:t>錯視</a:t>
            </a:r>
            <a:endParaRPr lang="en-US" altLang="ja-JP" sz="7200" dirty="0">
              <a:latin typeface="BIZ UDPゴシック" panose="020B0400000000000000" pitchFamily="50" charset="-128"/>
              <a:ea typeface="BIZ UDPゴシック" panose="020B0400000000000000" pitchFamily="50" charset="-128"/>
            </a:endParaRPr>
          </a:p>
          <a:p>
            <a:pPr marL="0" indent="0">
              <a:lnSpc>
                <a:spcPct val="120000"/>
              </a:lnSpc>
              <a:buNone/>
            </a:pPr>
            <a:r>
              <a:rPr lang="ja-JP" altLang="en-US" sz="7200" dirty="0">
                <a:latin typeface="BIZ UDPゴシック" panose="020B0400000000000000" pitchFamily="50" charset="-128"/>
                <a:ea typeface="BIZ UDPゴシック" panose="020B0400000000000000" pitchFamily="50" charset="-128"/>
              </a:rPr>
              <a:t>　は行組みする時、横方向にずらして配置している</a:t>
            </a:r>
            <a:endParaRPr lang="en-US" altLang="ja-JP" sz="7200" dirty="0">
              <a:latin typeface="BIZ UDPゴシック" panose="020B0400000000000000" pitchFamily="50" charset="-128"/>
              <a:ea typeface="BIZ UDPゴシック" panose="020B0400000000000000" pitchFamily="50" charset="-128"/>
            </a:endParaRPr>
          </a:p>
          <a:p>
            <a:pPr marL="0" indent="0">
              <a:lnSpc>
                <a:spcPct val="120000"/>
              </a:lnSpc>
              <a:buNone/>
            </a:pPr>
            <a:r>
              <a:rPr lang="ja-JP" altLang="en-US" sz="7200" dirty="0">
                <a:latin typeface="BIZ UDPゴシック" panose="020B0400000000000000" pitchFamily="50" charset="-128"/>
                <a:ea typeface="BIZ UDPゴシック" panose="020B0400000000000000" pitchFamily="50" charset="-128"/>
              </a:rPr>
              <a:t>・従来のモンタルボ錯視より傾きが強い</a:t>
            </a:r>
            <a:endParaRPr lang="en-US" altLang="ja-JP" sz="7200" dirty="0">
              <a:latin typeface="BIZ UDPゴシック" panose="020B0400000000000000" pitchFamily="50" charset="-128"/>
              <a:ea typeface="BIZ UDPゴシック" panose="020B0400000000000000" pitchFamily="50" charset="-128"/>
            </a:endParaRPr>
          </a:p>
          <a:p>
            <a:pPr marL="0" indent="0">
              <a:lnSpc>
                <a:spcPct val="120000"/>
              </a:lnSpc>
              <a:buNone/>
            </a:pPr>
            <a:r>
              <a:rPr lang="ja-JP" altLang="en-US" sz="9600" dirty="0">
                <a:latin typeface="BIZ UDPゴシック" panose="020B0400000000000000" pitchFamily="50" charset="-128"/>
                <a:ea typeface="BIZ UDPゴシック" panose="020B0400000000000000" pitchFamily="50" charset="-128"/>
              </a:rPr>
              <a:t>〇観察して気が付いたこと</a:t>
            </a:r>
          </a:p>
          <a:p>
            <a:pPr marL="0" indent="0">
              <a:lnSpc>
                <a:spcPct val="120000"/>
              </a:lnSpc>
              <a:buNone/>
            </a:pPr>
            <a:r>
              <a:rPr lang="ja-JP" altLang="en-US" sz="7200" dirty="0">
                <a:latin typeface="BIZ UDPゴシック" panose="020B0400000000000000" pitchFamily="50" charset="-128"/>
                <a:ea typeface="BIZ UDPゴシック" panose="020B0400000000000000" pitchFamily="50" charset="-128"/>
              </a:rPr>
              <a:t>・グラデーション方向が変わると傾きも逆になる</a:t>
            </a:r>
            <a:endParaRPr lang="en-US" altLang="ja-JP" sz="7200" dirty="0">
              <a:latin typeface="BIZ UDPゴシック" panose="020B0400000000000000" pitchFamily="50" charset="-128"/>
              <a:ea typeface="BIZ UDPゴシック" panose="020B0400000000000000" pitchFamily="50" charset="-128"/>
            </a:endParaRPr>
          </a:p>
          <a:p>
            <a:pPr marL="0" indent="0">
              <a:lnSpc>
                <a:spcPct val="120000"/>
              </a:lnSpc>
              <a:buNone/>
            </a:pPr>
            <a:r>
              <a:rPr lang="ja-JP" altLang="en-US" sz="7200" dirty="0">
                <a:latin typeface="BIZ UDPゴシック" panose="020B0400000000000000" pitchFamily="50" charset="-128"/>
                <a:ea typeface="BIZ UDPゴシック" panose="020B0400000000000000" pitchFamily="50" charset="-128"/>
              </a:rPr>
              <a:t>・図形は左右に動くように見える</a:t>
            </a:r>
            <a:r>
              <a:rPr lang="en-US" altLang="ja-JP" sz="7200" dirty="0">
                <a:latin typeface="BIZ UDPゴシック" panose="020B0400000000000000" pitchFamily="50" charset="-128"/>
                <a:ea typeface="BIZ UDPゴシック" panose="020B0400000000000000" pitchFamily="50" charset="-128"/>
              </a:rPr>
              <a:t>(</a:t>
            </a:r>
            <a:r>
              <a:rPr lang="ja-JP" altLang="en-US" sz="7200" dirty="0">
                <a:latin typeface="BIZ UDPゴシック" panose="020B0400000000000000" pitchFamily="50" charset="-128"/>
                <a:ea typeface="BIZ UDPゴシック" panose="020B0400000000000000" pitchFamily="50" charset="-128"/>
              </a:rPr>
              <a:t>特に</a:t>
            </a:r>
            <a:r>
              <a:rPr lang="en-US" altLang="ja-JP" sz="7200" dirty="0">
                <a:latin typeface="BIZ UDPゴシック" panose="020B0400000000000000" pitchFamily="50" charset="-128"/>
                <a:ea typeface="BIZ UDPゴシック" panose="020B0400000000000000" pitchFamily="50" charset="-128"/>
              </a:rPr>
              <a:t>Dark Type)</a:t>
            </a:r>
          </a:p>
          <a:p>
            <a:pPr marL="0" indent="0">
              <a:lnSpc>
                <a:spcPct val="120000"/>
              </a:lnSpc>
              <a:buNone/>
            </a:pPr>
            <a:r>
              <a:rPr lang="ja-JP" altLang="en-US" sz="7200" dirty="0">
                <a:latin typeface="BIZ UDPゴシック" panose="020B0400000000000000" pitchFamily="50" charset="-128"/>
                <a:ea typeface="BIZ UDPゴシック" panose="020B0400000000000000" pitchFamily="50" charset="-128"/>
              </a:rPr>
              <a:t>・水平線は傾いて見える　従来のモンタルボ錯視より傾きが強い</a:t>
            </a:r>
            <a:endParaRPr lang="en-US" altLang="ja-JP" sz="7200" dirty="0">
              <a:latin typeface="BIZ UDPゴシック" panose="020B0400000000000000" pitchFamily="50" charset="-128"/>
              <a:ea typeface="BIZ UDPゴシック" panose="020B0400000000000000" pitchFamily="50" charset="-128"/>
            </a:endParaRPr>
          </a:p>
          <a:p>
            <a:pPr marL="0" indent="0">
              <a:lnSpc>
                <a:spcPct val="120000"/>
              </a:lnSpc>
              <a:buNone/>
            </a:pPr>
            <a:r>
              <a:rPr lang="ja-JP" altLang="en-US" sz="7200" dirty="0">
                <a:latin typeface="BIZ UDPゴシック" panose="020B0400000000000000" pitchFamily="50" charset="-128"/>
                <a:ea typeface="BIZ UDPゴシック" panose="020B0400000000000000" pitchFamily="50" charset="-128"/>
              </a:rPr>
              <a:t>・正方形が台形に変化しているようにみえる</a:t>
            </a:r>
            <a:r>
              <a:rPr lang="en-US" altLang="ja-JP" sz="7200" dirty="0">
                <a:latin typeface="BIZ UDPゴシック" panose="020B0400000000000000" pitchFamily="50" charset="-128"/>
                <a:ea typeface="BIZ UDPゴシック" panose="020B0400000000000000" pitchFamily="50" charset="-128"/>
              </a:rPr>
              <a:t>(</a:t>
            </a:r>
            <a:r>
              <a:rPr lang="ja-JP" altLang="en-US" sz="7200" dirty="0">
                <a:latin typeface="BIZ UDPゴシック" panose="020B0400000000000000" pitchFamily="50" charset="-128"/>
                <a:ea typeface="BIZ UDPゴシック" panose="020B0400000000000000" pitchFamily="50" charset="-128"/>
              </a:rPr>
              <a:t>特に</a:t>
            </a:r>
            <a:r>
              <a:rPr lang="en-US" altLang="ja-JP" sz="7200" dirty="0">
                <a:latin typeface="BIZ UDPゴシック" panose="020B0400000000000000" pitchFamily="50" charset="-128"/>
                <a:ea typeface="BIZ UDPゴシック" panose="020B0400000000000000" pitchFamily="50" charset="-128"/>
              </a:rPr>
              <a:t>Dark Type)</a:t>
            </a:r>
          </a:p>
          <a:p>
            <a:pPr marL="0" indent="0">
              <a:lnSpc>
                <a:spcPct val="120000"/>
              </a:lnSpc>
              <a:buNone/>
            </a:pPr>
            <a:r>
              <a:rPr lang="ja-JP" altLang="en-US" sz="7200" dirty="0">
                <a:latin typeface="BIZ UDPゴシック" panose="020B0400000000000000" pitchFamily="50" charset="-128"/>
                <a:ea typeface="BIZ UDPゴシック" panose="020B0400000000000000" pitchFamily="50" charset="-128"/>
              </a:rPr>
              <a:t>・</a:t>
            </a:r>
            <a:r>
              <a:rPr lang="en-US" altLang="ja-JP" sz="7200" dirty="0" err="1">
                <a:latin typeface="BIZ UDPゴシック" panose="020B0400000000000000" pitchFamily="50" charset="-128"/>
                <a:ea typeface="BIZ UDPゴシック" panose="020B0400000000000000" pitchFamily="50" charset="-128"/>
              </a:rPr>
              <a:t>Reiwall</a:t>
            </a:r>
            <a:r>
              <a:rPr lang="ja-JP" altLang="en-US" sz="7200" dirty="0">
                <a:latin typeface="BIZ UDPゴシック" panose="020B0400000000000000" pitchFamily="50" charset="-128"/>
                <a:ea typeface="BIZ UDPゴシック" panose="020B0400000000000000" pitchFamily="50" charset="-128"/>
              </a:rPr>
              <a:t>錯視には、モンタルボ錯視のほかにもカフェウォール錯視やミュンスターベルグ錯視で見られる錯視の特徴も観察できる</a:t>
            </a:r>
            <a:endParaRPr lang="en-US" altLang="ja-JP" sz="7200" dirty="0">
              <a:latin typeface="BIZ UDPゴシック" panose="020B0400000000000000" pitchFamily="50" charset="-128"/>
              <a:ea typeface="BIZ UDPゴシック" panose="020B0400000000000000" pitchFamily="50" charset="-128"/>
            </a:endParaRPr>
          </a:p>
          <a:p>
            <a:pPr marL="0" indent="0">
              <a:lnSpc>
                <a:spcPct val="120000"/>
              </a:lnSpc>
              <a:buNone/>
            </a:pPr>
            <a:endParaRPr lang="en-US" altLang="ja-JP" sz="7200" dirty="0">
              <a:latin typeface="ＭＳ Ｐゴシック" panose="020B0600070205080204" pitchFamily="50" charset="-128"/>
              <a:ea typeface="ＭＳ Ｐゴシック" panose="020B0600070205080204" pitchFamily="50" charset="-128"/>
            </a:endParaRPr>
          </a:p>
          <a:p>
            <a:pPr marL="0" indent="0">
              <a:lnSpc>
                <a:spcPct val="120000"/>
              </a:lnSpc>
              <a:buNone/>
            </a:pPr>
            <a:endParaRPr lang="ja-JP" altLang="en-US" sz="4800" dirty="0">
              <a:latin typeface="ＭＳ Ｐゴシック" panose="020B0600070205080204" pitchFamily="50" charset="-128"/>
              <a:ea typeface="ＭＳ Ｐゴシック" panose="020B0600070205080204" pitchFamily="50" charset="-128"/>
            </a:endParaRPr>
          </a:p>
          <a:p>
            <a:pPr marL="0" indent="0">
              <a:lnSpc>
                <a:spcPct val="110000"/>
              </a:lnSpc>
              <a:buNone/>
            </a:pPr>
            <a:endParaRPr lang="ja-JP" altLang="en-US" dirty="0"/>
          </a:p>
        </p:txBody>
      </p:sp>
      <p:sp>
        <p:nvSpPr>
          <p:cNvPr id="11" name="タイトル 1">
            <a:extLst>
              <a:ext uri="{FF2B5EF4-FFF2-40B4-BE49-F238E27FC236}">
                <a16:creationId xmlns:a16="http://schemas.microsoft.com/office/drawing/2014/main" id="{DDE84395-23EF-43E7-A308-450E1E43EFBD}"/>
              </a:ext>
            </a:extLst>
          </p:cNvPr>
          <p:cNvSpPr txBox="1">
            <a:spLocks/>
          </p:cNvSpPr>
          <p:nvPr/>
        </p:nvSpPr>
        <p:spPr>
          <a:xfrm>
            <a:off x="3774336" y="107875"/>
            <a:ext cx="4412868" cy="95184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4400" dirty="0">
                <a:latin typeface="HGP創英角ｺﾞｼｯｸUB" panose="020B0900000000000000" pitchFamily="50" charset="-128"/>
                <a:ea typeface="HGP創英角ｺﾞｼｯｸUB" panose="020B0900000000000000" pitchFamily="50" charset="-128"/>
              </a:rPr>
              <a:t>ここまでのまとめ</a:t>
            </a:r>
            <a:endParaRPr lang="en-US" altLang="ja-JP" sz="44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6343103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96C8397C-36C2-481F-AF51-D9CDE36ECCFD}"/>
              </a:ext>
            </a:extLst>
          </p:cNvPr>
          <p:cNvSpPr/>
          <p:nvPr/>
        </p:nvSpPr>
        <p:spPr>
          <a:xfrm>
            <a:off x="0" y="0"/>
            <a:ext cx="12192000" cy="7296785"/>
          </a:xfrm>
          <a:prstGeom prst="rect">
            <a:avLst/>
          </a:prstGeom>
          <a:gradFill flip="none" rotWithShape="1">
            <a:gsLst>
              <a:gs pos="71000">
                <a:srgbClr val="A9D8E9">
                  <a:alpha val="66000"/>
                </a:srgbClr>
              </a:gs>
              <a:gs pos="37000">
                <a:schemeClr val="bg1">
                  <a:alpha val="0"/>
                </a:schemeClr>
              </a:gs>
              <a:gs pos="100000">
                <a:srgbClr val="DC4DDF"/>
              </a:gs>
              <a:gs pos="55000">
                <a:schemeClr val="bg1">
                  <a:lumMod val="95000"/>
                </a:schemeClr>
              </a:gs>
              <a:gs pos="86000">
                <a:srgbClr val="00B0F0">
                  <a:alpha val="69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dirty="0"/>
          </a:p>
        </p:txBody>
      </p:sp>
      <p:sp>
        <p:nvSpPr>
          <p:cNvPr id="2" name="タイトル 1">
            <a:extLst>
              <a:ext uri="{FF2B5EF4-FFF2-40B4-BE49-F238E27FC236}">
                <a16:creationId xmlns:a16="http://schemas.microsoft.com/office/drawing/2014/main" id="{25C29BC6-2B1C-4E97-9A3C-B61A36A2D2D7}"/>
              </a:ext>
            </a:extLst>
          </p:cNvPr>
          <p:cNvSpPr>
            <a:spLocks noGrp="1"/>
          </p:cNvSpPr>
          <p:nvPr>
            <p:ph type="ctrTitle"/>
          </p:nvPr>
        </p:nvSpPr>
        <p:spPr>
          <a:xfrm>
            <a:off x="91440" y="1108391"/>
            <a:ext cx="11775440" cy="5080001"/>
          </a:xfrm>
        </p:spPr>
        <p:txBody>
          <a:bodyPr>
            <a:normAutofit/>
          </a:bodyPr>
          <a:lstStyle/>
          <a:p>
            <a:r>
              <a:rPr lang="en-US" altLang="ja-JP" sz="8900" dirty="0">
                <a:latin typeface="游明朝 Demibold" panose="02020600000000000000" pitchFamily="18" charset="-128"/>
                <a:ea typeface="游明朝 Demibold" panose="02020600000000000000" pitchFamily="18" charset="-128"/>
              </a:rPr>
              <a:t>2.</a:t>
            </a:r>
            <a:r>
              <a:rPr lang="ja-JP" altLang="en-US" sz="8900" dirty="0">
                <a:latin typeface="游明朝 Demibold" panose="02020600000000000000" pitchFamily="18" charset="-128"/>
                <a:ea typeface="游明朝 Demibold" panose="02020600000000000000" pitchFamily="18" charset="-128"/>
              </a:rPr>
              <a:t>審美性を追求した</a:t>
            </a:r>
            <a:r>
              <a:rPr lang="en-US" altLang="ja-JP" sz="8900" dirty="0" err="1">
                <a:latin typeface="游明朝 Demibold" panose="02020600000000000000" pitchFamily="18" charset="-128"/>
                <a:ea typeface="游明朝 Demibold" panose="02020600000000000000" pitchFamily="18" charset="-128"/>
              </a:rPr>
              <a:t>Reiwall</a:t>
            </a:r>
            <a:r>
              <a:rPr lang="ja-JP" altLang="en-US" sz="8900" dirty="0">
                <a:latin typeface="游明朝 Demibold" panose="02020600000000000000" pitchFamily="18" charset="-128"/>
                <a:ea typeface="游明朝 Demibold" panose="02020600000000000000" pitchFamily="18" charset="-128"/>
              </a:rPr>
              <a:t>錯視</a:t>
            </a:r>
            <a:br>
              <a:rPr lang="en-US" altLang="ja-JP" sz="9600" dirty="0">
                <a:latin typeface="HGP創英角ｺﾞｼｯｸUB" panose="020B0900000000000000" pitchFamily="50" charset="-128"/>
                <a:ea typeface="HGP創英角ｺﾞｼｯｸUB" panose="020B0900000000000000" pitchFamily="50" charset="-128"/>
              </a:rPr>
            </a:br>
            <a:endParaRPr kumimoji="1" lang="ja-JP" altLang="en-US" sz="96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4047235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28D46182-0FF7-443C-A920-C60CA10D7273}"/>
              </a:ext>
            </a:extLst>
          </p:cNvPr>
          <p:cNvSpPr/>
          <p:nvPr/>
        </p:nvSpPr>
        <p:spPr>
          <a:xfrm>
            <a:off x="819559" y="351622"/>
            <a:ext cx="10370259" cy="1353256"/>
          </a:xfrm>
          <a:prstGeom prst="rect">
            <a:avLst/>
          </a:prstGeom>
        </p:spPr>
        <p:txBody>
          <a:bodyPr wrap="square">
            <a:spAutoFit/>
          </a:bodyPr>
          <a:lstStyle/>
          <a:p>
            <a:pPr algn="ctr">
              <a:lnSpc>
                <a:spcPct val="120000"/>
              </a:lnSpc>
            </a:pPr>
            <a:r>
              <a:rPr lang="en-US" altLang="ja-JP" sz="2400" dirty="0" err="1">
                <a:latin typeface="HGP創英角ｺﾞｼｯｸUB" panose="020B0900000000000000" pitchFamily="50" charset="-128"/>
                <a:ea typeface="HGP創英角ｺﾞｼｯｸUB" panose="020B0900000000000000" pitchFamily="50" charset="-128"/>
              </a:rPr>
              <a:t>Reiwall</a:t>
            </a:r>
            <a:r>
              <a:rPr lang="ja-JP" altLang="en-US" sz="2400" dirty="0">
                <a:latin typeface="HGP創英角ｺﾞｼｯｸUB" panose="020B0900000000000000" pitchFamily="50" charset="-128"/>
                <a:ea typeface="HGP創英角ｺﾞｼｯｸUB" panose="020B0900000000000000" pitchFamily="50" charset="-128"/>
              </a:rPr>
              <a:t>錯視の発見の元となった画像（</a:t>
            </a:r>
            <a:r>
              <a:rPr lang="en-US" altLang="ja-JP" sz="2400" dirty="0">
                <a:latin typeface="HGP創英角ｺﾞｼｯｸUB" panose="020B0900000000000000" pitchFamily="50" charset="-128"/>
                <a:ea typeface="HGP創英角ｺﾞｼｯｸUB" panose="020B0900000000000000" pitchFamily="50" charset="-128"/>
              </a:rPr>
              <a:t>Light Line Type</a:t>
            </a:r>
            <a:r>
              <a:rPr lang="ja-JP" altLang="en-US" sz="2400" dirty="0">
                <a:latin typeface="HGP創英角ｺﾞｼｯｸUB" panose="020B0900000000000000" pitchFamily="50" charset="-128"/>
                <a:ea typeface="HGP創英角ｺﾞｼｯｸUB" panose="020B0900000000000000" pitchFamily="50" charset="-128"/>
              </a:rPr>
              <a:t>）</a:t>
            </a:r>
            <a:endParaRPr lang="en-US" altLang="ja-JP" sz="2400" dirty="0">
              <a:latin typeface="HGP創英角ｺﾞｼｯｸUB" panose="020B0900000000000000" pitchFamily="50" charset="-128"/>
              <a:ea typeface="HGP創英角ｺﾞｼｯｸUB" panose="020B0900000000000000" pitchFamily="50" charset="-128"/>
            </a:endParaRPr>
          </a:p>
          <a:p>
            <a:pPr algn="ctr">
              <a:lnSpc>
                <a:spcPct val="120000"/>
              </a:lnSpc>
            </a:pPr>
            <a:r>
              <a:rPr lang="ja-JP" altLang="en-US" sz="2000" kern="100" dirty="0">
                <a:latin typeface="ＭＳ ゴシック" panose="020B0609070205080204" pitchFamily="49" charset="-128"/>
                <a:ea typeface="ＭＳ ゴシック" panose="020B0609070205080204" pitchFamily="49" charset="-128"/>
                <a:cs typeface="Times New Roman" panose="02020603050405020304" pitchFamily="18" charset="0"/>
              </a:rPr>
              <a:t>偶然出来たこの画像がきっかけでした。</a:t>
            </a:r>
            <a:endParaRPr lang="en-US" altLang="ja-JP" sz="20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algn="ctr">
              <a:lnSpc>
                <a:spcPct val="120000"/>
              </a:lnSpc>
            </a:pPr>
            <a:endParaRPr lang="en-US" altLang="ja-JP" sz="2800" dirty="0">
              <a:latin typeface="HGP創英角ｺﾞｼｯｸUB" panose="020B0900000000000000" pitchFamily="50" charset="-128"/>
              <a:ea typeface="HGP創英角ｺﾞｼｯｸUB" panose="020B0900000000000000" pitchFamily="50" charset="-128"/>
            </a:endParaRPr>
          </a:p>
        </p:txBody>
      </p:sp>
      <p:pic>
        <p:nvPicPr>
          <p:cNvPr id="12" name="図 11">
            <a:extLst>
              <a:ext uri="{FF2B5EF4-FFF2-40B4-BE49-F238E27FC236}">
                <a16:creationId xmlns:a16="http://schemas.microsoft.com/office/drawing/2014/main" id="{ADC60D8D-7402-438F-9524-95C845908F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5050" y="1429514"/>
            <a:ext cx="7279279" cy="5076864"/>
          </a:xfrm>
          <a:prstGeom prst="rect">
            <a:avLst/>
          </a:prstGeom>
        </p:spPr>
      </p:pic>
    </p:spTree>
    <p:extLst>
      <p:ext uri="{BB962C8B-B14F-4D97-AF65-F5344CB8AC3E}">
        <p14:creationId xmlns:p14="http://schemas.microsoft.com/office/powerpoint/2010/main" val="6495093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EED00A19-E6F3-4092-AB49-50315FAC7C2B}"/>
              </a:ext>
            </a:extLst>
          </p:cNvPr>
          <p:cNvPicPr>
            <a:picLocks noChangeAspect="1"/>
          </p:cNvPicPr>
          <p:nvPr/>
        </p:nvPicPr>
        <p:blipFill rotWithShape="1">
          <a:blip r:embed="rId2"/>
          <a:srcRect l="48673" t="21905" r="22857" b="6395"/>
          <a:stretch/>
        </p:blipFill>
        <p:spPr>
          <a:xfrm rot="16200000">
            <a:off x="2703880" y="-2812209"/>
            <a:ext cx="6952342" cy="12388073"/>
          </a:xfrm>
          <a:prstGeom prst="rect">
            <a:avLst/>
          </a:prstGeom>
        </p:spPr>
      </p:pic>
      <p:sp>
        <p:nvSpPr>
          <p:cNvPr id="13" name="正方形/長方形 12">
            <a:extLst>
              <a:ext uri="{FF2B5EF4-FFF2-40B4-BE49-F238E27FC236}">
                <a16:creationId xmlns:a16="http://schemas.microsoft.com/office/drawing/2014/main" id="{C911105A-B4C1-4B47-887B-9702A9799952}"/>
              </a:ext>
            </a:extLst>
          </p:cNvPr>
          <p:cNvSpPr/>
          <p:nvPr/>
        </p:nvSpPr>
        <p:spPr>
          <a:xfrm rot="16200000" flipH="1" flipV="1">
            <a:off x="3087870" y="-2240136"/>
            <a:ext cx="6460552" cy="11260028"/>
          </a:xfrm>
          <a:prstGeom prst="rect">
            <a:avLst/>
          </a:prstGeom>
          <a:solidFill>
            <a:schemeClr val="bg1">
              <a:alpha val="58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6" name="正方形/長方形 5">
            <a:extLst>
              <a:ext uri="{FF2B5EF4-FFF2-40B4-BE49-F238E27FC236}">
                <a16:creationId xmlns:a16="http://schemas.microsoft.com/office/drawing/2014/main" id="{215CEAB5-6229-4F64-93CB-35E5B9787955}"/>
              </a:ext>
            </a:extLst>
          </p:cNvPr>
          <p:cNvSpPr/>
          <p:nvPr/>
        </p:nvSpPr>
        <p:spPr>
          <a:xfrm rot="16200000" flipH="1" flipV="1">
            <a:off x="3059902" y="-2057852"/>
            <a:ext cx="6382309" cy="10973704"/>
          </a:xfrm>
          <a:prstGeom prst="rect">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 name="コンテンツ プレースホルダー 2">
            <a:extLst>
              <a:ext uri="{FF2B5EF4-FFF2-40B4-BE49-F238E27FC236}">
                <a16:creationId xmlns:a16="http://schemas.microsoft.com/office/drawing/2014/main" id="{9B48ABA1-CC92-46D0-9649-06478F7DA175}"/>
              </a:ext>
            </a:extLst>
          </p:cNvPr>
          <p:cNvSpPr>
            <a:spLocks noGrp="1"/>
          </p:cNvSpPr>
          <p:nvPr>
            <p:ph idx="1"/>
          </p:nvPr>
        </p:nvSpPr>
        <p:spPr>
          <a:xfrm>
            <a:off x="1180357" y="1184524"/>
            <a:ext cx="10475254" cy="4896788"/>
          </a:xfrm>
        </p:spPr>
        <p:txBody>
          <a:bodyPr>
            <a:normAutofit fontScale="77500" lnSpcReduction="20000"/>
          </a:bodyPr>
          <a:lstStyle/>
          <a:p>
            <a:pPr marL="0" indent="0">
              <a:lnSpc>
                <a:spcPct val="120000"/>
              </a:lnSpc>
              <a:buNone/>
            </a:pPr>
            <a:r>
              <a:rPr lang="en-US" altLang="ja-JP" b="1" dirty="0">
                <a:latin typeface="BIZ UDゴシック" panose="020B0400000000000000" pitchFamily="49" charset="-128"/>
                <a:ea typeface="BIZ UDゴシック" panose="020B0400000000000000" pitchFamily="49" charset="-128"/>
              </a:rPr>
              <a:t>1. </a:t>
            </a:r>
            <a:r>
              <a:rPr lang="en-US" altLang="ja-JP" dirty="0">
                <a:latin typeface="BIZ UDゴシック" panose="020B0400000000000000" pitchFamily="49" charset="-128"/>
                <a:ea typeface="BIZ UDゴシック" panose="020B0400000000000000" pitchFamily="49" charset="-128"/>
              </a:rPr>
              <a:t>Microsoft Word</a:t>
            </a:r>
            <a:r>
              <a:rPr lang="ja-JP" altLang="en-US" dirty="0">
                <a:latin typeface="BIZ UDゴシック" panose="020B0400000000000000" pitchFamily="49" charset="-128"/>
                <a:ea typeface="BIZ UDゴシック" panose="020B0400000000000000" pitchFamily="49" charset="-128"/>
              </a:rPr>
              <a:t>を起動。図形の挿入から正方形を選択。塗りつぶしにグラデーションを設定。例えば、左から右の場合、グラデーション分岐点は開始点・中間点・終点での</a:t>
            </a:r>
            <a:r>
              <a:rPr lang="en-US" altLang="ja-JP" dirty="0">
                <a:latin typeface="BIZ UDゴシック" panose="020B0400000000000000" pitchFamily="49" charset="-128"/>
                <a:ea typeface="BIZ UDゴシック" panose="020B0400000000000000" pitchFamily="49" charset="-128"/>
              </a:rPr>
              <a:t>3</a:t>
            </a:r>
            <a:r>
              <a:rPr lang="ja-JP" altLang="en-US" dirty="0">
                <a:latin typeface="BIZ UDゴシック" panose="020B0400000000000000" pitchFamily="49" charset="-128"/>
                <a:ea typeface="BIZ UDゴシック" panose="020B0400000000000000" pitchFamily="49" charset="-128"/>
              </a:rPr>
              <a:t>構成だが、それよりもっと多くてもよい。開始点</a:t>
            </a:r>
            <a:r>
              <a:rPr lang="en-US" altLang="ja-JP" dirty="0">
                <a:latin typeface="BIZ UDゴシック" panose="020B0400000000000000" pitchFamily="49" charset="-128"/>
                <a:ea typeface="BIZ UDゴシック" panose="020B0400000000000000" pitchFamily="49" charset="-128"/>
              </a:rPr>
              <a:t>0</a:t>
            </a:r>
            <a:r>
              <a:rPr lang="ja-JP" altLang="en-US" dirty="0">
                <a:latin typeface="BIZ UDゴシック" panose="020B0400000000000000" pitchFamily="49" charset="-128"/>
                <a:ea typeface="BIZ UDゴシック" panose="020B0400000000000000" pitchFamily="49" charset="-128"/>
              </a:rPr>
              <a:t>％、色は「白」。透明度</a:t>
            </a:r>
            <a:r>
              <a:rPr lang="en-US" altLang="ja-JP" dirty="0">
                <a:latin typeface="BIZ UDゴシック" panose="020B0400000000000000" pitchFamily="49" charset="-128"/>
                <a:ea typeface="BIZ UDゴシック" panose="020B0400000000000000" pitchFamily="49" charset="-128"/>
              </a:rPr>
              <a:t>0</a:t>
            </a:r>
            <a:r>
              <a:rPr lang="ja-JP" altLang="en-US" dirty="0">
                <a:latin typeface="BIZ UDゴシック" panose="020B0400000000000000" pitchFamily="49" charset="-128"/>
                <a:ea typeface="BIZ UDゴシック" panose="020B0400000000000000" pitchFamily="49" charset="-128"/>
              </a:rPr>
              <a:t>％、中間点</a:t>
            </a:r>
            <a:r>
              <a:rPr lang="en-US" altLang="ja-JP" dirty="0">
                <a:latin typeface="BIZ UDゴシック" panose="020B0400000000000000" pitchFamily="49" charset="-128"/>
                <a:ea typeface="BIZ UDゴシック" panose="020B0400000000000000" pitchFamily="49" charset="-128"/>
              </a:rPr>
              <a:t>50</a:t>
            </a:r>
            <a:r>
              <a:rPr lang="ja-JP" altLang="en-US" dirty="0">
                <a:latin typeface="BIZ UDゴシック" panose="020B0400000000000000" pitchFamily="49" charset="-128"/>
                <a:ea typeface="BIZ UDゴシック" panose="020B0400000000000000" pitchFamily="49" charset="-128"/>
              </a:rPr>
              <a:t>％、色は白または背景色に合わせて微調整（透明度は</a:t>
            </a:r>
            <a:r>
              <a:rPr lang="en-US" altLang="ja-JP" dirty="0">
                <a:latin typeface="BIZ UDゴシック" panose="020B0400000000000000" pitchFamily="49" charset="-128"/>
                <a:ea typeface="BIZ UDゴシック" panose="020B0400000000000000" pitchFamily="49" charset="-128"/>
              </a:rPr>
              <a:t>50</a:t>
            </a:r>
            <a:r>
              <a:rPr lang="ja-JP" altLang="en-US" dirty="0">
                <a:latin typeface="BIZ UDゴシック" panose="020B0400000000000000" pitchFamily="49" charset="-128"/>
                <a:ea typeface="BIZ UDゴシック" panose="020B0400000000000000" pitchFamily="49" charset="-128"/>
              </a:rPr>
              <a:t>～</a:t>
            </a:r>
            <a:r>
              <a:rPr lang="en-US" altLang="ja-JP" dirty="0">
                <a:latin typeface="BIZ UDゴシック" panose="020B0400000000000000" pitchFamily="49" charset="-128"/>
                <a:ea typeface="BIZ UDゴシック" panose="020B0400000000000000" pitchFamily="49" charset="-128"/>
              </a:rPr>
              <a:t>80</a:t>
            </a:r>
            <a:r>
              <a:rPr lang="ja-JP" altLang="en-US" dirty="0">
                <a:latin typeface="BIZ UDゴシック" panose="020B0400000000000000" pitchFamily="49" charset="-128"/>
                <a:ea typeface="BIZ UDゴシック" panose="020B0400000000000000" pitchFamily="49" charset="-128"/>
              </a:rPr>
              <a:t>％）。終点</a:t>
            </a:r>
            <a:r>
              <a:rPr lang="en-US" altLang="ja-JP" dirty="0">
                <a:latin typeface="BIZ UDゴシック" panose="020B0400000000000000" pitchFamily="49" charset="-128"/>
                <a:ea typeface="BIZ UDゴシック" panose="020B0400000000000000" pitchFamily="49" charset="-128"/>
              </a:rPr>
              <a:t>100</a:t>
            </a:r>
            <a:r>
              <a:rPr lang="ja-JP" altLang="en-US" dirty="0">
                <a:latin typeface="BIZ UDゴシック" panose="020B0400000000000000" pitchFamily="49" charset="-128"/>
                <a:ea typeface="BIZ UDゴシック" panose="020B0400000000000000" pitchFamily="49" charset="-128"/>
              </a:rPr>
              <a:t>％、色は「白」。透明度</a:t>
            </a:r>
            <a:r>
              <a:rPr lang="en-US" altLang="ja-JP" dirty="0">
                <a:latin typeface="BIZ UDゴシック" panose="020B0400000000000000" pitchFamily="49" charset="-128"/>
                <a:ea typeface="BIZ UDゴシック" panose="020B0400000000000000" pitchFamily="49" charset="-128"/>
              </a:rPr>
              <a:t>100</a:t>
            </a:r>
            <a:r>
              <a:rPr lang="ja-JP" altLang="en-US" dirty="0">
                <a:latin typeface="BIZ UDゴシック" panose="020B0400000000000000" pitchFamily="49" charset="-128"/>
                <a:ea typeface="BIZ UDゴシック" panose="020B0400000000000000" pitchFamily="49" charset="-128"/>
              </a:rPr>
              <a:t>％で作ると</a:t>
            </a:r>
            <a:r>
              <a:rPr lang="ja-JP" altLang="en-US" dirty="0">
                <a:solidFill>
                  <a:srgbClr val="004ADE"/>
                </a:solidFill>
                <a:latin typeface="BIZ UDゴシック" panose="020B0400000000000000" pitchFamily="49" charset="-128"/>
                <a:ea typeface="BIZ UDゴシック" panose="020B0400000000000000" pitchFamily="49" charset="-128"/>
              </a:rPr>
              <a:t>下のようなパーツ</a:t>
            </a:r>
            <a:r>
              <a:rPr lang="ja-JP" altLang="en-US" dirty="0">
                <a:latin typeface="BIZ UDゴシック" panose="020B0400000000000000" pitchFamily="49" charset="-128"/>
                <a:ea typeface="BIZ UDゴシック" panose="020B0400000000000000" pitchFamily="49" charset="-128"/>
              </a:rPr>
              <a:t>が出来ます。（背景色は作業しやすいように先に作っておく。）</a:t>
            </a:r>
            <a:endParaRPr lang="en-US" altLang="ja-JP" dirty="0">
              <a:latin typeface="BIZ UDゴシック" panose="020B0400000000000000" pitchFamily="49" charset="-128"/>
              <a:ea typeface="BIZ UDゴシック" panose="020B0400000000000000" pitchFamily="49" charset="-128"/>
            </a:endParaRPr>
          </a:p>
          <a:p>
            <a:pPr marL="0" indent="0">
              <a:buNone/>
            </a:pPr>
            <a:endParaRPr lang="ja-JP" altLang="en-US" dirty="0">
              <a:latin typeface="BIZ UDゴシック" panose="020B0400000000000000" pitchFamily="49" charset="-128"/>
              <a:ea typeface="BIZ UDゴシック" panose="020B0400000000000000" pitchFamily="49" charset="-128"/>
            </a:endParaRPr>
          </a:p>
          <a:p>
            <a:pPr marL="0" indent="0">
              <a:lnSpc>
                <a:spcPct val="120000"/>
              </a:lnSpc>
              <a:buNone/>
            </a:pPr>
            <a:r>
              <a:rPr lang="en-US" altLang="ja-JP" b="1" dirty="0">
                <a:latin typeface="BIZ UDゴシック" panose="020B0400000000000000" pitchFamily="49" charset="-128"/>
                <a:ea typeface="BIZ UDゴシック" panose="020B0400000000000000" pitchFamily="49" charset="-128"/>
              </a:rPr>
              <a:t>2. </a:t>
            </a:r>
            <a:r>
              <a:rPr lang="ja-JP" altLang="en-US" dirty="0">
                <a:latin typeface="BIZ UDゴシック" panose="020B0400000000000000" pitchFamily="49" charset="-128"/>
                <a:ea typeface="BIZ UDゴシック" panose="020B0400000000000000" pitchFamily="49" charset="-128"/>
              </a:rPr>
              <a:t>グラデーション正方形を数個複製して横配置する（図では</a:t>
            </a:r>
            <a:r>
              <a:rPr lang="en-US" altLang="ja-JP" dirty="0">
                <a:latin typeface="BIZ UDゴシック" panose="020B0400000000000000" pitchFamily="49" charset="-128"/>
                <a:ea typeface="BIZ UDゴシック" panose="020B0400000000000000" pitchFamily="49" charset="-128"/>
              </a:rPr>
              <a:t>9</a:t>
            </a:r>
            <a:r>
              <a:rPr lang="ja-JP" altLang="en-US" dirty="0">
                <a:latin typeface="BIZ UDゴシック" panose="020B0400000000000000" pitchFamily="49" charset="-128"/>
                <a:ea typeface="BIZ UDゴシック" panose="020B0400000000000000" pitchFamily="49" charset="-128"/>
              </a:rPr>
              <a:t>個）。さらに作ったものを複製＆貼り付けして行組みしていく。（図では</a:t>
            </a:r>
            <a:r>
              <a:rPr lang="en-US" altLang="ja-JP" dirty="0">
                <a:latin typeface="BIZ UDゴシック" panose="020B0400000000000000" pitchFamily="49" charset="-128"/>
                <a:ea typeface="BIZ UDゴシック" panose="020B0400000000000000" pitchFamily="49" charset="-128"/>
              </a:rPr>
              <a:t>6</a:t>
            </a:r>
            <a:r>
              <a:rPr lang="ja-JP" altLang="en-US" dirty="0">
                <a:latin typeface="BIZ UDゴシック" panose="020B0400000000000000" pitchFamily="49" charset="-128"/>
                <a:ea typeface="BIZ UDゴシック" panose="020B0400000000000000" pitchFamily="49" charset="-128"/>
              </a:rPr>
              <a:t>段）正方形の</a:t>
            </a:r>
            <a:r>
              <a:rPr lang="en-US" altLang="ja-JP" dirty="0">
                <a:latin typeface="BIZ UDゴシック" panose="020B0400000000000000" pitchFamily="49" charset="-128"/>
                <a:ea typeface="BIZ UDゴシック" panose="020B0400000000000000" pitchFamily="49" charset="-128"/>
              </a:rPr>
              <a:t>1</a:t>
            </a:r>
            <a:r>
              <a:rPr lang="ja-JP" altLang="en-US" dirty="0">
                <a:latin typeface="BIZ UDゴシック" panose="020B0400000000000000" pitchFamily="49" charset="-128"/>
                <a:ea typeface="BIZ UDゴシック" panose="020B0400000000000000" pitchFamily="49" charset="-128"/>
              </a:rPr>
              <a:t>・</a:t>
            </a:r>
            <a:r>
              <a:rPr lang="en-US" altLang="ja-JP" dirty="0">
                <a:latin typeface="BIZ UDゴシック" panose="020B0400000000000000" pitchFamily="49" charset="-128"/>
                <a:ea typeface="BIZ UDゴシック" panose="020B0400000000000000" pitchFamily="49" charset="-128"/>
              </a:rPr>
              <a:t>3</a:t>
            </a:r>
            <a:r>
              <a:rPr lang="ja-JP" altLang="en-US" dirty="0">
                <a:latin typeface="BIZ UDゴシック" panose="020B0400000000000000" pitchFamily="49" charset="-128"/>
                <a:ea typeface="BIZ UDゴシック" panose="020B0400000000000000" pitchFamily="49" charset="-128"/>
              </a:rPr>
              <a:t>・</a:t>
            </a:r>
            <a:r>
              <a:rPr lang="en-US" altLang="ja-JP" dirty="0">
                <a:latin typeface="BIZ UDゴシック" panose="020B0400000000000000" pitchFamily="49" charset="-128"/>
                <a:ea typeface="BIZ UDゴシック" panose="020B0400000000000000" pitchFamily="49" charset="-128"/>
              </a:rPr>
              <a:t>5</a:t>
            </a:r>
            <a:r>
              <a:rPr lang="ja-JP" altLang="en-US" dirty="0">
                <a:latin typeface="BIZ UDゴシック" panose="020B0400000000000000" pitchFamily="49" charset="-128"/>
                <a:ea typeface="BIZ UDゴシック" panose="020B0400000000000000" pitchFamily="49" charset="-128"/>
              </a:rPr>
              <a:t>行目と</a:t>
            </a:r>
            <a:r>
              <a:rPr lang="en-US" altLang="ja-JP" dirty="0">
                <a:latin typeface="BIZ UDゴシック" panose="020B0400000000000000" pitchFamily="49" charset="-128"/>
                <a:ea typeface="BIZ UDゴシック" panose="020B0400000000000000" pitchFamily="49" charset="-128"/>
              </a:rPr>
              <a:t>2</a:t>
            </a:r>
            <a:r>
              <a:rPr lang="ja-JP" altLang="en-US" dirty="0">
                <a:latin typeface="BIZ UDゴシック" panose="020B0400000000000000" pitchFamily="49" charset="-128"/>
                <a:ea typeface="BIZ UDゴシック" panose="020B0400000000000000" pitchFamily="49" charset="-128"/>
              </a:rPr>
              <a:t>・</a:t>
            </a:r>
            <a:r>
              <a:rPr lang="en-US" altLang="ja-JP" dirty="0">
                <a:latin typeface="BIZ UDゴシック" panose="020B0400000000000000" pitchFamily="49" charset="-128"/>
                <a:ea typeface="BIZ UDゴシック" panose="020B0400000000000000" pitchFamily="49" charset="-128"/>
              </a:rPr>
              <a:t>4</a:t>
            </a:r>
            <a:r>
              <a:rPr lang="ja-JP" altLang="en-US" dirty="0">
                <a:latin typeface="BIZ UDゴシック" panose="020B0400000000000000" pitchFamily="49" charset="-128"/>
                <a:ea typeface="BIZ UDゴシック" panose="020B0400000000000000" pitchFamily="49" charset="-128"/>
              </a:rPr>
              <a:t>・</a:t>
            </a:r>
            <a:r>
              <a:rPr lang="en-US" altLang="ja-JP" dirty="0">
                <a:latin typeface="BIZ UDゴシック" panose="020B0400000000000000" pitchFamily="49" charset="-128"/>
                <a:ea typeface="BIZ UDゴシック" panose="020B0400000000000000" pitchFamily="49" charset="-128"/>
              </a:rPr>
              <a:t>6</a:t>
            </a:r>
            <a:r>
              <a:rPr lang="ja-JP" altLang="en-US" dirty="0">
                <a:latin typeface="BIZ UDゴシック" panose="020B0400000000000000" pitchFamily="49" charset="-128"/>
                <a:ea typeface="BIZ UDゴシック" panose="020B0400000000000000" pitchFamily="49" charset="-128"/>
              </a:rPr>
              <a:t>行目を横方向にずらして配置させる。</a:t>
            </a:r>
            <a:endParaRPr lang="en-US" altLang="ja-JP" dirty="0">
              <a:latin typeface="BIZ UDゴシック" panose="020B0400000000000000" pitchFamily="49" charset="-128"/>
              <a:ea typeface="BIZ UDゴシック" panose="020B0400000000000000" pitchFamily="49" charset="-128"/>
            </a:endParaRPr>
          </a:p>
          <a:p>
            <a:pPr marL="0" indent="0">
              <a:lnSpc>
                <a:spcPct val="120000"/>
              </a:lnSpc>
              <a:buNone/>
            </a:pPr>
            <a:r>
              <a:rPr lang="en-US" altLang="ja-JP" sz="3100" b="1" dirty="0">
                <a:latin typeface="BIZ UDゴシック" panose="020B0400000000000000" pitchFamily="49" charset="-128"/>
                <a:ea typeface="BIZ UDゴシック" panose="020B0400000000000000" pitchFamily="49" charset="-128"/>
              </a:rPr>
              <a:t>3.</a:t>
            </a:r>
            <a:r>
              <a:rPr lang="ja-JP" altLang="en-US" dirty="0">
                <a:latin typeface="BIZ UDゴシック" panose="020B0400000000000000" pitchFamily="49" charset="-128"/>
                <a:ea typeface="BIZ UDゴシック" panose="020B0400000000000000" pitchFamily="49" charset="-128"/>
              </a:rPr>
              <a:t>行</a:t>
            </a:r>
            <a:r>
              <a:rPr lang="ja-JP" altLang="en-US" dirty="0">
                <a:latin typeface="BIZ UDPゴシック" panose="020B0400000000000000" pitchFamily="50" charset="-128"/>
                <a:ea typeface="BIZ UDPゴシック" panose="020B0400000000000000" pitchFamily="50" charset="-128"/>
              </a:rPr>
              <a:t>間には暗い系統色（</a:t>
            </a:r>
            <a:r>
              <a:rPr lang="en-US" altLang="ja-JP" dirty="0">
                <a:latin typeface="BIZ UDPゴシック" panose="020B0400000000000000" pitchFamily="50" charset="-128"/>
                <a:ea typeface="BIZ UDPゴシック" panose="020B0400000000000000" pitchFamily="50" charset="-128"/>
              </a:rPr>
              <a:t>Dark-line</a:t>
            </a:r>
            <a:r>
              <a:rPr lang="ja-JP" altLang="en-US" dirty="0">
                <a:latin typeface="BIZ UDPゴシック" panose="020B0400000000000000" pitchFamily="50" charset="-128"/>
                <a:ea typeface="BIZ UDPゴシック" panose="020B0400000000000000" pitchFamily="50" charset="-128"/>
              </a:rPr>
              <a:t>）か、明るい系統色（</a:t>
            </a:r>
            <a:r>
              <a:rPr lang="en-US" altLang="ja-JP" dirty="0">
                <a:latin typeface="BIZ UDPゴシック" panose="020B0400000000000000" pitchFamily="50" charset="-128"/>
                <a:ea typeface="BIZ UDPゴシック" panose="020B0400000000000000" pitchFamily="50" charset="-128"/>
              </a:rPr>
              <a:t>Light-line</a:t>
            </a:r>
            <a:r>
              <a:rPr lang="ja-JP" altLang="en-US" dirty="0">
                <a:latin typeface="BIZ UDPゴシック" panose="020B0400000000000000" pitchFamily="50" charset="-128"/>
                <a:ea typeface="BIZ UDPゴシック" panose="020B0400000000000000" pitchFamily="50" charset="-128"/>
              </a:rPr>
              <a:t>）の水平線を入れる。</a:t>
            </a:r>
            <a:endParaRPr lang="en-US" altLang="ja-JP" dirty="0">
              <a:latin typeface="BIZ UDPゴシック" panose="020B0400000000000000" pitchFamily="50" charset="-128"/>
              <a:ea typeface="BIZ UDPゴシック" panose="020B0400000000000000" pitchFamily="50" charset="-128"/>
            </a:endParaRPr>
          </a:p>
          <a:p>
            <a:pPr marL="0" indent="0">
              <a:lnSpc>
                <a:spcPct val="120000"/>
              </a:lnSpc>
              <a:buNone/>
            </a:pPr>
            <a:endParaRPr kumimoji="1" lang="ja-JP" altLang="en-US" dirty="0">
              <a:latin typeface="ＭＳ Ｐゴシック" panose="020B0600070205080204" pitchFamily="50" charset="-128"/>
              <a:ea typeface="ＭＳ Ｐゴシック" panose="020B0600070205080204" pitchFamily="50" charset="-128"/>
            </a:endParaRPr>
          </a:p>
        </p:txBody>
      </p:sp>
      <p:pic>
        <p:nvPicPr>
          <p:cNvPr id="7" name="図 6">
            <a:extLst>
              <a:ext uri="{FF2B5EF4-FFF2-40B4-BE49-F238E27FC236}">
                <a16:creationId xmlns:a16="http://schemas.microsoft.com/office/drawing/2014/main" id="{5035386F-B08A-47B4-A486-531B3B6ECADF}"/>
              </a:ext>
            </a:extLst>
          </p:cNvPr>
          <p:cNvPicPr>
            <a:picLocks noChangeAspect="1"/>
          </p:cNvPicPr>
          <p:nvPr/>
        </p:nvPicPr>
        <p:blipFill rotWithShape="1">
          <a:blip r:embed="rId3"/>
          <a:srcRect l="54058" t="56797" r="39415" b="33679"/>
          <a:stretch/>
        </p:blipFill>
        <p:spPr>
          <a:xfrm>
            <a:off x="9033862" y="2979775"/>
            <a:ext cx="795647" cy="653143"/>
          </a:xfrm>
          <a:prstGeom prst="rect">
            <a:avLst/>
          </a:prstGeom>
        </p:spPr>
      </p:pic>
      <p:sp>
        <p:nvSpPr>
          <p:cNvPr id="9" name="タイトル 1">
            <a:extLst>
              <a:ext uri="{FF2B5EF4-FFF2-40B4-BE49-F238E27FC236}">
                <a16:creationId xmlns:a16="http://schemas.microsoft.com/office/drawing/2014/main" id="{CCD37F61-FE9C-4072-B535-28195DDFE288}"/>
              </a:ext>
            </a:extLst>
          </p:cNvPr>
          <p:cNvSpPr txBox="1">
            <a:spLocks/>
          </p:cNvSpPr>
          <p:nvPr/>
        </p:nvSpPr>
        <p:spPr>
          <a:xfrm>
            <a:off x="1088574" y="125892"/>
            <a:ext cx="1056703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4000" dirty="0">
                <a:latin typeface="HGP創英角ﾎﾟｯﾌﾟ体" panose="040B0A00000000000000" pitchFamily="50" charset="-128"/>
                <a:ea typeface="HGP創英角ﾎﾟｯﾌﾟ体" panose="040B0A00000000000000" pitchFamily="50" charset="-128"/>
              </a:rPr>
              <a:t> つくりかた　</a:t>
            </a:r>
            <a:r>
              <a:rPr lang="en-US" altLang="ja-JP" sz="3200" b="1" dirty="0">
                <a:latin typeface="HGS創英角ｺﾞｼｯｸUB" panose="020B0900000000000000" pitchFamily="50" charset="-128"/>
                <a:ea typeface="HGS創英角ｺﾞｼｯｸUB" panose="020B0900000000000000" pitchFamily="50" charset="-128"/>
              </a:rPr>
              <a:t>How to</a:t>
            </a:r>
            <a:r>
              <a:rPr lang="ja-JP" altLang="en-US" sz="3200" b="1" dirty="0">
                <a:latin typeface="HGS創英角ｺﾞｼｯｸUB" panose="020B0900000000000000" pitchFamily="50" charset="-128"/>
                <a:ea typeface="HGS創英角ｺﾞｼｯｸUB" panose="020B0900000000000000" pitchFamily="50" charset="-128"/>
              </a:rPr>
              <a:t> </a:t>
            </a:r>
            <a:r>
              <a:rPr lang="en-US" altLang="ja-JP" sz="3200" b="1" dirty="0">
                <a:latin typeface="HGS創英角ｺﾞｼｯｸUB" panose="020B0900000000000000" pitchFamily="50" charset="-128"/>
                <a:ea typeface="HGS創英角ｺﾞｼｯｸUB" panose="020B0900000000000000" pitchFamily="50" charset="-128"/>
              </a:rPr>
              <a:t>cook</a:t>
            </a:r>
          </a:p>
        </p:txBody>
      </p:sp>
      <p:pic>
        <p:nvPicPr>
          <p:cNvPr id="8" name="図 7">
            <a:extLst>
              <a:ext uri="{FF2B5EF4-FFF2-40B4-BE49-F238E27FC236}">
                <a16:creationId xmlns:a16="http://schemas.microsoft.com/office/drawing/2014/main" id="{A9F82FEE-A753-4188-B91F-FBFC85FE3117}"/>
              </a:ext>
            </a:extLst>
          </p:cNvPr>
          <p:cNvPicPr>
            <a:picLocks noChangeAspect="1"/>
          </p:cNvPicPr>
          <p:nvPr/>
        </p:nvPicPr>
        <p:blipFill rotWithShape="1">
          <a:blip r:embed="rId4"/>
          <a:srcRect l="61818" t="65993" r="31667" b="21049"/>
          <a:stretch/>
        </p:blipFill>
        <p:spPr>
          <a:xfrm>
            <a:off x="9923463" y="2952538"/>
            <a:ext cx="608163" cy="680380"/>
          </a:xfrm>
          <a:prstGeom prst="rect">
            <a:avLst/>
          </a:prstGeom>
        </p:spPr>
      </p:pic>
    </p:spTree>
    <p:extLst>
      <p:ext uri="{BB962C8B-B14F-4D97-AF65-F5344CB8AC3E}">
        <p14:creationId xmlns:p14="http://schemas.microsoft.com/office/powerpoint/2010/main" val="18462706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alpha val="58000"/>
          </a:schemeClr>
        </a:solidFill>
        <a:effectLst/>
      </p:bgPr>
    </p:bg>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CEF0A524-5FA5-42F2-BF97-DC34ED50F7C8}"/>
              </a:ext>
            </a:extLst>
          </p:cNvPr>
          <p:cNvPicPr>
            <a:picLocks noChangeAspect="1"/>
          </p:cNvPicPr>
          <p:nvPr/>
        </p:nvPicPr>
        <p:blipFill rotWithShape="1">
          <a:blip r:embed="rId2"/>
          <a:srcRect l="48673" t="21905" r="22857" b="6395"/>
          <a:stretch/>
        </p:blipFill>
        <p:spPr>
          <a:xfrm rot="16200000">
            <a:off x="2663932" y="-2677917"/>
            <a:ext cx="6850151" cy="12205983"/>
          </a:xfrm>
          <a:prstGeom prst="rect">
            <a:avLst/>
          </a:prstGeom>
        </p:spPr>
      </p:pic>
      <p:sp>
        <p:nvSpPr>
          <p:cNvPr id="6" name="正方形/長方形 5">
            <a:extLst>
              <a:ext uri="{FF2B5EF4-FFF2-40B4-BE49-F238E27FC236}">
                <a16:creationId xmlns:a16="http://schemas.microsoft.com/office/drawing/2014/main" id="{114883AB-807F-4D93-9E3A-56625ADB1215}"/>
              </a:ext>
            </a:extLst>
          </p:cNvPr>
          <p:cNvSpPr/>
          <p:nvPr/>
        </p:nvSpPr>
        <p:spPr>
          <a:xfrm rot="16200000" flipH="1" flipV="1">
            <a:off x="2827429" y="-2206686"/>
            <a:ext cx="6283726" cy="11271373"/>
          </a:xfrm>
          <a:prstGeom prst="rect">
            <a:avLst/>
          </a:prstGeom>
          <a:solidFill>
            <a:schemeClr val="bg1">
              <a:alpha val="9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8" name="コンテンツ プレースホルダー 2">
            <a:extLst>
              <a:ext uri="{FF2B5EF4-FFF2-40B4-BE49-F238E27FC236}">
                <a16:creationId xmlns:a16="http://schemas.microsoft.com/office/drawing/2014/main" id="{7074A44D-5867-45F6-B6FE-436DC7537292}"/>
              </a:ext>
            </a:extLst>
          </p:cNvPr>
          <p:cNvSpPr txBox="1">
            <a:spLocks/>
          </p:cNvSpPr>
          <p:nvPr/>
        </p:nvSpPr>
        <p:spPr>
          <a:xfrm>
            <a:off x="839755" y="89406"/>
            <a:ext cx="10916815" cy="6760743"/>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20000"/>
              </a:lnSpc>
              <a:buNone/>
            </a:pPr>
            <a:endParaRPr lang="en-US" altLang="ja-JP" sz="4200" b="1" dirty="0">
              <a:latin typeface="ＭＳ Ｐゴシック" panose="020B0600070205080204" pitchFamily="50" charset="-128"/>
              <a:ea typeface="ＭＳ Ｐゴシック" panose="020B0600070205080204" pitchFamily="50" charset="-128"/>
            </a:endParaRPr>
          </a:p>
          <a:p>
            <a:pPr marL="0" indent="0">
              <a:lnSpc>
                <a:spcPct val="120000"/>
              </a:lnSpc>
              <a:buNone/>
            </a:pPr>
            <a:r>
              <a:rPr lang="ja-JP" altLang="en-US" sz="9600" b="1" dirty="0">
                <a:latin typeface="ＭＳ Ｐゴシック" panose="020B0600070205080204" pitchFamily="50" charset="-128"/>
                <a:ea typeface="ＭＳ Ｐゴシック" panose="020B0600070205080204" pitchFamily="50" charset="-128"/>
              </a:rPr>
              <a:t>〇特徴</a:t>
            </a:r>
            <a:endParaRPr lang="en-US" altLang="ja-JP" sz="9600" b="1" dirty="0">
              <a:latin typeface="ＭＳ Ｐゴシック" panose="020B0600070205080204" pitchFamily="50" charset="-128"/>
              <a:ea typeface="ＭＳ Ｐゴシック" panose="020B0600070205080204" pitchFamily="50" charset="-128"/>
            </a:endParaRPr>
          </a:p>
          <a:p>
            <a:pPr marL="0" indent="0">
              <a:lnSpc>
                <a:spcPct val="120000"/>
              </a:lnSpc>
              <a:buNone/>
            </a:pPr>
            <a:r>
              <a:rPr lang="ja-JP" altLang="en-US" sz="7200" dirty="0">
                <a:latin typeface="BIZ UDPゴシック" panose="020B0400000000000000" pitchFamily="50" charset="-128"/>
                <a:ea typeface="BIZ UDPゴシック" panose="020B0400000000000000" pitchFamily="50" charset="-128"/>
              </a:rPr>
              <a:t>（</a:t>
            </a:r>
            <a:r>
              <a:rPr lang="en-US" altLang="ja-JP" sz="7200" dirty="0">
                <a:latin typeface="BIZ UDPゴシック" panose="020B0400000000000000" pitchFamily="50" charset="-128"/>
                <a:ea typeface="BIZ UDPゴシック" panose="020B0400000000000000" pitchFamily="50" charset="-128"/>
              </a:rPr>
              <a:t>1</a:t>
            </a:r>
            <a:r>
              <a:rPr lang="ja-JP" altLang="en-US" sz="7200" dirty="0">
                <a:latin typeface="BIZ UDPゴシック" panose="020B0400000000000000" pitchFamily="50" charset="-128"/>
                <a:ea typeface="BIZ UDPゴシック" panose="020B0400000000000000" pitchFamily="50" charset="-128"/>
              </a:rPr>
              <a:t>）正方形は白のグラデーションを使用している。</a:t>
            </a:r>
            <a:endParaRPr lang="en-US" altLang="ja-JP" sz="7200" dirty="0">
              <a:latin typeface="BIZ UDPゴシック" panose="020B0400000000000000" pitchFamily="50" charset="-128"/>
              <a:ea typeface="BIZ UDPゴシック" panose="020B0400000000000000" pitchFamily="50" charset="-128"/>
            </a:endParaRPr>
          </a:p>
          <a:p>
            <a:pPr marL="0" indent="0">
              <a:lnSpc>
                <a:spcPct val="120000"/>
              </a:lnSpc>
              <a:buNone/>
            </a:pPr>
            <a:r>
              <a:rPr lang="ja-JP" altLang="en-US" sz="7200" dirty="0">
                <a:latin typeface="BIZ UDPゴシック" panose="020B0400000000000000" pitchFamily="50" charset="-128"/>
                <a:ea typeface="BIZ UDPゴシック" panose="020B0400000000000000" pitchFamily="50" charset="-128"/>
              </a:rPr>
              <a:t>（</a:t>
            </a:r>
            <a:r>
              <a:rPr lang="en-US" altLang="ja-JP" sz="7200" dirty="0">
                <a:latin typeface="BIZ UDPゴシック" panose="020B0400000000000000" pitchFamily="50" charset="-128"/>
                <a:ea typeface="BIZ UDPゴシック" panose="020B0400000000000000" pitchFamily="50" charset="-128"/>
              </a:rPr>
              <a:t>2</a:t>
            </a:r>
            <a:r>
              <a:rPr lang="ja-JP" altLang="en-US" sz="7200" dirty="0">
                <a:latin typeface="BIZ UDPゴシック" panose="020B0400000000000000" pitchFamily="50" charset="-128"/>
                <a:ea typeface="BIZ UDPゴシック" panose="020B0400000000000000" pitchFamily="50" charset="-128"/>
              </a:rPr>
              <a:t>）背景色には単色または複数色を混ぜたグラデーションを使用している。</a:t>
            </a:r>
            <a:endParaRPr lang="en-US" altLang="ja-JP" sz="7200" dirty="0">
              <a:latin typeface="BIZ UDPゴシック" panose="020B0400000000000000" pitchFamily="50" charset="-128"/>
              <a:ea typeface="BIZ UDPゴシック" panose="020B0400000000000000" pitchFamily="50" charset="-128"/>
            </a:endParaRPr>
          </a:p>
          <a:p>
            <a:pPr marL="0" indent="0">
              <a:lnSpc>
                <a:spcPct val="120000"/>
              </a:lnSpc>
              <a:buNone/>
            </a:pPr>
            <a:r>
              <a:rPr lang="ja-JP" altLang="en-US" sz="7200" dirty="0">
                <a:latin typeface="BIZ UDPゴシック" panose="020B0400000000000000" pitchFamily="50" charset="-128"/>
                <a:ea typeface="BIZ UDPゴシック" panose="020B0400000000000000" pitchFamily="50" charset="-128"/>
              </a:rPr>
              <a:t>（</a:t>
            </a:r>
            <a:r>
              <a:rPr lang="en-US" altLang="ja-JP" sz="7200" dirty="0">
                <a:latin typeface="BIZ UDPゴシック" panose="020B0400000000000000" pitchFamily="50" charset="-128"/>
                <a:ea typeface="BIZ UDPゴシック" panose="020B0400000000000000" pitchFamily="50" charset="-128"/>
              </a:rPr>
              <a:t>3</a:t>
            </a:r>
            <a:r>
              <a:rPr lang="ja-JP" altLang="en-US" sz="7200" dirty="0">
                <a:latin typeface="BIZ UDPゴシック" panose="020B0400000000000000" pitchFamily="50" charset="-128"/>
                <a:ea typeface="BIZ UDPゴシック" panose="020B0400000000000000" pitchFamily="50" charset="-128"/>
              </a:rPr>
              <a:t>）行間には暗い系統色（</a:t>
            </a:r>
            <a:r>
              <a:rPr lang="en-US" altLang="ja-JP" sz="7200" dirty="0">
                <a:latin typeface="BIZ UDPゴシック" panose="020B0400000000000000" pitchFamily="50" charset="-128"/>
                <a:ea typeface="BIZ UDPゴシック" panose="020B0400000000000000" pitchFamily="50" charset="-128"/>
              </a:rPr>
              <a:t>Dark-line</a:t>
            </a:r>
            <a:r>
              <a:rPr lang="ja-JP" altLang="en-US" sz="7200" dirty="0">
                <a:latin typeface="BIZ UDPゴシック" panose="020B0400000000000000" pitchFamily="50" charset="-128"/>
                <a:ea typeface="BIZ UDPゴシック" panose="020B0400000000000000" pitchFamily="50" charset="-128"/>
              </a:rPr>
              <a:t>）か、明るい系統色（</a:t>
            </a:r>
            <a:r>
              <a:rPr lang="en-US" altLang="ja-JP" sz="7200" dirty="0">
                <a:latin typeface="BIZ UDPゴシック" panose="020B0400000000000000" pitchFamily="50" charset="-128"/>
                <a:ea typeface="BIZ UDPゴシック" panose="020B0400000000000000" pitchFamily="50" charset="-128"/>
              </a:rPr>
              <a:t>Light-line</a:t>
            </a:r>
            <a:r>
              <a:rPr lang="ja-JP" altLang="en-US" sz="7200" dirty="0">
                <a:latin typeface="BIZ UDPゴシック" panose="020B0400000000000000" pitchFamily="50" charset="-128"/>
                <a:ea typeface="BIZ UDPゴシック" panose="020B0400000000000000" pitchFamily="50" charset="-128"/>
              </a:rPr>
              <a:t>）の水平線を入れる。</a:t>
            </a:r>
            <a:endParaRPr lang="en-US" altLang="ja-JP" sz="7200" dirty="0">
              <a:latin typeface="BIZ UDPゴシック" panose="020B0400000000000000" pitchFamily="50" charset="-128"/>
              <a:ea typeface="BIZ UDPゴシック" panose="020B0400000000000000" pitchFamily="50" charset="-128"/>
            </a:endParaRPr>
          </a:p>
          <a:p>
            <a:pPr marL="0" indent="0">
              <a:lnSpc>
                <a:spcPct val="120000"/>
              </a:lnSpc>
              <a:buNone/>
            </a:pPr>
            <a:r>
              <a:rPr lang="ja-JP" altLang="en-US" sz="7200" dirty="0">
                <a:latin typeface="BIZ UDPゴシック" panose="020B0400000000000000" pitchFamily="50" charset="-128"/>
                <a:ea typeface="BIZ UDPゴシック" panose="020B0400000000000000" pitchFamily="50" charset="-128"/>
              </a:rPr>
              <a:t>　傾きは　それぞれ逆になる。線色は背景色に合わせて変更。</a:t>
            </a:r>
            <a:endParaRPr lang="en-US" altLang="ja-JP" sz="7200" dirty="0">
              <a:latin typeface="BIZ UDPゴシック" panose="020B0400000000000000" pitchFamily="50" charset="-128"/>
              <a:ea typeface="BIZ UDPゴシック" panose="020B0400000000000000" pitchFamily="50" charset="-128"/>
            </a:endParaRPr>
          </a:p>
          <a:p>
            <a:pPr marL="0" indent="0">
              <a:lnSpc>
                <a:spcPct val="120000"/>
              </a:lnSpc>
              <a:buNone/>
            </a:pPr>
            <a:r>
              <a:rPr lang="ja-JP" altLang="en-US" sz="7200" dirty="0">
                <a:latin typeface="BIZ UDPゴシック" panose="020B0400000000000000" pitchFamily="50" charset="-128"/>
                <a:ea typeface="BIZ UDPゴシック" panose="020B0400000000000000" pitchFamily="50" charset="-128"/>
              </a:rPr>
              <a:t>（</a:t>
            </a:r>
            <a:r>
              <a:rPr lang="en-US" altLang="ja-JP" sz="7200" dirty="0">
                <a:latin typeface="BIZ UDPゴシック" panose="020B0400000000000000" pitchFamily="50" charset="-128"/>
                <a:ea typeface="BIZ UDPゴシック" panose="020B0400000000000000" pitchFamily="50" charset="-128"/>
              </a:rPr>
              <a:t>4</a:t>
            </a:r>
            <a:r>
              <a:rPr lang="ja-JP" altLang="en-US" sz="7200" dirty="0">
                <a:latin typeface="BIZ UDPゴシック" panose="020B0400000000000000" pitchFamily="50" charset="-128"/>
                <a:ea typeface="BIZ UDPゴシック" panose="020B0400000000000000" pitchFamily="50" charset="-128"/>
              </a:rPr>
              <a:t>）従来のモンタルボ錯視は行の配置は等間隔だが、今回の錯視は正方形の横並びを</a:t>
            </a:r>
            <a:endParaRPr lang="en-US" altLang="ja-JP" sz="7200" dirty="0">
              <a:latin typeface="BIZ UDPゴシック" panose="020B0400000000000000" pitchFamily="50" charset="-128"/>
              <a:ea typeface="BIZ UDPゴシック" panose="020B0400000000000000" pitchFamily="50" charset="-128"/>
            </a:endParaRPr>
          </a:p>
          <a:p>
            <a:pPr marL="0" indent="0">
              <a:lnSpc>
                <a:spcPct val="120000"/>
              </a:lnSpc>
              <a:buNone/>
            </a:pPr>
            <a:r>
              <a:rPr lang="ja-JP" altLang="en-US" sz="7200" dirty="0">
                <a:latin typeface="BIZ UDPゴシック" panose="020B0400000000000000" pitchFamily="50" charset="-128"/>
                <a:ea typeface="BIZ UDPゴシック" panose="020B0400000000000000" pitchFamily="50" charset="-128"/>
              </a:rPr>
              <a:t>　</a:t>
            </a:r>
            <a:r>
              <a:rPr lang="en-US" altLang="ja-JP" sz="7200" dirty="0">
                <a:latin typeface="BIZ UDPゴシック" panose="020B0400000000000000" pitchFamily="50" charset="-128"/>
                <a:ea typeface="BIZ UDPゴシック" panose="020B0400000000000000" pitchFamily="50" charset="-128"/>
              </a:rPr>
              <a:t>1</a:t>
            </a:r>
            <a:r>
              <a:rPr lang="ja-JP" altLang="en-US" sz="7200" dirty="0">
                <a:latin typeface="BIZ UDPゴシック" panose="020B0400000000000000" pitchFamily="50" charset="-128"/>
                <a:ea typeface="BIZ UDPゴシック" panose="020B0400000000000000" pitchFamily="50" charset="-128"/>
              </a:rPr>
              <a:t>・</a:t>
            </a:r>
            <a:r>
              <a:rPr lang="en-US" altLang="ja-JP" sz="7200" dirty="0">
                <a:latin typeface="BIZ UDPゴシック" panose="020B0400000000000000" pitchFamily="50" charset="-128"/>
                <a:ea typeface="BIZ UDPゴシック" panose="020B0400000000000000" pitchFamily="50" charset="-128"/>
              </a:rPr>
              <a:t>3</a:t>
            </a:r>
            <a:r>
              <a:rPr lang="ja-JP" altLang="en-US" sz="7200" dirty="0">
                <a:latin typeface="BIZ UDPゴシック" panose="020B0400000000000000" pitchFamily="50" charset="-128"/>
                <a:ea typeface="BIZ UDPゴシック" panose="020B0400000000000000" pitchFamily="50" charset="-128"/>
              </a:rPr>
              <a:t>・</a:t>
            </a:r>
            <a:r>
              <a:rPr lang="en-US" altLang="ja-JP" sz="7200" dirty="0">
                <a:latin typeface="BIZ UDPゴシック" panose="020B0400000000000000" pitchFamily="50" charset="-128"/>
                <a:ea typeface="BIZ UDPゴシック" panose="020B0400000000000000" pitchFamily="50" charset="-128"/>
              </a:rPr>
              <a:t>5</a:t>
            </a:r>
            <a:r>
              <a:rPr lang="ja-JP" altLang="en-US" sz="7200" dirty="0">
                <a:latin typeface="BIZ UDPゴシック" panose="020B0400000000000000" pitchFamily="50" charset="-128"/>
                <a:ea typeface="BIZ UDPゴシック" panose="020B0400000000000000" pitchFamily="50" charset="-128"/>
              </a:rPr>
              <a:t>行目と</a:t>
            </a:r>
            <a:r>
              <a:rPr lang="en-US" altLang="ja-JP" sz="7200" dirty="0">
                <a:latin typeface="BIZ UDPゴシック" panose="020B0400000000000000" pitchFamily="50" charset="-128"/>
                <a:ea typeface="BIZ UDPゴシック" panose="020B0400000000000000" pitchFamily="50" charset="-128"/>
              </a:rPr>
              <a:t>2</a:t>
            </a:r>
            <a:r>
              <a:rPr lang="ja-JP" altLang="en-US" sz="7200" dirty="0">
                <a:latin typeface="BIZ UDPゴシック" panose="020B0400000000000000" pitchFamily="50" charset="-128"/>
                <a:ea typeface="BIZ UDPゴシック" panose="020B0400000000000000" pitchFamily="50" charset="-128"/>
              </a:rPr>
              <a:t>・</a:t>
            </a:r>
            <a:r>
              <a:rPr lang="en-US" altLang="ja-JP" sz="7200" dirty="0">
                <a:latin typeface="BIZ UDPゴシック" panose="020B0400000000000000" pitchFamily="50" charset="-128"/>
                <a:ea typeface="BIZ UDPゴシック" panose="020B0400000000000000" pitchFamily="50" charset="-128"/>
              </a:rPr>
              <a:t>4</a:t>
            </a:r>
            <a:r>
              <a:rPr lang="ja-JP" altLang="en-US" sz="7200" dirty="0">
                <a:latin typeface="BIZ UDPゴシック" panose="020B0400000000000000" pitchFamily="50" charset="-128"/>
                <a:ea typeface="BIZ UDPゴシック" panose="020B0400000000000000" pitchFamily="50" charset="-128"/>
              </a:rPr>
              <a:t>・</a:t>
            </a:r>
            <a:r>
              <a:rPr lang="en-US" altLang="ja-JP" sz="7200" dirty="0">
                <a:latin typeface="BIZ UDPゴシック" panose="020B0400000000000000" pitchFamily="50" charset="-128"/>
                <a:ea typeface="BIZ UDPゴシック" panose="020B0400000000000000" pitchFamily="50" charset="-128"/>
              </a:rPr>
              <a:t>6</a:t>
            </a:r>
            <a:r>
              <a:rPr lang="ja-JP" altLang="en-US" sz="7200" dirty="0">
                <a:latin typeface="BIZ UDPゴシック" panose="020B0400000000000000" pitchFamily="50" charset="-128"/>
                <a:ea typeface="BIZ UDPゴシック" panose="020B0400000000000000" pitchFamily="50" charset="-128"/>
              </a:rPr>
              <a:t>行目をそれぞれ横方向にずらして配置させている。ずらす比率はこ</a:t>
            </a:r>
            <a:endParaRPr lang="en-US" altLang="ja-JP" sz="7200" dirty="0">
              <a:latin typeface="BIZ UDPゴシック" panose="020B0400000000000000" pitchFamily="50" charset="-128"/>
              <a:ea typeface="BIZ UDPゴシック" panose="020B0400000000000000" pitchFamily="50" charset="-128"/>
            </a:endParaRPr>
          </a:p>
          <a:p>
            <a:pPr marL="0" indent="0">
              <a:lnSpc>
                <a:spcPct val="120000"/>
              </a:lnSpc>
              <a:buNone/>
            </a:pPr>
            <a:r>
              <a:rPr lang="ja-JP" altLang="en-US" sz="7200" dirty="0">
                <a:latin typeface="BIZ UDPゴシック" panose="020B0400000000000000" pitchFamily="50" charset="-128"/>
                <a:ea typeface="BIZ UDPゴシック" panose="020B0400000000000000" pitchFamily="50" charset="-128"/>
              </a:rPr>
              <a:t>　の数値に固定されたものではありませんが、正方形のサイズに対しておおよそ</a:t>
            </a:r>
            <a:r>
              <a:rPr lang="en-US" altLang="ja-JP" sz="7200" dirty="0">
                <a:latin typeface="BIZ UDPゴシック" panose="020B0400000000000000" pitchFamily="50" charset="-128"/>
                <a:ea typeface="BIZ UDPゴシック" panose="020B0400000000000000" pitchFamily="50" charset="-128"/>
              </a:rPr>
              <a:t>5</a:t>
            </a:r>
            <a:r>
              <a:rPr lang="ja-JP" altLang="en-US" sz="7200" dirty="0">
                <a:latin typeface="BIZ UDPゴシック" panose="020B0400000000000000" pitchFamily="50" charset="-128"/>
                <a:ea typeface="BIZ UDPゴシック" panose="020B0400000000000000" pitchFamily="50" charset="-128"/>
              </a:rPr>
              <a:t>分の</a:t>
            </a:r>
            <a:r>
              <a:rPr lang="en-US" altLang="ja-JP" sz="7200" dirty="0">
                <a:latin typeface="BIZ UDPゴシック" panose="020B0400000000000000" pitchFamily="50" charset="-128"/>
                <a:ea typeface="BIZ UDPゴシック" panose="020B0400000000000000" pitchFamily="50" charset="-128"/>
              </a:rPr>
              <a:t>1</a:t>
            </a:r>
            <a:r>
              <a:rPr lang="ja-JP" altLang="en-US" sz="7200" dirty="0">
                <a:latin typeface="BIZ UDPゴシック" panose="020B0400000000000000" pitchFamily="50" charset="-128"/>
                <a:ea typeface="BIZ UDPゴシック" panose="020B0400000000000000" pitchFamily="50" charset="-128"/>
              </a:rPr>
              <a:t>～</a:t>
            </a:r>
            <a:r>
              <a:rPr lang="en-US" altLang="ja-JP" sz="7200" dirty="0">
                <a:latin typeface="BIZ UDPゴシック" panose="020B0400000000000000" pitchFamily="50" charset="-128"/>
                <a:ea typeface="BIZ UDPゴシック" panose="020B0400000000000000" pitchFamily="50" charset="-128"/>
              </a:rPr>
              <a:t>3</a:t>
            </a:r>
            <a:r>
              <a:rPr lang="ja-JP" altLang="en-US" sz="7200" dirty="0">
                <a:latin typeface="BIZ UDPゴシック" panose="020B0400000000000000" pitchFamily="50" charset="-128"/>
                <a:ea typeface="BIZ UDPゴシック" panose="020B0400000000000000" pitchFamily="50" charset="-128"/>
              </a:rPr>
              <a:t>、</a:t>
            </a:r>
            <a:endParaRPr lang="en-US" altLang="ja-JP" sz="7200" dirty="0">
              <a:latin typeface="BIZ UDPゴシック" panose="020B0400000000000000" pitchFamily="50" charset="-128"/>
              <a:ea typeface="BIZ UDPゴシック" panose="020B0400000000000000" pitchFamily="50" charset="-128"/>
            </a:endParaRPr>
          </a:p>
          <a:p>
            <a:pPr marL="0" indent="0">
              <a:lnSpc>
                <a:spcPct val="120000"/>
              </a:lnSpc>
              <a:buNone/>
            </a:pPr>
            <a:r>
              <a:rPr lang="ja-JP" altLang="en-US" sz="7200" dirty="0">
                <a:latin typeface="BIZ UDPゴシック" panose="020B0400000000000000" pitchFamily="50" charset="-128"/>
                <a:ea typeface="BIZ UDPゴシック" panose="020B0400000000000000" pitchFamily="50" charset="-128"/>
              </a:rPr>
              <a:t>　あるいは、もっと間隔を広くする場合も。</a:t>
            </a:r>
            <a:endParaRPr lang="en-US" altLang="ja-JP" sz="7200" dirty="0">
              <a:latin typeface="BIZ UDPゴシック" panose="020B0400000000000000" pitchFamily="50" charset="-128"/>
              <a:ea typeface="BIZ UDPゴシック" panose="020B0400000000000000" pitchFamily="50" charset="-128"/>
            </a:endParaRPr>
          </a:p>
          <a:p>
            <a:pPr marL="0" indent="0">
              <a:lnSpc>
                <a:spcPct val="120000"/>
              </a:lnSpc>
              <a:buNone/>
            </a:pPr>
            <a:r>
              <a:rPr lang="ja-JP" altLang="en-US" sz="800" dirty="0">
                <a:latin typeface="BIZ UDPゴシック" panose="020B0400000000000000" pitchFamily="50" charset="-128"/>
                <a:ea typeface="BIZ UDPゴシック" panose="020B0400000000000000" pitchFamily="50" charset="-128"/>
              </a:rPr>
              <a:t>　</a:t>
            </a:r>
            <a:endParaRPr lang="en-US" altLang="ja-JP" sz="800" dirty="0">
              <a:latin typeface="BIZ UDPゴシック" panose="020B0400000000000000" pitchFamily="50" charset="-128"/>
              <a:ea typeface="BIZ UDPゴシック" panose="020B0400000000000000" pitchFamily="50" charset="-128"/>
            </a:endParaRPr>
          </a:p>
          <a:p>
            <a:pPr marL="0" indent="0">
              <a:lnSpc>
                <a:spcPct val="120000"/>
              </a:lnSpc>
              <a:buNone/>
            </a:pPr>
            <a:r>
              <a:rPr lang="ja-JP" altLang="en-US" sz="9600" b="1" dirty="0">
                <a:latin typeface="ＭＳ Ｐゴシック" panose="020B0600070205080204" pitchFamily="50" charset="-128"/>
                <a:ea typeface="ＭＳ Ｐゴシック" panose="020B0600070205080204" pitchFamily="50" charset="-128"/>
              </a:rPr>
              <a:t>〇観察で気づいたこと</a:t>
            </a:r>
          </a:p>
          <a:p>
            <a:pPr marL="0" indent="0">
              <a:lnSpc>
                <a:spcPct val="120000"/>
              </a:lnSpc>
              <a:buNone/>
            </a:pPr>
            <a:r>
              <a:rPr lang="ja-JP" altLang="en-US" sz="7200" dirty="0">
                <a:latin typeface="ＭＳ Ｐゴシック" panose="020B0600070205080204" pitchFamily="50" charset="-128"/>
                <a:ea typeface="ＭＳ Ｐゴシック" panose="020B0600070205080204" pitchFamily="50" charset="-128"/>
              </a:rPr>
              <a:t>・</a:t>
            </a:r>
            <a:r>
              <a:rPr lang="ja-JP" altLang="en-US" sz="7200" dirty="0">
                <a:latin typeface="BIZ UDPゴシック" panose="020B0400000000000000" pitchFamily="50" charset="-128"/>
                <a:ea typeface="BIZ UDPゴシック" panose="020B0400000000000000" pitchFamily="50" charset="-128"/>
              </a:rPr>
              <a:t>グラデーションの正方形は動くように見える。</a:t>
            </a:r>
            <a:endParaRPr lang="en-US" altLang="ja-JP" sz="7200" dirty="0">
              <a:latin typeface="BIZ UDPゴシック" panose="020B0400000000000000" pitchFamily="50" charset="-128"/>
              <a:ea typeface="BIZ UDPゴシック" panose="020B0400000000000000" pitchFamily="50" charset="-128"/>
            </a:endParaRPr>
          </a:p>
          <a:p>
            <a:pPr marL="0" indent="0">
              <a:lnSpc>
                <a:spcPct val="120000"/>
              </a:lnSpc>
              <a:buNone/>
            </a:pPr>
            <a:r>
              <a:rPr lang="ja-JP" altLang="en-US" sz="7200" dirty="0">
                <a:latin typeface="BIZ UDPゴシック" panose="020B0400000000000000" pitchFamily="50" charset="-128"/>
                <a:ea typeface="BIZ UDPゴシック" panose="020B0400000000000000" pitchFamily="50" charset="-128"/>
              </a:rPr>
              <a:t>・水平線は傾いて見える。</a:t>
            </a:r>
            <a:endParaRPr lang="ja-JP" altLang="en-US" sz="4800" dirty="0">
              <a:latin typeface="BIZ UDPゴシック" panose="020B0400000000000000" pitchFamily="50" charset="-128"/>
              <a:ea typeface="BIZ UDPゴシック" panose="020B0400000000000000" pitchFamily="50" charset="-128"/>
            </a:endParaRPr>
          </a:p>
          <a:p>
            <a:pPr marL="0" indent="0">
              <a:lnSpc>
                <a:spcPct val="110000"/>
              </a:lnSpc>
              <a:buNone/>
            </a:pPr>
            <a:endParaRPr lang="ja-JP" altLang="en-US" dirty="0"/>
          </a:p>
        </p:txBody>
      </p:sp>
    </p:spTree>
    <p:extLst>
      <p:ext uri="{BB962C8B-B14F-4D97-AF65-F5344CB8AC3E}">
        <p14:creationId xmlns:p14="http://schemas.microsoft.com/office/powerpoint/2010/main" val="262593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7C21027F-3A50-4D7C-8CB5-03E9390130FF}"/>
              </a:ext>
            </a:extLst>
          </p:cNvPr>
          <p:cNvPicPr>
            <a:picLocks noChangeAspect="1"/>
          </p:cNvPicPr>
          <p:nvPr/>
        </p:nvPicPr>
        <p:blipFill rotWithShape="1">
          <a:blip r:embed="rId2">
            <a:extLst>
              <a:ext uri="{28A0092B-C50C-407E-A947-70E740481C1C}">
                <a14:useLocalDpi xmlns:a14="http://schemas.microsoft.com/office/drawing/2010/main" val="0"/>
              </a:ext>
            </a:extLst>
          </a:blip>
          <a:srcRect l="6772" t="2958" r="5390" b="5132"/>
          <a:stretch/>
        </p:blipFill>
        <p:spPr>
          <a:xfrm>
            <a:off x="520041" y="2607046"/>
            <a:ext cx="5455749" cy="3981456"/>
          </a:xfrm>
          <a:prstGeom prst="rect">
            <a:avLst/>
          </a:prstGeom>
        </p:spPr>
      </p:pic>
      <p:sp>
        <p:nvSpPr>
          <p:cNvPr id="3" name="コンテンツ プレースホルダー 2">
            <a:extLst>
              <a:ext uri="{FF2B5EF4-FFF2-40B4-BE49-F238E27FC236}">
                <a16:creationId xmlns:a16="http://schemas.microsoft.com/office/drawing/2014/main" id="{CB8C68EA-9ACB-4311-9E0C-B8778A98E450}"/>
              </a:ext>
            </a:extLst>
          </p:cNvPr>
          <p:cNvSpPr>
            <a:spLocks noGrp="1"/>
          </p:cNvSpPr>
          <p:nvPr>
            <p:ph idx="1"/>
          </p:nvPr>
        </p:nvSpPr>
        <p:spPr>
          <a:xfrm>
            <a:off x="730514" y="800099"/>
            <a:ext cx="11146125" cy="1327639"/>
          </a:xfrm>
        </p:spPr>
        <p:txBody>
          <a:bodyPr>
            <a:normAutofit fontScale="92500" lnSpcReduction="20000"/>
          </a:bodyPr>
          <a:lstStyle/>
          <a:p>
            <a:pPr marL="0" indent="0">
              <a:lnSpc>
                <a:spcPct val="110000"/>
              </a:lnSpc>
              <a:buNone/>
            </a:pPr>
            <a:r>
              <a:rPr lang="ja-JP" altLang="en-US" sz="2400" dirty="0">
                <a:latin typeface="BIZ UDPゴシック" panose="020B0400000000000000" pitchFamily="50" charset="-128"/>
                <a:ea typeface="BIZ UDPゴシック" panose="020B0400000000000000" pitchFamily="50" charset="-128"/>
              </a:rPr>
              <a:t>審美性という点からはこの錯視は美しいと言えるのかもしれませんが、錯視のという観点からは水平線の傾きと動きのある錯視量が弱い印象もあります。というのも、パソコン画面から見る場合、画面から見る距離は約</a:t>
            </a:r>
            <a:r>
              <a:rPr lang="en-US" altLang="ja-JP" sz="2400" dirty="0">
                <a:latin typeface="BIZ UDPゴシック" panose="020B0400000000000000" pitchFamily="50" charset="-128"/>
                <a:ea typeface="BIZ UDPゴシック" panose="020B0400000000000000" pitchFamily="50" charset="-128"/>
              </a:rPr>
              <a:t>50</a:t>
            </a:r>
            <a:r>
              <a:rPr lang="ja-JP" altLang="en-US" sz="2400" dirty="0">
                <a:latin typeface="BIZ UDPゴシック" panose="020B0400000000000000" pitchFamily="50" charset="-128"/>
                <a:ea typeface="BIZ UDPゴシック" panose="020B0400000000000000" pitchFamily="50" charset="-128"/>
              </a:rPr>
              <a:t>センチぐらいだとします。</a:t>
            </a:r>
            <a:r>
              <a:rPr kumimoji="1" lang="ja-JP" altLang="en-US" sz="2400" dirty="0">
                <a:latin typeface="BIZ UDPゴシック" panose="020B0400000000000000" pitchFamily="50" charset="-128"/>
                <a:ea typeface="BIZ UDPゴシック" panose="020B0400000000000000" pitchFamily="50" charset="-128"/>
              </a:rPr>
              <a:t>それよりも大きくても小さ</a:t>
            </a:r>
            <a:r>
              <a:rPr lang="ja-JP" altLang="en-US" sz="2400" dirty="0">
                <a:latin typeface="BIZ UDPゴシック" panose="020B0400000000000000" pitchFamily="50" charset="-128"/>
                <a:ea typeface="BIZ UDPゴシック" panose="020B0400000000000000" pitchFamily="50" charset="-128"/>
              </a:rPr>
              <a:t>く</a:t>
            </a:r>
            <a:r>
              <a:rPr kumimoji="1" lang="ja-JP" altLang="en-US" sz="2400" dirty="0">
                <a:latin typeface="BIZ UDPゴシック" panose="020B0400000000000000" pitchFamily="50" charset="-128"/>
                <a:ea typeface="BIZ UDPゴシック" panose="020B0400000000000000" pitchFamily="50" charset="-128"/>
              </a:rPr>
              <a:t>ても見え方は異なりました。</a:t>
            </a:r>
            <a:endParaRPr kumimoji="1" lang="en-US" altLang="ja-JP" sz="2400" dirty="0">
              <a:latin typeface="BIZ UDPゴシック" panose="020B0400000000000000" pitchFamily="50" charset="-128"/>
              <a:ea typeface="BIZ UDPゴシック" panose="020B0400000000000000" pitchFamily="50" charset="-128"/>
            </a:endParaRPr>
          </a:p>
          <a:p>
            <a:pPr marL="0" indent="0">
              <a:lnSpc>
                <a:spcPct val="110000"/>
              </a:lnSpc>
              <a:buNone/>
            </a:pPr>
            <a:endParaRPr lang="en-US" altLang="ja-JP" sz="2400" b="1" dirty="0"/>
          </a:p>
          <a:p>
            <a:pPr marL="0" indent="0">
              <a:lnSpc>
                <a:spcPct val="110000"/>
              </a:lnSpc>
              <a:buNone/>
            </a:pPr>
            <a:endParaRPr kumimoji="1" lang="en-US" altLang="ja-JP" sz="2400" b="1" dirty="0"/>
          </a:p>
        </p:txBody>
      </p:sp>
      <p:pic>
        <p:nvPicPr>
          <p:cNvPr id="10" name="図 9">
            <a:extLst>
              <a:ext uri="{FF2B5EF4-FFF2-40B4-BE49-F238E27FC236}">
                <a16:creationId xmlns:a16="http://schemas.microsoft.com/office/drawing/2014/main" id="{33691626-E469-406B-96B1-5485B8F8262D}"/>
              </a:ext>
            </a:extLst>
          </p:cNvPr>
          <p:cNvPicPr>
            <a:picLocks noChangeAspect="1"/>
          </p:cNvPicPr>
          <p:nvPr/>
        </p:nvPicPr>
        <p:blipFill rotWithShape="1">
          <a:blip r:embed="rId2">
            <a:extLst>
              <a:ext uri="{28A0092B-C50C-407E-A947-70E740481C1C}">
                <a14:useLocalDpi xmlns:a14="http://schemas.microsoft.com/office/drawing/2010/main" val="0"/>
              </a:ext>
            </a:extLst>
          </a:blip>
          <a:srcRect l="6772" t="2958" r="5390" b="5132"/>
          <a:stretch/>
        </p:blipFill>
        <p:spPr>
          <a:xfrm>
            <a:off x="6599022" y="3184369"/>
            <a:ext cx="4645498" cy="3390118"/>
          </a:xfrm>
          <a:prstGeom prst="rect">
            <a:avLst/>
          </a:prstGeom>
        </p:spPr>
      </p:pic>
      <p:sp>
        <p:nvSpPr>
          <p:cNvPr id="8" name="タイトル 1">
            <a:extLst>
              <a:ext uri="{FF2B5EF4-FFF2-40B4-BE49-F238E27FC236}">
                <a16:creationId xmlns:a16="http://schemas.microsoft.com/office/drawing/2014/main" id="{8C4BEDD3-27FF-4651-B435-E2197D40D0A9}"/>
              </a:ext>
            </a:extLst>
          </p:cNvPr>
          <p:cNvSpPr txBox="1">
            <a:spLocks/>
          </p:cNvSpPr>
          <p:nvPr/>
        </p:nvSpPr>
        <p:spPr>
          <a:xfrm>
            <a:off x="6531500" y="1762586"/>
            <a:ext cx="5766760" cy="19720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600" dirty="0">
                <a:latin typeface="BIZ UDPゴシック" panose="020B0400000000000000" pitchFamily="50" charset="-128"/>
                <a:ea typeface="BIZ UDPゴシック" panose="020B0400000000000000" pitchFamily="50" charset="-128"/>
              </a:rPr>
              <a:t>サイズを</a:t>
            </a:r>
            <a:r>
              <a:rPr lang="en-US" altLang="ja-JP" sz="1600" dirty="0">
                <a:latin typeface="BIZ UDPゴシック" panose="020B0400000000000000" pitchFamily="50" charset="-128"/>
                <a:ea typeface="BIZ UDPゴシック" panose="020B0400000000000000" pitchFamily="50" charset="-128"/>
              </a:rPr>
              <a:t>30</a:t>
            </a:r>
            <a:r>
              <a:rPr lang="ja-JP" altLang="en-US" sz="1600" dirty="0">
                <a:latin typeface="BIZ UDPゴシック" panose="020B0400000000000000" pitchFamily="50" charset="-128"/>
                <a:ea typeface="BIZ UDPゴシック" panose="020B0400000000000000" pitchFamily="50" charset="-128"/>
              </a:rPr>
              <a:t>％縮小した図</a:t>
            </a:r>
            <a:endParaRPr lang="en-US" altLang="ja-JP" sz="1600" dirty="0">
              <a:latin typeface="BIZ UDPゴシック" panose="020B0400000000000000" pitchFamily="50" charset="-128"/>
              <a:ea typeface="BIZ UDPゴシック" panose="020B0400000000000000" pitchFamily="50" charset="-128"/>
            </a:endParaRPr>
          </a:p>
          <a:p>
            <a:r>
              <a:rPr lang="ja-JP" altLang="en-US" sz="1600" dirty="0">
                <a:latin typeface="BIZ UDPゴシック" panose="020B0400000000000000" pitchFamily="50" charset="-128"/>
                <a:ea typeface="BIZ UDPゴシック" panose="020B0400000000000000" pitchFamily="50" charset="-128"/>
              </a:rPr>
              <a:t>左図に比べると傾きが強くなったようにも見える（！？）</a:t>
            </a:r>
            <a:endParaRPr lang="en-US" altLang="ja-JP" sz="1600" dirty="0">
              <a:latin typeface="BIZ UDPゴシック" panose="020B0400000000000000" pitchFamily="50" charset="-128"/>
              <a:ea typeface="BIZ UDPゴシック" panose="020B0400000000000000" pitchFamily="50" charset="-128"/>
            </a:endParaRPr>
          </a:p>
        </p:txBody>
      </p:sp>
      <p:sp>
        <p:nvSpPr>
          <p:cNvPr id="11" name="矢印: 下 10">
            <a:extLst>
              <a:ext uri="{FF2B5EF4-FFF2-40B4-BE49-F238E27FC236}">
                <a16:creationId xmlns:a16="http://schemas.microsoft.com/office/drawing/2014/main" id="{937E9E42-53A8-40C4-89C5-38561A80863C}"/>
              </a:ext>
            </a:extLst>
          </p:cNvPr>
          <p:cNvSpPr/>
          <p:nvPr/>
        </p:nvSpPr>
        <p:spPr>
          <a:xfrm rot="16200000">
            <a:off x="6118706" y="4294653"/>
            <a:ext cx="369742" cy="455847"/>
          </a:xfrm>
          <a:prstGeom prst="down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 name="正方形/長方形 1">
            <a:extLst>
              <a:ext uri="{FF2B5EF4-FFF2-40B4-BE49-F238E27FC236}">
                <a16:creationId xmlns:a16="http://schemas.microsoft.com/office/drawing/2014/main" id="{5389EC69-5186-40EC-AE0D-79444062D2AF}"/>
              </a:ext>
            </a:extLst>
          </p:cNvPr>
          <p:cNvSpPr/>
          <p:nvPr/>
        </p:nvSpPr>
        <p:spPr>
          <a:xfrm>
            <a:off x="520041" y="2237714"/>
            <a:ext cx="1372492" cy="369332"/>
          </a:xfrm>
          <a:prstGeom prst="rect">
            <a:avLst/>
          </a:prstGeom>
        </p:spPr>
        <p:txBody>
          <a:bodyPr wrap="none">
            <a:spAutoFit/>
          </a:bodyPr>
          <a:lstStyle/>
          <a:p>
            <a:r>
              <a:rPr lang="en-US" altLang="ja-JP" dirty="0">
                <a:latin typeface="BIZ UDPゴシック" panose="020B0400000000000000" pitchFamily="50" charset="-128"/>
                <a:ea typeface="BIZ UDPゴシック" panose="020B0400000000000000" pitchFamily="50" charset="-128"/>
              </a:rPr>
              <a:t>100</a:t>
            </a:r>
            <a:r>
              <a:rPr lang="ja-JP" altLang="en-US" dirty="0">
                <a:latin typeface="BIZ UDPゴシック" panose="020B0400000000000000" pitchFamily="50" charset="-128"/>
                <a:ea typeface="BIZ UDPゴシック" panose="020B0400000000000000" pitchFamily="50" charset="-128"/>
              </a:rPr>
              <a:t>％表示</a:t>
            </a:r>
            <a:endParaRPr lang="ja-JP" altLang="en-US" dirty="0"/>
          </a:p>
        </p:txBody>
      </p:sp>
      <p:sp>
        <p:nvSpPr>
          <p:cNvPr id="12" name="正方形/長方形 11">
            <a:extLst>
              <a:ext uri="{FF2B5EF4-FFF2-40B4-BE49-F238E27FC236}">
                <a16:creationId xmlns:a16="http://schemas.microsoft.com/office/drawing/2014/main" id="{45671E6F-27B5-4CB7-A36D-C014BA28BF9C}"/>
              </a:ext>
            </a:extLst>
          </p:cNvPr>
          <p:cNvSpPr/>
          <p:nvPr/>
        </p:nvSpPr>
        <p:spPr>
          <a:xfrm>
            <a:off x="730514" y="259236"/>
            <a:ext cx="2558777" cy="861774"/>
          </a:xfrm>
          <a:prstGeom prst="rect">
            <a:avLst/>
          </a:prstGeom>
        </p:spPr>
        <p:txBody>
          <a:bodyPr wrap="square">
            <a:spAutoFit/>
          </a:bodyPr>
          <a:lstStyle/>
          <a:p>
            <a:r>
              <a:rPr lang="ja-JP" altLang="en-US" sz="3200" dirty="0">
                <a:latin typeface="HGP創英角ｺﾞｼｯｸUB" panose="020B0900000000000000" pitchFamily="50" charset="-128"/>
                <a:ea typeface="HGP創英角ｺﾞｼｯｸUB" panose="020B0900000000000000" pitchFamily="50" charset="-128"/>
              </a:rPr>
              <a:t>しかし</a:t>
            </a:r>
            <a:endParaRPr lang="en-US" altLang="ja-JP" sz="3200" dirty="0">
              <a:latin typeface="HGP創英角ｺﾞｼｯｸUB" panose="020B0900000000000000" pitchFamily="50" charset="-128"/>
              <a:ea typeface="HGP創英角ｺﾞｼｯｸUB" panose="020B0900000000000000" pitchFamily="50" charset="-128"/>
            </a:endParaRPr>
          </a:p>
          <a:p>
            <a:endParaRPr lang="ja-JP" altLang="en-US" dirty="0"/>
          </a:p>
        </p:txBody>
      </p:sp>
    </p:spTree>
    <p:extLst>
      <p:ext uri="{BB962C8B-B14F-4D97-AF65-F5344CB8AC3E}">
        <p14:creationId xmlns:p14="http://schemas.microsoft.com/office/powerpoint/2010/main" val="32003733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FA97E97-75A9-4B8F-A78A-C5BBD7555A23}"/>
              </a:ext>
            </a:extLst>
          </p:cNvPr>
          <p:cNvSpPr/>
          <p:nvPr/>
        </p:nvSpPr>
        <p:spPr>
          <a:xfrm>
            <a:off x="819559" y="351622"/>
            <a:ext cx="10370259" cy="1353256"/>
          </a:xfrm>
          <a:prstGeom prst="rect">
            <a:avLst/>
          </a:prstGeom>
        </p:spPr>
        <p:txBody>
          <a:bodyPr wrap="square">
            <a:spAutoFit/>
          </a:bodyPr>
          <a:lstStyle/>
          <a:p>
            <a:pPr algn="ctr">
              <a:lnSpc>
                <a:spcPct val="120000"/>
              </a:lnSpc>
            </a:pPr>
            <a:r>
              <a:rPr lang="ja-JP" altLang="en-US" sz="2400" dirty="0">
                <a:latin typeface="HGP創英角ｺﾞｼｯｸUB" panose="020B0900000000000000" pitchFamily="50" charset="-128"/>
                <a:ea typeface="HGP創英角ｺﾞｼｯｸUB" panose="020B0900000000000000" pitchFamily="50" charset="-128"/>
              </a:rPr>
              <a:t>白黒にした図も作ってみました</a:t>
            </a:r>
            <a:endParaRPr lang="en-US" altLang="ja-JP" sz="2400" dirty="0">
              <a:latin typeface="HGP創英角ｺﾞｼｯｸUB" panose="020B0900000000000000" pitchFamily="50" charset="-128"/>
              <a:ea typeface="HGP創英角ｺﾞｼｯｸUB" panose="020B0900000000000000" pitchFamily="50" charset="-128"/>
            </a:endParaRPr>
          </a:p>
          <a:p>
            <a:pPr algn="ctr">
              <a:lnSpc>
                <a:spcPct val="120000"/>
              </a:lnSpc>
            </a:pPr>
            <a:r>
              <a:rPr lang="ja-JP" altLang="en-US" sz="2000" dirty="0">
                <a:latin typeface="HGP創英角ｺﾞｼｯｸUB" panose="020B0900000000000000" pitchFamily="50" charset="-128"/>
                <a:ea typeface="HGP創英角ｺﾞｼｯｸUB" panose="020B0900000000000000" pitchFamily="50" charset="-128"/>
              </a:rPr>
              <a:t>（錯視量は強まるものと予想していたが、思いのほか弱かった）</a:t>
            </a:r>
            <a:endParaRPr lang="en-US" altLang="ja-JP" sz="2000" dirty="0">
              <a:latin typeface="HGP創英角ｺﾞｼｯｸUB" panose="020B0900000000000000" pitchFamily="50" charset="-128"/>
              <a:ea typeface="HGP創英角ｺﾞｼｯｸUB" panose="020B0900000000000000" pitchFamily="50" charset="-128"/>
            </a:endParaRPr>
          </a:p>
          <a:p>
            <a:pPr algn="ctr">
              <a:lnSpc>
                <a:spcPct val="120000"/>
              </a:lnSpc>
            </a:pPr>
            <a:endParaRPr lang="en-US" altLang="ja-JP" sz="2800" dirty="0">
              <a:latin typeface="HGP創英角ｺﾞｼｯｸUB" panose="020B0900000000000000" pitchFamily="50" charset="-128"/>
              <a:ea typeface="HGP創英角ｺﾞｼｯｸUB" panose="020B0900000000000000" pitchFamily="50" charset="-128"/>
            </a:endParaRPr>
          </a:p>
        </p:txBody>
      </p:sp>
      <p:pic>
        <p:nvPicPr>
          <p:cNvPr id="4" name="図 3">
            <a:extLst>
              <a:ext uri="{FF2B5EF4-FFF2-40B4-BE49-F238E27FC236}">
                <a16:creationId xmlns:a16="http://schemas.microsoft.com/office/drawing/2014/main" id="{82D3957E-63A1-401C-98CD-C6FADF81FA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0907" y="1489707"/>
            <a:ext cx="7227562" cy="5093991"/>
          </a:xfrm>
          <a:prstGeom prst="rect">
            <a:avLst/>
          </a:prstGeom>
        </p:spPr>
      </p:pic>
    </p:spTree>
    <p:extLst>
      <p:ext uri="{BB962C8B-B14F-4D97-AF65-F5344CB8AC3E}">
        <p14:creationId xmlns:p14="http://schemas.microsoft.com/office/powerpoint/2010/main" val="2530982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3B6844C7-DB28-4096-9F56-CD35281569DE}"/>
              </a:ext>
            </a:extLst>
          </p:cNvPr>
          <p:cNvPicPr>
            <a:picLocks noChangeAspect="1"/>
          </p:cNvPicPr>
          <p:nvPr/>
        </p:nvPicPr>
        <p:blipFill rotWithShape="1">
          <a:blip r:embed="rId2">
            <a:extLst>
              <a:ext uri="{28A0092B-C50C-407E-A947-70E740481C1C}">
                <a14:useLocalDpi xmlns:a14="http://schemas.microsoft.com/office/drawing/2010/main" val="0"/>
              </a:ext>
            </a:extLst>
          </a:blip>
          <a:srcRect l="6772" t="2958" r="5390" b="5132"/>
          <a:stretch/>
        </p:blipFill>
        <p:spPr>
          <a:xfrm>
            <a:off x="2713016" y="899556"/>
            <a:ext cx="6932222" cy="5058888"/>
          </a:xfrm>
          <a:prstGeom prst="rect">
            <a:avLst/>
          </a:prstGeom>
        </p:spPr>
      </p:pic>
      <p:sp>
        <p:nvSpPr>
          <p:cNvPr id="7" name="正方形/長方形 6">
            <a:extLst>
              <a:ext uri="{FF2B5EF4-FFF2-40B4-BE49-F238E27FC236}">
                <a16:creationId xmlns:a16="http://schemas.microsoft.com/office/drawing/2014/main" id="{C5740FCA-503A-48F0-B41A-DA393F01E362}"/>
              </a:ext>
            </a:extLst>
          </p:cNvPr>
          <p:cNvSpPr/>
          <p:nvPr/>
        </p:nvSpPr>
        <p:spPr>
          <a:xfrm>
            <a:off x="1698950" y="365447"/>
            <a:ext cx="8170223" cy="5890161"/>
          </a:xfrm>
          <a:prstGeom prst="rect">
            <a:avLst/>
          </a:prstGeom>
          <a:solidFill>
            <a:schemeClr val="bg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7B72AF26-4341-45BD-8D81-48204E47F450}"/>
              </a:ext>
            </a:extLst>
          </p:cNvPr>
          <p:cNvSpPr>
            <a:spLocks noGrp="1"/>
          </p:cNvSpPr>
          <p:nvPr>
            <p:ph type="ctrTitle"/>
          </p:nvPr>
        </p:nvSpPr>
        <p:spPr>
          <a:xfrm>
            <a:off x="1607127" y="1464129"/>
            <a:ext cx="9144000" cy="3063833"/>
          </a:xfrm>
        </p:spPr>
        <p:txBody>
          <a:bodyPr>
            <a:normAutofit/>
          </a:bodyPr>
          <a:lstStyle/>
          <a:p>
            <a:r>
              <a:rPr lang="ja-JP" altLang="en-US" dirty="0">
                <a:latin typeface="BIZ UDゴシック" panose="020B0400000000000000" pitchFamily="49" charset="-128"/>
                <a:ea typeface="BIZ UDゴシック" panose="020B0400000000000000" pitchFamily="49" charset="-128"/>
              </a:rPr>
              <a:t>別のパターンも作ってみることにしました。</a:t>
            </a:r>
            <a:endParaRPr kumimoji="1" lang="ja-JP" altLang="en-US" dirty="0">
              <a:latin typeface="BIZ UDゴシック" panose="020B0400000000000000" pitchFamily="49" charset="-128"/>
              <a:ea typeface="BIZ UDゴシック" panose="020B0400000000000000" pitchFamily="49" charset="-128"/>
            </a:endParaRPr>
          </a:p>
        </p:txBody>
      </p:sp>
      <p:sp>
        <p:nvSpPr>
          <p:cNvPr id="5" name="タイトル 1">
            <a:extLst>
              <a:ext uri="{FF2B5EF4-FFF2-40B4-BE49-F238E27FC236}">
                <a16:creationId xmlns:a16="http://schemas.microsoft.com/office/drawing/2014/main" id="{D01257A6-6034-42C6-A83B-5A51DFD93938}"/>
              </a:ext>
            </a:extLst>
          </p:cNvPr>
          <p:cNvSpPr txBox="1">
            <a:spLocks/>
          </p:cNvSpPr>
          <p:nvPr/>
        </p:nvSpPr>
        <p:spPr>
          <a:xfrm>
            <a:off x="1807028" y="926276"/>
            <a:ext cx="9144000" cy="2171204"/>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br>
              <a:rPr lang="en-US" altLang="ja-JP" dirty="0">
                <a:latin typeface="BIZ UDゴシック" panose="020B0400000000000000" pitchFamily="49" charset="-128"/>
                <a:ea typeface="BIZ UDゴシック" panose="020B0400000000000000" pitchFamily="49" charset="-128"/>
              </a:rPr>
            </a:br>
            <a:r>
              <a:rPr lang="ja-JP" altLang="en-US" dirty="0">
                <a:latin typeface="BIZ UDゴシック" panose="020B0400000000000000" pitchFamily="49" charset="-128"/>
                <a:ea typeface="BIZ UDゴシック" panose="020B0400000000000000" pitchFamily="49" charset="-128"/>
              </a:rPr>
              <a:t>そこで・・・</a:t>
            </a:r>
            <a:br>
              <a:rPr lang="en-US" altLang="ja-JP" dirty="0">
                <a:latin typeface="BIZ UDゴシック" panose="020B0400000000000000" pitchFamily="49" charset="-128"/>
                <a:ea typeface="BIZ UDゴシック" panose="020B0400000000000000" pitchFamily="49" charset="-128"/>
              </a:rPr>
            </a:br>
            <a:endParaRPr lang="ja-JP" altLang="en-US"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1228341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randombar(horizontal)">
                                      <p:cBhvr>
                                        <p:cTn id="24" dur="500"/>
                                        <p:tgtEl>
                                          <p:spTgt spid="2"/>
                                        </p:tgtEl>
                                      </p:cBhvr>
                                    </p:animEffect>
                                  </p:childTnLst>
                                </p:cTn>
                              </p:par>
                            </p:childTnLst>
                          </p:cTn>
                        </p:par>
                        <p:par>
                          <p:cTn id="25" fill="hold">
                            <p:stCondLst>
                              <p:cond delay="2500"/>
                            </p:stCondLst>
                            <p:childTnLst>
                              <p:par>
                                <p:cTn id="26" presetID="42" presetClass="exit" presetSubtype="0" fill="hold" nodeType="afterEffect">
                                  <p:stCondLst>
                                    <p:cond delay="0"/>
                                  </p:stCondLst>
                                  <p:childTnLst>
                                    <p:animEffect transition="out" filter="fade">
                                      <p:cBhvr>
                                        <p:cTn id="27" dur="1000"/>
                                        <p:tgtEl>
                                          <p:spTgt spid="6"/>
                                        </p:tgtEl>
                                      </p:cBhvr>
                                    </p:animEffect>
                                    <p:anim calcmode="lin" valueType="num">
                                      <p:cBhvr>
                                        <p:cTn id="28" dur="1000"/>
                                        <p:tgtEl>
                                          <p:spTgt spid="6"/>
                                        </p:tgtEl>
                                        <p:attrNameLst>
                                          <p:attrName>ppt_x</p:attrName>
                                        </p:attrNameLst>
                                      </p:cBhvr>
                                      <p:tavLst>
                                        <p:tav tm="0">
                                          <p:val>
                                            <p:strVal val="ppt_x"/>
                                          </p:val>
                                        </p:tav>
                                        <p:tav tm="100000">
                                          <p:val>
                                            <p:strVal val="ppt_x"/>
                                          </p:val>
                                        </p:tav>
                                      </p:tavLst>
                                    </p:anim>
                                    <p:anim calcmode="lin" valueType="num">
                                      <p:cBhvr>
                                        <p:cTn id="29" dur="1000"/>
                                        <p:tgtEl>
                                          <p:spTgt spid="6"/>
                                        </p:tgtEl>
                                        <p:attrNameLst>
                                          <p:attrName>ppt_y</p:attrName>
                                        </p:attrNameLst>
                                      </p:cBhvr>
                                      <p:tavLst>
                                        <p:tav tm="0">
                                          <p:val>
                                            <p:strVal val="ppt_y"/>
                                          </p:val>
                                        </p:tav>
                                        <p:tav tm="100000">
                                          <p:val>
                                            <p:strVal val="ppt_y+.1"/>
                                          </p:val>
                                        </p:tav>
                                      </p:tavLst>
                                    </p:anim>
                                    <p:set>
                                      <p:cBhvr>
                                        <p:cTn id="30" dur="1" fill="hold">
                                          <p:stCondLst>
                                            <p:cond delay="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a:extLst>
              <a:ext uri="{FF2B5EF4-FFF2-40B4-BE49-F238E27FC236}">
                <a16:creationId xmlns:a16="http://schemas.microsoft.com/office/drawing/2014/main" id="{384F3C47-01BF-48B4-98B6-0A38E7102542}"/>
              </a:ext>
            </a:extLst>
          </p:cNvPr>
          <p:cNvSpPr/>
          <p:nvPr/>
        </p:nvSpPr>
        <p:spPr>
          <a:xfrm rot="16200000" flipH="1" flipV="1">
            <a:off x="5324151" y="223552"/>
            <a:ext cx="1204741" cy="11496205"/>
          </a:xfrm>
          <a:prstGeom prst="rect">
            <a:avLst/>
          </a:prstGeom>
          <a:gradFill>
            <a:gsLst>
              <a:gs pos="76000">
                <a:srgbClr val="FFE1CC"/>
              </a:gs>
              <a:gs pos="0">
                <a:schemeClr val="bg1"/>
              </a:gs>
            </a:gsLst>
            <a:lin ang="5400000" scaled="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5" name="正方形/長方形 14">
            <a:extLst>
              <a:ext uri="{FF2B5EF4-FFF2-40B4-BE49-F238E27FC236}">
                <a16:creationId xmlns:a16="http://schemas.microsoft.com/office/drawing/2014/main" id="{9096BE22-FAE7-4F84-91B2-2C74D45744FC}"/>
              </a:ext>
            </a:extLst>
          </p:cNvPr>
          <p:cNvSpPr/>
          <p:nvPr/>
        </p:nvSpPr>
        <p:spPr>
          <a:xfrm rot="16200000" flipH="1" flipV="1">
            <a:off x="5704190" y="-5486477"/>
            <a:ext cx="629571" cy="11847965"/>
          </a:xfrm>
          <a:prstGeom prst="rect">
            <a:avLst/>
          </a:prstGeom>
          <a:gradFill>
            <a:gsLst>
              <a:gs pos="76000">
                <a:srgbClr val="CCCCFF"/>
              </a:gs>
              <a:gs pos="0">
                <a:schemeClr val="bg1"/>
              </a:gs>
            </a:gsLst>
            <a:lin ang="5400000" scaled="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6" name="正方形/長方形 5">
            <a:extLst>
              <a:ext uri="{FF2B5EF4-FFF2-40B4-BE49-F238E27FC236}">
                <a16:creationId xmlns:a16="http://schemas.microsoft.com/office/drawing/2014/main" id="{7883E4B5-AE58-49FD-BA3C-F0B68EFB583B}"/>
              </a:ext>
            </a:extLst>
          </p:cNvPr>
          <p:cNvSpPr/>
          <p:nvPr/>
        </p:nvSpPr>
        <p:spPr>
          <a:xfrm>
            <a:off x="1661160" y="133718"/>
            <a:ext cx="8869680" cy="1205523"/>
          </a:xfrm>
          <a:prstGeom prst="rect">
            <a:avLst/>
          </a:prstGeom>
        </p:spPr>
        <p:txBody>
          <a:bodyPr wrap="square">
            <a:spAutoFit/>
          </a:bodyPr>
          <a:lstStyle/>
          <a:p>
            <a:pPr>
              <a:lnSpc>
                <a:spcPct val="120000"/>
              </a:lnSpc>
            </a:pPr>
            <a:r>
              <a:rPr lang="en-US" altLang="ja-JP" sz="3600" dirty="0">
                <a:latin typeface="HGS創英角ﾎﾟｯﾌﾟ体" panose="040B0A00000000000000" pitchFamily="50" charset="-128"/>
                <a:ea typeface="HGS創英角ﾎﾟｯﾌﾟ体" panose="040B0A00000000000000" pitchFamily="50" charset="-128"/>
              </a:rPr>
              <a:t>REIWALL ILLUSION</a:t>
            </a:r>
            <a:r>
              <a:rPr lang="ja-JP" altLang="en-US" sz="3600" dirty="0">
                <a:latin typeface="HGS創英角ﾎﾟｯﾌﾟ体" panose="040B0A00000000000000" pitchFamily="50" charset="-128"/>
                <a:ea typeface="HGS創英角ﾎﾟｯﾌﾟ体" panose="040B0A00000000000000" pitchFamily="50" charset="-128"/>
              </a:rPr>
              <a:t>（令和錯視）</a:t>
            </a:r>
            <a:r>
              <a:rPr lang="ja-JP" altLang="en-US" sz="3600" dirty="0">
                <a:latin typeface="HGP創英角ｺﾞｼｯｸUB" panose="020B0900000000000000" pitchFamily="50" charset="-128"/>
                <a:ea typeface="HGP創英角ｺﾞｼｯｸUB" panose="020B0900000000000000" pitchFamily="50" charset="-128"/>
              </a:rPr>
              <a:t>図案</a:t>
            </a:r>
            <a:r>
              <a:rPr lang="en-US" altLang="ja-JP" sz="3600" dirty="0">
                <a:latin typeface="HGP創英角ｺﾞｼｯｸUB" panose="020B0900000000000000" pitchFamily="50" charset="-128"/>
                <a:ea typeface="HGP創英角ｺﾞｼｯｸUB" panose="020B0900000000000000" pitchFamily="50" charset="-128"/>
              </a:rPr>
              <a:t>B</a:t>
            </a:r>
          </a:p>
          <a:p>
            <a:pPr>
              <a:lnSpc>
                <a:spcPct val="120000"/>
              </a:lnSpc>
            </a:pPr>
            <a:endParaRPr lang="en-US" altLang="ja-JP" sz="2800" dirty="0">
              <a:latin typeface="HGP創英角ｺﾞｼｯｸUB" panose="020B0900000000000000" pitchFamily="50" charset="-128"/>
              <a:ea typeface="HGP創英角ｺﾞｼｯｸUB" panose="020B0900000000000000" pitchFamily="50" charset="-128"/>
            </a:endParaRPr>
          </a:p>
        </p:txBody>
      </p:sp>
      <p:sp>
        <p:nvSpPr>
          <p:cNvPr id="13" name="コンテンツ プレースホルダー 2">
            <a:extLst>
              <a:ext uri="{FF2B5EF4-FFF2-40B4-BE49-F238E27FC236}">
                <a16:creationId xmlns:a16="http://schemas.microsoft.com/office/drawing/2014/main" id="{1BD83F64-37E8-474C-AB73-D5E23948B7C1}"/>
              </a:ext>
            </a:extLst>
          </p:cNvPr>
          <p:cNvSpPr>
            <a:spLocks noGrp="1"/>
          </p:cNvSpPr>
          <p:nvPr>
            <p:ph idx="1"/>
          </p:nvPr>
        </p:nvSpPr>
        <p:spPr>
          <a:xfrm>
            <a:off x="517374" y="5455955"/>
            <a:ext cx="11157253" cy="1085801"/>
          </a:xfrm>
        </p:spPr>
        <p:txBody>
          <a:bodyPr>
            <a:normAutofit fontScale="62500" lnSpcReduction="20000"/>
          </a:bodyPr>
          <a:lstStyle/>
          <a:p>
            <a:pPr marL="0" indent="0">
              <a:lnSpc>
                <a:spcPct val="110000"/>
              </a:lnSpc>
              <a:buNone/>
            </a:pPr>
            <a:r>
              <a:rPr lang="ja-JP" altLang="en-US" sz="3400" b="1" dirty="0"/>
              <a:t>説明：</a:t>
            </a:r>
            <a:r>
              <a:rPr lang="ja-JP" altLang="en-US" dirty="0">
                <a:latin typeface="ＭＳ Ｐゴシック" panose="020B0600070205080204" pitchFamily="50" charset="-128"/>
                <a:ea typeface="ＭＳ Ｐゴシック" panose="020B0600070205080204" pitchFamily="50" charset="-128"/>
              </a:rPr>
              <a:t>改訂前の作品も傾きやグラデーションの美しさが見られます。改訂後の作品では図形の個数を減らし、境界線には単純な白だけではなくピンクの混じった白を使いました。</a:t>
            </a:r>
            <a:endParaRPr lang="en-US" altLang="ja-JP" dirty="0">
              <a:latin typeface="ＭＳ Ｐゴシック" panose="020B0600070205080204" pitchFamily="50" charset="-128"/>
              <a:ea typeface="ＭＳ Ｐゴシック" panose="020B0600070205080204" pitchFamily="50" charset="-128"/>
            </a:endParaRPr>
          </a:p>
          <a:p>
            <a:pPr marL="0" indent="0">
              <a:lnSpc>
                <a:spcPct val="110000"/>
              </a:lnSpc>
              <a:buNone/>
            </a:pPr>
            <a:r>
              <a:rPr lang="ja-JP" altLang="en-US" dirty="0">
                <a:latin typeface="ＭＳ Ｐゴシック" panose="020B0600070205080204" pitchFamily="50" charset="-128"/>
                <a:ea typeface="ＭＳ Ｐゴシック" panose="020B0600070205080204" pitchFamily="50" charset="-128"/>
              </a:rPr>
              <a:t>傾きだけではなく、左右に引っ張られるようなゆがみが見られ、より複雑になりました。</a:t>
            </a:r>
            <a:endParaRPr kumimoji="1" lang="ja-JP" altLang="en-US" dirty="0">
              <a:latin typeface="ＭＳ Ｐゴシック" panose="020B0600070205080204" pitchFamily="50" charset="-128"/>
              <a:ea typeface="ＭＳ Ｐゴシック" panose="020B0600070205080204" pitchFamily="50" charset="-128"/>
            </a:endParaRPr>
          </a:p>
        </p:txBody>
      </p:sp>
      <p:pic>
        <p:nvPicPr>
          <p:cNvPr id="16" name="図 15">
            <a:extLst>
              <a:ext uri="{FF2B5EF4-FFF2-40B4-BE49-F238E27FC236}">
                <a16:creationId xmlns:a16="http://schemas.microsoft.com/office/drawing/2014/main" id="{20DA3CBE-21DB-4F35-92E4-8AED11200535}"/>
              </a:ext>
            </a:extLst>
          </p:cNvPr>
          <p:cNvPicPr>
            <a:picLocks noChangeAspect="1"/>
          </p:cNvPicPr>
          <p:nvPr/>
        </p:nvPicPr>
        <p:blipFill rotWithShape="1">
          <a:blip r:embed="rId2">
            <a:extLst>
              <a:ext uri="{28A0092B-C50C-407E-A947-70E740481C1C}">
                <a14:useLocalDpi xmlns:a14="http://schemas.microsoft.com/office/drawing/2010/main" val="0"/>
              </a:ext>
            </a:extLst>
          </a:blip>
          <a:srcRect l="6772" t="2958" r="5390" b="5132"/>
          <a:stretch/>
        </p:blipFill>
        <p:spPr>
          <a:xfrm>
            <a:off x="457104" y="1067324"/>
            <a:ext cx="5188333" cy="3786260"/>
          </a:xfrm>
          <a:prstGeom prst="rect">
            <a:avLst/>
          </a:prstGeom>
        </p:spPr>
      </p:pic>
      <p:sp>
        <p:nvSpPr>
          <p:cNvPr id="17" name="コンテンツ プレースホルダー 2">
            <a:extLst>
              <a:ext uri="{FF2B5EF4-FFF2-40B4-BE49-F238E27FC236}">
                <a16:creationId xmlns:a16="http://schemas.microsoft.com/office/drawing/2014/main" id="{26F0DE37-D46B-4B97-9475-F76628B36E94}"/>
              </a:ext>
            </a:extLst>
          </p:cNvPr>
          <p:cNvSpPr txBox="1">
            <a:spLocks/>
          </p:cNvSpPr>
          <p:nvPr/>
        </p:nvSpPr>
        <p:spPr>
          <a:xfrm>
            <a:off x="1884557" y="4821315"/>
            <a:ext cx="2910468" cy="12047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buFont typeface="Arial" panose="020B0604020202020204" pitchFamily="34" charset="0"/>
              <a:buNone/>
            </a:pPr>
            <a:r>
              <a:rPr lang="ja-JP" altLang="en-US" dirty="0">
                <a:latin typeface="HGP創英角ｺﾞｼｯｸUB" panose="020B0900000000000000" pitchFamily="50" charset="-128"/>
                <a:ea typeface="HGP創英角ｺﾞｼｯｸUB" panose="020B0900000000000000" pitchFamily="50" charset="-128"/>
              </a:rPr>
              <a:t>改訂前（図案</a:t>
            </a:r>
            <a:r>
              <a:rPr lang="en-US" altLang="ja-JP" dirty="0">
                <a:latin typeface="HGP創英角ｺﾞｼｯｸUB" panose="020B0900000000000000" pitchFamily="50" charset="-128"/>
                <a:ea typeface="HGP創英角ｺﾞｼｯｸUB" panose="020B0900000000000000" pitchFamily="50" charset="-128"/>
              </a:rPr>
              <a:t>A</a:t>
            </a:r>
            <a:r>
              <a:rPr lang="ja-JP" altLang="en-US" dirty="0">
                <a:latin typeface="HGP創英角ｺﾞｼｯｸUB" panose="020B0900000000000000" pitchFamily="50" charset="-128"/>
                <a:ea typeface="HGP創英角ｺﾞｼｯｸUB" panose="020B0900000000000000" pitchFamily="50" charset="-128"/>
              </a:rPr>
              <a:t>）</a:t>
            </a:r>
          </a:p>
        </p:txBody>
      </p:sp>
      <p:sp>
        <p:nvSpPr>
          <p:cNvPr id="18" name="コンテンツ プレースホルダー 2">
            <a:extLst>
              <a:ext uri="{FF2B5EF4-FFF2-40B4-BE49-F238E27FC236}">
                <a16:creationId xmlns:a16="http://schemas.microsoft.com/office/drawing/2014/main" id="{C714DD45-1379-4E09-A288-8BFF77DED226}"/>
              </a:ext>
            </a:extLst>
          </p:cNvPr>
          <p:cNvSpPr txBox="1">
            <a:spLocks/>
          </p:cNvSpPr>
          <p:nvPr/>
        </p:nvSpPr>
        <p:spPr>
          <a:xfrm>
            <a:off x="7886708" y="4794113"/>
            <a:ext cx="3253361" cy="12047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buFont typeface="Arial" panose="020B0604020202020204" pitchFamily="34" charset="0"/>
              <a:buNone/>
            </a:pPr>
            <a:r>
              <a:rPr lang="ja-JP" altLang="en-US" dirty="0">
                <a:latin typeface="HGP創英角ｺﾞｼｯｸUB" panose="020B0900000000000000" pitchFamily="50" charset="-128"/>
                <a:ea typeface="HGP創英角ｺﾞｼｯｸUB" panose="020B0900000000000000" pitchFamily="50" charset="-128"/>
              </a:rPr>
              <a:t>改訂後（図案</a:t>
            </a:r>
            <a:r>
              <a:rPr lang="en-US" altLang="ja-JP" dirty="0">
                <a:latin typeface="HGP創英角ｺﾞｼｯｸUB" panose="020B0900000000000000" pitchFamily="50" charset="-128"/>
                <a:ea typeface="HGP創英角ｺﾞｼｯｸUB" panose="020B0900000000000000" pitchFamily="50" charset="-128"/>
              </a:rPr>
              <a:t>B</a:t>
            </a:r>
            <a:r>
              <a:rPr lang="ja-JP" altLang="en-US" dirty="0">
                <a:latin typeface="HGP創英角ｺﾞｼｯｸUB" panose="020B0900000000000000" pitchFamily="50" charset="-128"/>
                <a:ea typeface="HGP創英角ｺﾞｼｯｸUB" panose="020B0900000000000000" pitchFamily="50" charset="-128"/>
              </a:rPr>
              <a:t>）</a:t>
            </a:r>
          </a:p>
        </p:txBody>
      </p:sp>
      <p:pic>
        <p:nvPicPr>
          <p:cNvPr id="3" name="図 2">
            <a:extLst>
              <a:ext uri="{FF2B5EF4-FFF2-40B4-BE49-F238E27FC236}">
                <a16:creationId xmlns:a16="http://schemas.microsoft.com/office/drawing/2014/main" id="{A29A01E5-A3B8-4DEC-9EBE-AF9F2BBC62CD}"/>
              </a:ext>
            </a:extLst>
          </p:cNvPr>
          <p:cNvPicPr>
            <a:picLocks noChangeAspect="1"/>
          </p:cNvPicPr>
          <p:nvPr/>
        </p:nvPicPr>
        <p:blipFill rotWithShape="1">
          <a:blip r:embed="rId3">
            <a:extLst>
              <a:ext uri="{28A0092B-C50C-407E-A947-70E740481C1C}">
                <a14:useLocalDpi xmlns:a14="http://schemas.microsoft.com/office/drawing/2010/main" val="0"/>
              </a:ext>
            </a:extLst>
          </a:blip>
          <a:srcRect l="11176" t="10975" r="9765" b="9952"/>
          <a:stretch/>
        </p:blipFill>
        <p:spPr>
          <a:xfrm>
            <a:off x="6546565" y="1067324"/>
            <a:ext cx="5248021" cy="3786260"/>
          </a:xfrm>
          <a:prstGeom prst="rect">
            <a:avLst/>
          </a:prstGeom>
        </p:spPr>
      </p:pic>
      <p:sp>
        <p:nvSpPr>
          <p:cNvPr id="20" name="矢印: 下 19">
            <a:extLst>
              <a:ext uri="{FF2B5EF4-FFF2-40B4-BE49-F238E27FC236}">
                <a16:creationId xmlns:a16="http://schemas.microsoft.com/office/drawing/2014/main" id="{BFEB8464-7987-45B5-A517-DEE30A502B57}"/>
              </a:ext>
            </a:extLst>
          </p:cNvPr>
          <p:cNvSpPr/>
          <p:nvPr/>
        </p:nvSpPr>
        <p:spPr>
          <a:xfrm rot="16200000">
            <a:off x="5911130" y="2868488"/>
            <a:ext cx="369742" cy="455847"/>
          </a:xfrm>
          <a:prstGeom prst="downArrow">
            <a:avLst/>
          </a:prstGeom>
          <a:solidFill>
            <a:srgbClr val="004ADE"/>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9" name="テキスト ボックス 2">
            <a:extLst>
              <a:ext uri="{FF2B5EF4-FFF2-40B4-BE49-F238E27FC236}">
                <a16:creationId xmlns:a16="http://schemas.microsoft.com/office/drawing/2014/main" id="{226C7387-200E-428A-AA9B-572A7A5E48EA}"/>
              </a:ext>
            </a:extLst>
          </p:cNvPr>
          <p:cNvSpPr txBox="1">
            <a:spLocks noChangeArrowheads="1"/>
          </p:cNvSpPr>
          <p:nvPr/>
        </p:nvSpPr>
        <p:spPr bwMode="auto">
          <a:xfrm>
            <a:off x="9513388" y="407766"/>
            <a:ext cx="4353706" cy="602376"/>
          </a:xfrm>
          <a:prstGeom prst="rect">
            <a:avLst/>
          </a:prstGeom>
          <a:noFill/>
          <a:ln w="9525">
            <a:noFill/>
            <a:miter lim="800000"/>
            <a:headEnd/>
            <a:tailEnd/>
          </a:ln>
        </p:spPr>
        <p:txBody>
          <a:bodyPr rot="0" vert="horz" wrap="square" lIns="91440" tIns="45720" rIns="91440" bIns="45720" anchor="t" anchorCtr="0">
            <a:noAutofit/>
          </a:bodyPr>
          <a:lstStyle/>
          <a:p>
            <a:pPr>
              <a:spcAft>
                <a:spcPts val="0"/>
              </a:spcAft>
            </a:pPr>
            <a:r>
              <a:rPr lang="en-US" altLang="ja-JP" sz="2400" dirty="0">
                <a:latin typeface="HGS創英角ﾎﾟｯﾌﾟ体" panose="040B0A00000000000000" pitchFamily="50" charset="-128"/>
                <a:ea typeface="HGS創英角ﾎﾟｯﾌﾟ体" panose="040B0A00000000000000" pitchFamily="50" charset="-128"/>
              </a:rPr>
              <a:t>Light Line Type</a:t>
            </a:r>
            <a:endParaRPr lang="en-US" altLang="ja-JP"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Tree>
    <p:extLst>
      <p:ext uri="{BB962C8B-B14F-4D97-AF65-F5344CB8AC3E}">
        <p14:creationId xmlns:p14="http://schemas.microsoft.com/office/powerpoint/2010/main" val="335093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9CDFB2B9-7E53-4C82-8F40-9891ECB50CCB}"/>
              </a:ext>
            </a:extLst>
          </p:cNvPr>
          <p:cNvSpPr>
            <a:spLocks noGrp="1"/>
          </p:cNvSpPr>
          <p:nvPr>
            <p:ph idx="1"/>
          </p:nvPr>
        </p:nvSpPr>
        <p:spPr>
          <a:xfrm>
            <a:off x="615821" y="1530220"/>
            <a:ext cx="8602826" cy="4205562"/>
          </a:xfrm>
        </p:spPr>
        <p:txBody>
          <a:bodyPr>
            <a:normAutofit fontScale="92500" lnSpcReduction="10000"/>
          </a:bodyPr>
          <a:lstStyle/>
          <a:p>
            <a:pPr>
              <a:lnSpc>
                <a:spcPct val="100000"/>
              </a:lnSpc>
            </a:pPr>
            <a:r>
              <a:rPr lang="en-US" altLang="ja-JP" sz="2400" dirty="0">
                <a:latin typeface="BIZ UDPゴシック" panose="020B0400000000000000" pitchFamily="50" charset="-128"/>
                <a:ea typeface="BIZ UDPゴシック" panose="020B0400000000000000" pitchFamily="50" charset="-128"/>
              </a:rPr>
              <a:t>REIWALL ILLUSION</a:t>
            </a:r>
            <a:r>
              <a:rPr lang="ja-JP" altLang="en-US" sz="2400" dirty="0">
                <a:latin typeface="BIZ UDPゴシック" panose="020B0400000000000000" pitchFamily="50" charset="-128"/>
                <a:ea typeface="BIZ UDPゴシック" panose="020B0400000000000000" pitchFamily="50" charset="-128"/>
              </a:rPr>
              <a:t>（令和錯視）は、今年の５月に新元号になった「令和」にちなんでつけました。ネーミングは錯視の現象そのものを指しているものではありません。</a:t>
            </a:r>
            <a:endParaRPr lang="en-US" altLang="ja-JP" sz="2400" dirty="0">
              <a:latin typeface="BIZ UDPゴシック" panose="020B0400000000000000" pitchFamily="50" charset="-128"/>
              <a:ea typeface="BIZ UDPゴシック" panose="020B0400000000000000" pitchFamily="50" charset="-128"/>
            </a:endParaRPr>
          </a:p>
          <a:p>
            <a:pPr marL="0" indent="0">
              <a:lnSpc>
                <a:spcPct val="100000"/>
              </a:lnSpc>
              <a:buNone/>
            </a:pPr>
            <a:endParaRPr lang="en-US" altLang="ja-JP" sz="2400" dirty="0">
              <a:latin typeface="BIZ UDPゴシック" panose="020B0400000000000000" pitchFamily="50" charset="-128"/>
              <a:ea typeface="BIZ UDPゴシック" panose="020B0400000000000000" pitchFamily="50" charset="-128"/>
            </a:endParaRPr>
          </a:p>
          <a:p>
            <a:pPr>
              <a:lnSpc>
                <a:spcPct val="100000"/>
              </a:lnSpc>
            </a:pPr>
            <a:r>
              <a:rPr lang="ja-JP" altLang="en-US" sz="2400" dirty="0">
                <a:latin typeface="BIZ UDPゴシック" panose="020B0400000000000000" pitchFamily="50" charset="-128"/>
                <a:ea typeface="BIZ UDPゴシック" panose="020B0400000000000000" pitchFamily="50" charset="-128"/>
              </a:rPr>
              <a:t>これから紹介していく錯視図形の見え方については解説の通りだけではなく、見え方に個人差があると思われます。あらかじめご了承ください。</a:t>
            </a:r>
            <a:endParaRPr lang="en-US" altLang="ja-JP" sz="2400" dirty="0">
              <a:latin typeface="BIZ UDPゴシック" panose="020B0400000000000000" pitchFamily="50" charset="-128"/>
              <a:ea typeface="BIZ UDPゴシック" panose="020B0400000000000000" pitchFamily="50" charset="-128"/>
            </a:endParaRPr>
          </a:p>
          <a:p>
            <a:pPr>
              <a:lnSpc>
                <a:spcPct val="120000"/>
              </a:lnSpc>
            </a:pPr>
            <a:r>
              <a:rPr lang="ja-JP" altLang="en-US" sz="2400" dirty="0">
                <a:latin typeface="BIZ UDPゴシック" panose="020B0400000000000000" pitchFamily="50" charset="-128"/>
                <a:ea typeface="BIZ UDPゴシック" panose="020B0400000000000000" pitchFamily="50" charset="-128"/>
              </a:rPr>
              <a:t>この錯視は「モンタルボ錯視」の基本図形を参考にしながら</a:t>
            </a:r>
            <a:r>
              <a:rPr lang="en-US" altLang="ja-JP" sz="2400" dirty="0">
                <a:latin typeface="BIZ UDPゴシック" panose="020B0400000000000000" pitchFamily="50" charset="-128"/>
                <a:ea typeface="BIZ UDPゴシック" panose="020B0400000000000000" pitchFamily="50" charset="-128"/>
              </a:rPr>
              <a:t>Microsoft Word</a:t>
            </a:r>
            <a:r>
              <a:rPr lang="ja-JP" altLang="en-US" sz="2400" dirty="0">
                <a:latin typeface="BIZ UDPゴシック" panose="020B0400000000000000" pitchFamily="50" charset="-128"/>
                <a:ea typeface="BIZ UDPゴシック" panose="020B0400000000000000" pitchFamily="50" charset="-128"/>
              </a:rPr>
              <a:t>で図形を作成している過程で従来の「モンタルボ錯視」とは違う新しい錯視を偶然発見しました。作図に使用したソフトは</a:t>
            </a:r>
            <a:r>
              <a:rPr lang="en-US" altLang="ja-JP" sz="2400" dirty="0">
                <a:latin typeface="BIZ UDPゴシック" panose="020B0400000000000000" pitchFamily="50" charset="-128"/>
                <a:ea typeface="BIZ UDPゴシック" panose="020B0400000000000000" pitchFamily="50" charset="-128"/>
              </a:rPr>
              <a:t>Word</a:t>
            </a:r>
            <a:r>
              <a:rPr lang="ja-JP" altLang="en-US" sz="2400" dirty="0">
                <a:latin typeface="BIZ UDPゴシック" panose="020B0400000000000000" pitchFamily="50" charset="-128"/>
                <a:ea typeface="BIZ UDPゴシック" panose="020B0400000000000000" pitchFamily="50" charset="-128"/>
              </a:rPr>
              <a:t>です。</a:t>
            </a:r>
          </a:p>
          <a:p>
            <a:pPr>
              <a:lnSpc>
                <a:spcPct val="120000"/>
              </a:lnSpc>
            </a:pPr>
            <a:endParaRPr lang="en-US" altLang="ja-JP" sz="2400" dirty="0">
              <a:latin typeface="HGP創英角ｺﾞｼｯｸUB" panose="020B0900000000000000" pitchFamily="50" charset="-128"/>
              <a:ea typeface="HGP創英角ｺﾞｼｯｸUB" panose="020B0900000000000000" pitchFamily="50" charset="-128"/>
            </a:endParaRPr>
          </a:p>
          <a:p>
            <a:pPr>
              <a:lnSpc>
                <a:spcPct val="120000"/>
              </a:lnSpc>
            </a:pPr>
            <a:endParaRPr lang="en-US" altLang="ja-JP" sz="2400" dirty="0">
              <a:latin typeface="HGP創英角ｺﾞｼｯｸUB" panose="020B0900000000000000" pitchFamily="50" charset="-128"/>
              <a:ea typeface="HGP創英角ｺﾞｼｯｸUB" panose="020B0900000000000000" pitchFamily="50" charset="-128"/>
            </a:endParaRPr>
          </a:p>
          <a:p>
            <a:pPr>
              <a:lnSpc>
                <a:spcPct val="120000"/>
              </a:lnSpc>
            </a:pPr>
            <a:endParaRPr lang="ja-JP" altLang="en-US" sz="2400" dirty="0">
              <a:latin typeface="HGP創英角ｺﾞｼｯｸUB" panose="020B0900000000000000" pitchFamily="50" charset="-128"/>
              <a:ea typeface="HGP創英角ｺﾞｼｯｸUB" panose="020B0900000000000000" pitchFamily="50" charset="-128"/>
            </a:endParaRPr>
          </a:p>
        </p:txBody>
      </p:sp>
      <p:sp>
        <p:nvSpPr>
          <p:cNvPr id="5" name="正方形/長方形 4">
            <a:extLst>
              <a:ext uri="{FF2B5EF4-FFF2-40B4-BE49-F238E27FC236}">
                <a16:creationId xmlns:a16="http://schemas.microsoft.com/office/drawing/2014/main" id="{6F364EEB-2F69-404C-ADB3-EE56340F49BF}"/>
              </a:ext>
            </a:extLst>
          </p:cNvPr>
          <p:cNvSpPr/>
          <p:nvPr/>
        </p:nvSpPr>
        <p:spPr>
          <a:xfrm rot="16200000" flipH="1" flipV="1">
            <a:off x="4118266" y="-1884365"/>
            <a:ext cx="893954" cy="5540833"/>
          </a:xfrm>
          <a:prstGeom prst="rect">
            <a:avLst/>
          </a:prstGeom>
          <a:gradFill>
            <a:gsLst>
              <a:gs pos="0">
                <a:schemeClr val="accent1">
                  <a:tint val="66000"/>
                  <a:satMod val="160000"/>
                  <a:alpha val="0"/>
                </a:schemeClr>
              </a:gs>
              <a:gs pos="50000">
                <a:schemeClr val="accent1">
                  <a:tint val="44500"/>
                  <a:satMod val="160000"/>
                </a:schemeClr>
              </a:gs>
              <a:gs pos="100000">
                <a:schemeClr val="bg1"/>
              </a:gs>
            </a:gsLst>
            <a:lin ang="5400000" scaled="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 name="タイトル 1">
            <a:extLst>
              <a:ext uri="{FF2B5EF4-FFF2-40B4-BE49-F238E27FC236}">
                <a16:creationId xmlns:a16="http://schemas.microsoft.com/office/drawing/2014/main" id="{3FA31A55-024E-4206-BA07-4279372595D2}"/>
              </a:ext>
            </a:extLst>
          </p:cNvPr>
          <p:cNvSpPr>
            <a:spLocks noGrp="1"/>
          </p:cNvSpPr>
          <p:nvPr>
            <p:ph type="title"/>
          </p:nvPr>
        </p:nvSpPr>
        <p:spPr>
          <a:xfrm>
            <a:off x="3564294" y="241882"/>
            <a:ext cx="4180114" cy="1325563"/>
          </a:xfrm>
        </p:spPr>
        <p:txBody>
          <a:bodyPr/>
          <a:lstStyle/>
          <a:p>
            <a:r>
              <a:rPr lang="ja-JP" altLang="en-US" b="1" dirty="0">
                <a:latin typeface="BIZ UDゴシック" panose="020B0400000000000000" pitchFamily="49" charset="-128"/>
                <a:ea typeface="BIZ UDゴシック" panose="020B0400000000000000" pitchFamily="49" charset="-128"/>
              </a:rPr>
              <a:t>はじめに</a:t>
            </a:r>
            <a:endParaRPr kumimoji="1" lang="ja-JP" altLang="en-US" b="1" dirty="0">
              <a:latin typeface="BIZ UDゴシック" panose="020B0400000000000000" pitchFamily="49" charset="-128"/>
              <a:ea typeface="BIZ UDゴシック" panose="020B0400000000000000" pitchFamily="49" charset="-128"/>
            </a:endParaRPr>
          </a:p>
        </p:txBody>
      </p:sp>
      <p:pic>
        <p:nvPicPr>
          <p:cNvPr id="7" name="図 6">
            <a:extLst>
              <a:ext uri="{FF2B5EF4-FFF2-40B4-BE49-F238E27FC236}">
                <a16:creationId xmlns:a16="http://schemas.microsoft.com/office/drawing/2014/main" id="{C9706197-A455-4CDD-9415-4789A6F5B5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13755" y="590809"/>
            <a:ext cx="1962424" cy="5391902"/>
          </a:xfrm>
          <a:prstGeom prst="rect">
            <a:avLst/>
          </a:prstGeom>
        </p:spPr>
      </p:pic>
    </p:spTree>
    <p:extLst>
      <p:ext uri="{BB962C8B-B14F-4D97-AF65-F5344CB8AC3E}">
        <p14:creationId xmlns:p14="http://schemas.microsoft.com/office/powerpoint/2010/main" val="29475681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a:extLst>
              <a:ext uri="{FF2B5EF4-FFF2-40B4-BE49-F238E27FC236}">
                <a16:creationId xmlns:a16="http://schemas.microsoft.com/office/drawing/2014/main" id="{64A20C5B-0061-4052-B739-0FC5DA6AB4CE}"/>
              </a:ext>
            </a:extLst>
          </p:cNvPr>
          <p:cNvSpPr/>
          <p:nvPr/>
        </p:nvSpPr>
        <p:spPr>
          <a:xfrm rot="16200000" flipH="1" flipV="1">
            <a:off x="5704190" y="-5486477"/>
            <a:ext cx="629571" cy="11847965"/>
          </a:xfrm>
          <a:prstGeom prst="rect">
            <a:avLst/>
          </a:prstGeom>
          <a:gradFill>
            <a:gsLst>
              <a:gs pos="76000">
                <a:srgbClr val="CCCCFF"/>
              </a:gs>
              <a:gs pos="0">
                <a:schemeClr val="bg1"/>
              </a:gs>
            </a:gsLst>
            <a:lin ang="5400000" scaled="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6" name="正方形/長方形 5">
            <a:extLst>
              <a:ext uri="{FF2B5EF4-FFF2-40B4-BE49-F238E27FC236}">
                <a16:creationId xmlns:a16="http://schemas.microsoft.com/office/drawing/2014/main" id="{7883E4B5-AE58-49FD-BA3C-F0B68EFB583B}"/>
              </a:ext>
            </a:extLst>
          </p:cNvPr>
          <p:cNvSpPr/>
          <p:nvPr/>
        </p:nvSpPr>
        <p:spPr>
          <a:xfrm>
            <a:off x="602166" y="133718"/>
            <a:ext cx="9928674" cy="1205523"/>
          </a:xfrm>
          <a:prstGeom prst="rect">
            <a:avLst/>
          </a:prstGeom>
        </p:spPr>
        <p:txBody>
          <a:bodyPr wrap="square">
            <a:spAutoFit/>
          </a:bodyPr>
          <a:lstStyle/>
          <a:p>
            <a:pPr>
              <a:lnSpc>
                <a:spcPct val="120000"/>
              </a:lnSpc>
            </a:pPr>
            <a:r>
              <a:rPr lang="en-US" altLang="ja-JP" sz="3600" dirty="0">
                <a:latin typeface="HGS創英角ﾎﾟｯﾌﾟ体" panose="040B0A00000000000000" pitchFamily="50" charset="-128"/>
                <a:ea typeface="HGS創英角ﾎﾟｯﾌﾟ体" panose="040B0A00000000000000" pitchFamily="50" charset="-128"/>
              </a:rPr>
              <a:t>REIWALL ILLUSION</a:t>
            </a:r>
            <a:r>
              <a:rPr lang="ja-JP" altLang="en-US" sz="3600" dirty="0">
                <a:latin typeface="HGS創英角ﾎﾟｯﾌﾟ体" panose="040B0A00000000000000" pitchFamily="50" charset="-128"/>
                <a:ea typeface="HGS創英角ﾎﾟｯﾌﾟ体" panose="040B0A00000000000000" pitchFamily="50" charset="-128"/>
              </a:rPr>
              <a:t>（令和錯視）</a:t>
            </a:r>
            <a:r>
              <a:rPr lang="ja-JP" altLang="en-US" sz="3600" dirty="0">
                <a:latin typeface="HGP創英角ｺﾞｼｯｸUB" panose="020B0900000000000000" pitchFamily="50" charset="-128"/>
                <a:ea typeface="HGP創英角ｺﾞｼｯｸUB" panose="020B0900000000000000" pitchFamily="50" charset="-128"/>
              </a:rPr>
              <a:t>図案</a:t>
            </a:r>
            <a:r>
              <a:rPr lang="en-US" altLang="ja-JP" sz="3600" dirty="0">
                <a:latin typeface="HGP創英角ｺﾞｼｯｸUB" panose="020B0900000000000000" pitchFamily="50" charset="-128"/>
                <a:ea typeface="HGP創英角ｺﾞｼｯｸUB" panose="020B0900000000000000" pitchFamily="50" charset="-128"/>
              </a:rPr>
              <a:t>C</a:t>
            </a:r>
          </a:p>
          <a:p>
            <a:pPr>
              <a:lnSpc>
                <a:spcPct val="120000"/>
              </a:lnSpc>
            </a:pPr>
            <a:endParaRPr lang="en-US" altLang="ja-JP" sz="2800" dirty="0">
              <a:latin typeface="HGP創英角ｺﾞｼｯｸUB" panose="020B0900000000000000" pitchFamily="50" charset="-128"/>
              <a:ea typeface="HGP創英角ｺﾞｼｯｸUB" panose="020B0900000000000000" pitchFamily="50" charset="-128"/>
            </a:endParaRPr>
          </a:p>
        </p:txBody>
      </p:sp>
      <p:pic>
        <p:nvPicPr>
          <p:cNvPr id="12" name="図 11">
            <a:extLst>
              <a:ext uri="{FF2B5EF4-FFF2-40B4-BE49-F238E27FC236}">
                <a16:creationId xmlns:a16="http://schemas.microsoft.com/office/drawing/2014/main" id="{CCA64401-04EB-470F-83F2-5FDA25D62080}"/>
              </a:ext>
            </a:extLst>
          </p:cNvPr>
          <p:cNvPicPr>
            <a:picLocks noChangeAspect="1"/>
          </p:cNvPicPr>
          <p:nvPr/>
        </p:nvPicPr>
        <p:blipFill rotWithShape="1">
          <a:blip r:embed="rId2">
            <a:extLst>
              <a:ext uri="{28A0092B-C50C-407E-A947-70E740481C1C}">
                <a14:useLocalDpi xmlns:a14="http://schemas.microsoft.com/office/drawing/2010/main" val="0"/>
              </a:ext>
            </a:extLst>
          </a:blip>
          <a:srcRect l="10437" t="5584" r="14012" b="8660"/>
          <a:stretch/>
        </p:blipFill>
        <p:spPr>
          <a:xfrm rot="10800000">
            <a:off x="387928" y="1694984"/>
            <a:ext cx="5935860" cy="4298961"/>
          </a:xfrm>
          <a:prstGeom prst="rect">
            <a:avLst/>
          </a:prstGeom>
        </p:spPr>
      </p:pic>
      <p:sp>
        <p:nvSpPr>
          <p:cNvPr id="13" name="テキスト ボックス 2">
            <a:extLst>
              <a:ext uri="{FF2B5EF4-FFF2-40B4-BE49-F238E27FC236}">
                <a16:creationId xmlns:a16="http://schemas.microsoft.com/office/drawing/2014/main" id="{C8C5F8FA-B860-4B06-81D7-17B9E7AF521B}"/>
              </a:ext>
            </a:extLst>
          </p:cNvPr>
          <p:cNvSpPr txBox="1">
            <a:spLocks noChangeArrowheads="1"/>
          </p:cNvSpPr>
          <p:nvPr/>
        </p:nvSpPr>
        <p:spPr bwMode="auto">
          <a:xfrm>
            <a:off x="1665269" y="864054"/>
            <a:ext cx="4353706" cy="602376"/>
          </a:xfrm>
          <a:prstGeom prst="rect">
            <a:avLst/>
          </a:prstGeom>
          <a:noFill/>
          <a:ln w="9525">
            <a:noFill/>
            <a:miter lim="800000"/>
            <a:headEnd/>
            <a:tailEnd/>
          </a:ln>
        </p:spPr>
        <p:txBody>
          <a:bodyPr rot="0" vert="horz" wrap="square" lIns="91440" tIns="45720" rIns="91440" bIns="45720" anchor="t" anchorCtr="0">
            <a:noAutofit/>
          </a:bodyPr>
          <a:lstStyle/>
          <a:p>
            <a:pPr>
              <a:spcAft>
                <a:spcPts val="0"/>
              </a:spcAft>
            </a:pPr>
            <a:r>
              <a:rPr lang="ja-JP" altLang="en-US" sz="2400" dirty="0">
                <a:latin typeface="HGP創英角ｺﾞｼｯｸUB" panose="020B0900000000000000" pitchFamily="50" charset="-128"/>
                <a:ea typeface="HGP創英角ｺﾞｼｯｸUB" panose="020B0900000000000000" pitchFamily="50" charset="-128"/>
              </a:rPr>
              <a:t>図</a:t>
            </a:r>
            <a:r>
              <a:rPr lang="en-US" altLang="ja-JP" sz="2400" dirty="0">
                <a:latin typeface="HGP創英角ｺﾞｼｯｸUB" panose="020B0900000000000000" pitchFamily="50" charset="-128"/>
                <a:ea typeface="HGP創英角ｺﾞｼｯｸUB" panose="020B0900000000000000" pitchFamily="50" charset="-128"/>
              </a:rPr>
              <a:t>C</a:t>
            </a:r>
            <a:r>
              <a:rPr lang="ja-JP" altLang="en-US" sz="2400" dirty="0">
                <a:latin typeface="HGP創英角ｺﾞｼｯｸUB" panose="020B0900000000000000" pitchFamily="50" charset="-128"/>
                <a:ea typeface="HGP創英角ｺﾞｼｯｸUB" panose="020B0900000000000000" pitchFamily="50" charset="-128"/>
              </a:rPr>
              <a:t>：</a:t>
            </a:r>
            <a:r>
              <a:rPr lang="en-US" altLang="ja-JP" sz="2400" dirty="0">
                <a:latin typeface="HGS創英角ﾎﾟｯﾌﾟ体" panose="040B0A00000000000000" pitchFamily="50" charset="-128"/>
                <a:ea typeface="HGS創英角ﾎﾟｯﾌﾟ体" panose="040B0A00000000000000" pitchFamily="50" charset="-128"/>
              </a:rPr>
              <a:t>Dark</a:t>
            </a:r>
            <a:r>
              <a:rPr lang="ja-JP" altLang="en-US" sz="2400" dirty="0">
                <a:latin typeface="HGS創英角ﾎﾟｯﾌﾟ体" panose="040B0A00000000000000" pitchFamily="50" charset="-128"/>
                <a:ea typeface="HGS創英角ﾎﾟｯﾌﾟ体" panose="040B0A00000000000000" pitchFamily="50" charset="-128"/>
              </a:rPr>
              <a:t> </a:t>
            </a:r>
            <a:r>
              <a:rPr lang="en-US" altLang="ja-JP" sz="2400" dirty="0">
                <a:latin typeface="HGS創英角ﾎﾟｯﾌﾟ体" panose="040B0A00000000000000" pitchFamily="50" charset="-128"/>
                <a:ea typeface="HGS創英角ﾎﾟｯﾌﾟ体" panose="040B0A00000000000000" pitchFamily="50" charset="-128"/>
              </a:rPr>
              <a:t>Line Type</a:t>
            </a:r>
            <a:endParaRPr lang="en-US" altLang="ja-JP"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14" name="コンテンツ プレースホルダー 2">
            <a:extLst>
              <a:ext uri="{FF2B5EF4-FFF2-40B4-BE49-F238E27FC236}">
                <a16:creationId xmlns:a16="http://schemas.microsoft.com/office/drawing/2014/main" id="{F946E91C-DC58-4C5D-BA4F-8D8A2050444E}"/>
              </a:ext>
            </a:extLst>
          </p:cNvPr>
          <p:cNvSpPr>
            <a:spLocks noGrp="1"/>
          </p:cNvSpPr>
          <p:nvPr>
            <p:ph idx="1"/>
          </p:nvPr>
        </p:nvSpPr>
        <p:spPr>
          <a:xfrm>
            <a:off x="6679579" y="892098"/>
            <a:ext cx="5124493" cy="5686424"/>
          </a:xfrm>
        </p:spPr>
        <p:txBody>
          <a:bodyPr>
            <a:normAutofit fontScale="92500"/>
          </a:bodyPr>
          <a:lstStyle/>
          <a:p>
            <a:pPr marL="0" indent="0">
              <a:lnSpc>
                <a:spcPct val="120000"/>
              </a:lnSpc>
              <a:buNone/>
            </a:pPr>
            <a:r>
              <a:rPr lang="ja-JP" altLang="en-US" sz="2200" b="1" dirty="0">
                <a:latin typeface="ＭＳ Ｐゴシック" panose="020B0600070205080204" pitchFamily="50" charset="-128"/>
                <a:ea typeface="ＭＳ Ｐゴシック" panose="020B0600070205080204" pitchFamily="50" charset="-128"/>
              </a:rPr>
              <a:t>解説と分析：</a:t>
            </a:r>
            <a:r>
              <a:rPr lang="ja-JP" altLang="en-US" sz="2200" dirty="0">
                <a:latin typeface="ＭＳ Ｐゴシック" panose="020B0600070205080204" pitchFamily="50" charset="-128"/>
                <a:ea typeface="ＭＳ Ｐゴシック" panose="020B0600070205080204" pitchFamily="50" charset="-128"/>
              </a:rPr>
              <a:t>こちらは</a:t>
            </a:r>
            <a:r>
              <a:rPr lang="en-US" altLang="ja-JP" sz="2200" dirty="0">
                <a:latin typeface="ＭＳ Ｐゴシック" panose="020B0600070205080204" pitchFamily="50" charset="-128"/>
                <a:ea typeface="ＭＳ Ｐゴシック" panose="020B0600070205080204" pitchFamily="50" charset="-128"/>
              </a:rPr>
              <a:t>Dark-line Type</a:t>
            </a:r>
            <a:r>
              <a:rPr lang="ja-JP" altLang="en-US" sz="2200" dirty="0">
                <a:latin typeface="ＭＳ Ｐゴシック" panose="020B0600070205080204" pitchFamily="50" charset="-128"/>
                <a:ea typeface="ＭＳ Ｐゴシック" panose="020B0600070205080204" pitchFamily="50" charset="-128"/>
              </a:rPr>
              <a:t>です。水平線の傾きが前図</a:t>
            </a:r>
            <a:r>
              <a:rPr lang="en-US" altLang="ja-JP" sz="2200" dirty="0">
                <a:latin typeface="ＭＳ Ｐゴシック" panose="020B0600070205080204" pitchFamily="50" charset="-128"/>
                <a:ea typeface="ＭＳ Ｐゴシック" panose="020B0600070205080204" pitchFamily="50" charset="-128"/>
              </a:rPr>
              <a:t>B</a:t>
            </a:r>
            <a:r>
              <a:rPr lang="ja-JP" altLang="en-US" sz="2200" dirty="0">
                <a:latin typeface="ＭＳ Ｐゴシック" panose="020B0600070205080204" pitchFamily="50" charset="-128"/>
                <a:ea typeface="ＭＳ Ｐゴシック" panose="020B0600070205080204" pitchFamily="50" charset="-128"/>
              </a:rPr>
              <a:t>とは逆方向になっていることがポイントです。</a:t>
            </a:r>
            <a:endParaRPr lang="en-US" altLang="ja-JP" sz="2200" dirty="0">
              <a:latin typeface="ＭＳ Ｐゴシック" panose="020B0600070205080204" pitchFamily="50" charset="-128"/>
              <a:ea typeface="ＭＳ Ｐゴシック" panose="020B0600070205080204" pitchFamily="50" charset="-128"/>
            </a:endParaRPr>
          </a:p>
          <a:p>
            <a:pPr marL="0" indent="0">
              <a:lnSpc>
                <a:spcPct val="120000"/>
              </a:lnSpc>
              <a:buNone/>
            </a:pPr>
            <a:r>
              <a:rPr lang="ja-JP" altLang="en-US" sz="2200" dirty="0">
                <a:latin typeface="ＭＳ Ｐゴシック" panose="020B0600070205080204" pitchFamily="50" charset="-128"/>
                <a:ea typeface="ＭＳ Ｐゴシック" panose="020B0600070205080204" pitchFamily="50" charset="-128"/>
              </a:rPr>
              <a:t>基本図形では黒色ですが、こちらは色ありのグラデーションですので、境界線色もグラデーション色に合わせて変える必要がありました。</a:t>
            </a:r>
            <a:endParaRPr lang="en-US" altLang="ja-JP" sz="2200" dirty="0">
              <a:latin typeface="ＭＳ Ｐゴシック" panose="020B0600070205080204" pitchFamily="50" charset="-128"/>
              <a:ea typeface="ＭＳ Ｐゴシック" panose="020B0600070205080204" pitchFamily="50" charset="-128"/>
            </a:endParaRPr>
          </a:p>
          <a:p>
            <a:pPr marL="0" indent="0">
              <a:lnSpc>
                <a:spcPct val="120000"/>
              </a:lnSpc>
              <a:buNone/>
            </a:pPr>
            <a:r>
              <a:rPr lang="ja-JP" altLang="en-US" sz="2200" dirty="0">
                <a:latin typeface="ＭＳ Ｐゴシック" panose="020B0600070205080204" pitchFamily="50" charset="-128"/>
                <a:ea typeface="ＭＳ Ｐゴシック" panose="020B0600070205080204" pitchFamily="50" charset="-128"/>
              </a:rPr>
              <a:t>先ほどの図案</a:t>
            </a:r>
            <a:r>
              <a:rPr lang="en-US" altLang="ja-JP" sz="2200" dirty="0">
                <a:latin typeface="ＭＳ Ｐゴシック" panose="020B0600070205080204" pitchFamily="50" charset="-128"/>
                <a:ea typeface="ＭＳ Ｐゴシック" panose="020B0600070205080204" pitchFamily="50" charset="-128"/>
              </a:rPr>
              <a:t>B</a:t>
            </a:r>
            <a:r>
              <a:rPr lang="ja-JP" altLang="en-US" sz="2200" dirty="0">
                <a:latin typeface="ＭＳ Ｐゴシック" panose="020B0600070205080204" pitchFamily="50" charset="-128"/>
                <a:ea typeface="ＭＳ Ｐゴシック" panose="020B0600070205080204" pitchFamily="50" charset="-128"/>
              </a:rPr>
              <a:t>の</a:t>
            </a:r>
            <a:r>
              <a:rPr lang="en-US" altLang="ja-JP" sz="2200" dirty="0">
                <a:latin typeface="ＭＳ Ｐゴシック" panose="020B0600070205080204" pitchFamily="50" charset="-128"/>
                <a:ea typeface="ＭＳ Ｐゴシック" panose="020B0600070205080204" pitchFamily="50" charset="-128"/>
              </a:rPr>
              <a:t>Light</a:t>
            </a:r>
            <a:r>
              <a:rPr lang="ja-JP" altLang="en-US" sz="2200" dirty="0">
                <a:latin typeface="ＭＳ Ｐゴシック" panose="020B0600070205080204" pitchFamily="50" charset="-128"/>
                <a:ea typeface="ＭＳ Ｐゴシック" panose="020B0600070205080204" pitchFamily="50" charset="-128"/>
              </a:rPr>
              <a:t> </a:t>
            </a:r>
            <a:r>
              <a:rPr lang="en-US" altLang="ja-JP" sz="2200" dirty="0">
                <a:latin typeface="ＭＳ Ｐゴシック" panose="020B0600070205080204" pitchFamily="50" charset="-128"/>
                <a:ea typeface="ＭＳ Ｐゴシック" panose="020B0600070205080204" pitchFamily="50" charset="-128"/>
              </a:rPr>
              <a:t>Type</a:t>
            </a:r>
            <a:r>
              <a:rPr lang="ja-JP" altLang="en-US" sz="2200" dirty="0">
                <a:latin typeface="ＭＳ Ｐゴシック" panose="020B0600070205080204" pitchFamily="50" charset="-128"/>
                <a:ea typeface="ＭＳ Ｐゴシック" panose="020B0600070205080204" pitchFamily="50" charset="-128"/>
              </a:rPr>
              <a:t>を作るよりも、こちらは色の組み合わせで傾きが弱くなってしまうので、色の相性がとても重要です。非常に作業時間を要しますが、錯視量はそれほど強くないようです。</a:t>
            </a:r>
            <a:endParaRPr lang="en-US" altLang="ja-JP" sz="2200" dirty="0">
              <a:latin typeface="ＭＳ Ｐゴシック" panose="020B0600070205080204" pitchFamily="50" charset="-128"/>
              <a:ea typeface="ＭＳ Ｐゴシック" panose="020B0600070205080204" pitchFamily="50" charset="-128"/>
            </a:endParaRPr>
          </a:p>
          <a:p>
            <a:pPr marL="0" indent="0">
              <a:lnSpc>
                <a:spcPct val="120000"/>
              </a:lnSpc>
              <a:buNone/>
            </a:pPr>
            <a:r>
              <a:rPr lang="ja-JP" altLang="en-US" sz="2200" dirty="0">
                <a:latin typeface="ＭＳ Ｐゴシック" panose="020B0600070205080204" pitchFamily="50" charset="-128"/>
                <a:ea typeface="ＭＳ Ｐゴシック" panose="020B0600070205080204" pitchFamily="50" charset="-128"/>
              </a:rPr>
              <a:t>グラデーション方向に左右に動くように見えることがありますが、動きを強くするには配色の組み合わせがとても重要になります。</a:t>
            </a:r>
            <a:endParaRPr lang="en-US" altLang="ja-JP" sz="2200" dirty="0">
              <a:latin typeface="ＭＳ Ｐゴシック" panose="020B0600070205080204" pitchFamily="50" charset="-128"/>
              <a:ea typeface="ＭＳ Ｐゴシック" panose="020B0600070205080204" pitchFamily="50" charset="-128"/>
            </a:endParaRPr>
          </a:p>
          <a:p>
            <a:pPr marL="0" indent="0">
              <a:lnSpc>
                <a:spcPct val="110000"/>
              </a:lnSpc>
              <a:buNone/>
            </a:pPr>
            <a:endParaRPr lang="en-US" altLang="ja-JP" b="1" kern="1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indent="0">
              <a:lnSpc>
                <a:spcPct val="110000"/>
              </a:lnSpc>
              <a:buNone/>
            </a:pPr>
            <a:endParaRPr lang="en-US" altLang="ja-JP" b="1" kern="1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indent="0">
              <a:lnSpc>
                <a:spcPct val="110000"/>
              </a:lnSpc>
              <a:buNone/>
            </a:pPr>
            <a:endParaRPr lang="en-US" altLang="ja-JP" b="1" kern="1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indent="0">
              <a:lnSpc>
                <a:spcPct val="110000"/>
              </a:lnSpc>
              <a:buNone/>
            </a:pPr>
            <a:endParaRPr lang="en-US" altLang="ja-JP" b="1" kern="1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indent="0">
              <a:lnSpc>
                <a:spcPct val="110000"/>
              </a:lnSpc>
              <a:buNone/>
            </a:pPr>
            <a:endParaRPr lang="en-US" altLang="ja-JP" b="1" kern="1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indent="0">
              <a:lnSpc>
                <a:spcPct val="110000"/>
              </a:lnSpc>
              <a:buNone/>
            </a:pPr>
            <a:endParaRPr lang="en-US" altLang="ja-JP" b="1" dirty="0"/>
          </a:p>
          <a:p>
            <a:pPr marL="0" indent="0">
              <a:lnSpc>
                <a:spcPct val="110000"/>
              </a:lnSpc>
              <a:buNone/>
            </a:pPr>
            <a:endParaRPr lang="en-US" altLang="ja-JP" b="1" dirty="0"/>
          </a:p>
          <a:p>
            <a:pPr marL="0" indent="0">
              <a:lnSpc>
                <a:spcPct val="110000"/>
              </a:lnSpc>
              <a:buNone/>
            </a:pPr>
            <a:endParaRPr lang="en-US" altLang="ja-JP" b="1" dirty="0"/>
          </a:p>
          <a:p>
            <a:pPr marL="0" indent="0">
              <a:lnSpc>
                <a:spcPct val="110000"/>
              </a:lnSpc>
              <a:buNone/>
            </a:pPr>
            <a:endParaRPr kumimoji="1" lang="ja-JP" altLang="en-US" dirty="0"/>
          </a:p>
        </p:txBody>
      </p:sp>
      <p:sp>
        <p:nvSpPr>
          <p:cNvPr id="16" name="テキスト ボックス 2">
            <a:extLst>
              <a:ext uri="{FF2B5EF4-FFF2-40B4-BE49-F238E27FC236}">
                <a16:creationId xmlns:a16="http://schemas.microsoft.com/office/drawing/2014/main" id="{7FCE5EEE-88FB-4717-BF7D-FFA72B87285D}"/>
              </a:ext>
            </a:extLst>
          </p:cNvPr>
          <p:cNvSpPr txBox="1">
            <a:spLocks noChangeArrowheads="1"/>
          </p:cNvSpPr>
          <p:nvPr/>
        </p:nvSpPr>
        <p:spPr bwMode="auto">
          <a:xfrm>
            <a:off x="8758624" y="373190"/>
            <a:ext cx="4353706" cy="602376"/>
          </a:xfrm>
          <a:prstGeom prst="rect">
            <a:avLst/>
          </a:prstGeom>
          <a:noFill/>
          <a:ln w="9525">
            <a:noFill/>
            <a:miter lim="800000"/>
            <a:headEnd/>
            <a:tailEnd/>
          </a:ln>
        </p:spPr>
        <p:txBody>
          <a:bodyPr rot="0" vert="horz" wrap="square" lIns="91440" tIns="45720" rIns="91440" bIns="45720" anchor="t" anchorCtr="0">
            <a:noAutofit/>
          </a:bodyPr>
          <a:lstStyle/>
          <a:p>
            <a:pPr>
              <a:spcAft>
                <a:spcPts val="0"/>
              </a:spcAft>
            </a:pPr>
            <a:r>
              <a:rPr lang="en-US" altLang="ja-JP" sz="2400" dirty="0">
                <a:latin typeface="HGS創英角ﾎﾟｯﾌﾟ体" panose="040B0A00000000000000" pitchFamily="50" charset="-128"/>
                <a:ea typeface="HGS創英角ﾎﾟｯﾌﾟ体" panose="040B0A00000000000000" pitchFamily="50" charset="-128"/>
              </a:rPr>
              <a:t>Dark</a:t>
            </a:r>
            <a:r>
              <a:rPr lang="ja-JP" altLang="en-US" sz="2400" dirty="0">
                <a:latin typeface="HGS創英角ﾎﾟｯﾌﾟ体" panose="040B0A00000000000000" pitchFamily="50" charset="-128"/>
                <a:ea typeface="HGS創英角ﾎﾟｯﾌﾟ体" panose="040B0A00000000000000" pitchFamily="50" charset="-128"/>
              </a:rPr>
              <a:t> </a:t>
            </a:r>
            <a:r>
              <a:rPr lang="en-US" altLang="ja-JP" sz="2400" dirty="0">
                <a:latin typeface="HGS創英角ﾎﾟｯﾌﾟ体" panose="040B0A00000000000000" pitchFamily="50" charset="-128"/>
                <a:ea typeface="HGS創英角ﾎﾟｯﾌﾟ体" panose="040B0A00000000000000" pitchFamily="50" charset="-128"/>
              </a:rPr>
              <a:t>Line Type</a:t>
            </a:r>
            <a:endParaRPr lang="en-US" altLang="ja-JP"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Tree>
    <p:extLst>
      <p:ext uri="{BB962C8B-B14F-4D97-AF65-F5344CB8AC3E}">
        <p14:creationId xmlns:p14="http://schemas.microsoft.com/office/powerpoint/2010/main" val="11423757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B108696A-D38C-46F0-ACDE-0532CD3DE9D5}"/>
              </a:ext>
            </a:extLst>
          </p:cNvPr>
          <p:cNvPicPr>
            <a:picLocks noChangeAspect="1"/>
          </p:cNvPicPr>
          <p:nvPr/>
        </p:nvPicPr>
        <p:blipFill rotWithShape="1">
          <a:blip r:embed="rId2">
            <a:extLst>
              <a:ext uri="{28A0092B-C50C-407E-A947-70E740481C1C}">
                <a14:useLocalDpi xmlns:a14="http://schemas.microsoft.com/office/drawing/2010/main" val="0"/>
              </a:ext>
            </a:extLst>
          </a:blip>
          <a:srcRect l="10594" t="8624" r="11562" b="18888"/>
          <a:stretch/>
        </p:blipFill>
        <p:spPr>
          <a:xfrm>
            <a:off x="6095999" y="1327255"/>
            <a:ext cx="4387442" cy="2608977"/>
          </a:xfrm>
          <a:prstGeom prst="rect">
            <a:avLst/>
          </a:prstGeom>
        </p:spPr>
      </p:pic>
      <p:pic>
        <p:nvPicPr>
          <p:cNvPr id="9" name="図 8">
            <a:extLst>
              <a:ext uri="{FF2B5EF4-FFF2-40B4-BE49-F238E27FC236}">
                <a16:creationId xmlns:a16="http://schemas.microsoft.com/office/drawing/2014/main" id="{F27B827E-FAE5-4F0B-89CE-599C3E97143C}"/>
              </a:ext>
            </a:extLst>
          </p:cNvPr>
          <p:cNvPicPr>
            <a:picLocks noChangeAspect="1"/>
          </p:cNvPicPr>
          <p:nvPr/>
        </p:nvPicPr>
        <p:blipFill rotWithShape="1">
          <a:blip r:embed="rId3">
            <a:extLst>
              <a:ext uri="{28A0092B-C50C-407E-A947-70E740481C1C}">
                <a14:useLocalDpi xmlns:a14="http://schemas.microsoft.com/office/drawing/2010/main" val="0"/>
              </a:ext>
            </a:extLst>
          </a:blip>
          <a:srcRect l="15675" t="6886" r="14907" b="10684"/>
          <a:stretch/>
        </p:blipFill>
        <p:spPr>
          <a:xfrm>
            <a:off x="1482769" y="1289636"/>
            <a:ext cx="3038097" cy="2567031"/>
          </a:xfrm>
          <a:prstGeom prst="rect">
            <a:avLst/>
          </a:prstGeom>
        </p:spPr>
      </p:pic>
      <p:sp>
        <p:nvSpPr>
          <p:cNvPr id="10" name="コンテンツ プレースホルダー 2">
            <a:extLst>
              <a:ext uri="{FF2B5EF4-FFF2-40B4-BE49-F238E27FC236}">
                <a16:creationId xmlns:a16="http://schemas.microsoft.com/office/drawing/2014/main" id="{0D51AF09-A3A6-43F9-B37B-07A6C7926A3B}"/>
              </a:ext>
            </a:extLst>
          </p:cNvPr>
          <p:cNvSpPr>
            <a:spLocks noGrp="1"/>
          </p:cNvSpPr>
          <p:nvPr>
            <p:ph idx="1"/>
          </p:nvPr>
        </p:nvSpPr>
        <p:spPr>
          <a:xfrm>
            <a:off x="1183435" y="4149203"/>
            <a:ext cx="10207652" cy="2085341"/>
          </a:xfrm>
        </p:spPr>
        <p:txBody>
          <a:bodyPr>
            <a:normAutofit fontScale="92500" lnSpcReduction="20000"/>
          </a:bodyPr>
          <a:lstStyle/>
          <a:p>
            <a:pPr marL="0" indent="0">
              <a:lnSpc>
                <a:spcPct val="110000"/>
              </a:lnSpc>
              <a:buNone/>
            </a:pPr>
            <a:r>
              <a:rPr lang="ja-JP" altLang="en-US" sz="2400" b="1" dirty="0"/>
              <a:t>図</a:t>
            </a:r>
            <a:r>
              <a:rPr lang="en-US" altLang="ja-JP" sz="2400" b="1" dirty="0"/>
              <a:t>A</a:t>
            </a:r>
            <a:r>
              <a:rPr lang="ja-JP" altLang="en-US" sz="2400" b="1" dirty="0"/>
              <a:t>：開始点、白（透明度</a:t>
            </a:r>
            <a:r>
              <a:rPr lang="en-US" altLang="ja-JP" sz="2400" b="1" dirty="0"/>
              <a:t>0</a:t>
            </a:r>
            <a:r>
              <a:rPr lang="ja-JP" altLang="en-US" sz="2400" b="1" dirty="0"/>
              <a:t>％）→中間点、白（透明度は</a:t>
            </a:r>
            <a:r>
              <a:rPr lang="en-US" altLang="ja-JP" sz="2400" b="1" dirty="0"/>
              <a:t>50</a:t>
            </a:r>
            <a:r>
              <a:rPr lang="ja-JP" altLang="en-US" sz="2400" b="1" dirty="0"/>
              <a:t>～</a:t>
            </a:r>
            <a:r>
              <a:rPr lang="en-US" altLang="ja-JP" sz="2400" b="1" dirty="0"/>
              <a:t>80</a:t>
            </a:r>
            <a:r>
              <a:rPr lang="ja-JP" altLang="en-US" sz="2400" b="1" dirty="0"/>
              <a:t>％）→終点、白（透明度</a:t>
            </a:r>
            <a:r>
              <a:rPr lang="en-US" altLang="ja-JP" sz="2400" b="1" dirty="0"/>
              <a:t>100</a:t>
            </a:r>
            <a:r>
              <a:rPr lang="ja-JP" altLang="en-US" sz="2400" b="1" dirty="0"/>
              <a:t>％）で構成された透明グラデーションのパーツの場合、背景色の影響を受けやすい。</a:t>
            </a:r>
            <a:r>
              <a:rPr lang="en-US" altLang="ja-JP" sz="2400" b="1" dirty="0"/>
              <a:t>Light-line</a:t>
            </a:r>
            <a:r>
              <a:rPr lang="ja-JP" altLang="en-US" sz="2400" b="1" dirty="0"/>
              <a:t>でもやや暗めの印象が見られる。</a:t>
            </a:r>
            <a:endParaRPr lang="en-US" altLang="ja-JP" sz="2400" b="1" dirty="0"/>
          </a:p>
          <a:p>
            <a:pPr marL="0" indent="0">
              <a:lnSpc>
                <a:spcPct val="110000"/>
              </a:lnSpc>
              <a:buNone/>
            </a:pPr>
            <a:r>
              <a:rPr lang="ja-JP" altLang="en-US" sz="2400" b="1" dirty="0"/>
              <a:t>図</a:t>
            </a:r>
            <a:r>
              <a:rPr lang="en-US" altLang="ja-JP" sz="2400" b="1" dirty="0"/>
              <a:t>B</a:t>
            </a:r>
            <a:r>
              <a:rPr lang="ja-JP" altLang="en-US" sz="2400" b="1" dirty="0"/>
              <a:t>：開始点、白（透明度なし）→中間点、白（透明度なし）→終点、白（なし）で構成されたグラデーションのパーツの場合、背景色に影響されることなく、くっきりとみえる。</a:t>
            </a:r>
            <a:endParaRPr lang="en-US" altLang="ja-JP" sz="2400" b="1" dirty="0"/>
          </a:p>
          <a:p>
            <a:pPr marL="0" indent="0">
              <a:lnSpc>
                <a:spcPct val="110000"/>
              </a:lnSpc>
              <a:buNone/>
            </a:pPr>
            <a:endParaRPr kumimoji="1" lang="en-US" altLang="ja-JP" sz="2400" b="1" dirty="0"/>
          </a:p>
        </p:txBody>
      </p:sp>
      <p:sp>
        <p:nvSpPr>
          <p:cNvPr id="11" name="タイトル 1">
            <a:extLst>
              <a:ext uri="{FF2B5EF4-FFF2-40B4-BE49-F238E27FC236}">
                <a16:creationId xmlns:a16="http://schemas.microsoft.com/office/drawing/2014/main" id="{1423F1DD-BF22-416A-9F2F-C9D6FE716B05}"/>
              </a:ext>
            </a:extLst>
          </p:cNvPr>
          <p:cNvSpPr txBox="1">
            <a:spLocks/>
          </p:cNvSpPr>
          <p:nvPr/>
        </p:nvSpPr>
        <p:spPr>
          <a:xfrm>
            <a:off x="523982" y="-104794"/>
            <a:ext cx="1121938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600" dirty="0">
                <a:latin typeface="HGP創英角ﾎﾟｯﾌﾟ体" panose="040B0A00000000000000" pitchFamily="50" charset="-128"/>
                <a:ea typeface="HGP創英角ﾎﾟｯﾌﾟ体" panose="040B0A00000000000000" pitchFamily="50" charset="-128"/>
              </a:rPr>
              <a:t>透明グラデーションあり・なしの比較もしてみました</a:t>
            </a:r>
            <a:endParaRPr lang="en-US" altLang="ja-JP" sz="3600" dirty="0">
              <a:latin typeface="Arial Black" panose="020B0A04020102020204" pitchFamily="34" charset="0"/>
              <a:ea typeface="BIZ UDゴシック" panose="020B0400000000000000" pitchFamily="49" charset="-128"/>
            </a:endParaRPr>
          </a:p>
        </p:txBody>
      </p:sp>
      <p:pic>
        <p:nvPicPr>
          <p:cNvPr id="15" name="図 14">
            <a:extLst>
              <a:ext uri="{FF2B5EF4-FFF2-40B4-BE49-F238E27FC236}">
                <a16:creationId xmlns:a16="http://schemas.microsoft.com/office/drawing/2014/main" id="{B4EC1F0B-A046-4C93-A80A-54BD40EDFE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0606602" y="1332904"/>
            <a:ext cx="784485" cy="802114"/>
          </a:xfrm>
          <a:prstGeom prst="rect">
            <a:avLst/>
          </a:prstGeom>
        </p:spPr>
      </p:pic>
      <p:pic>
        <p:nvPicPr>
          <p:cNvPr id="16" name="図 15">
            <a:extLst>
              <a:ext uri="{FF2B5EF4-FFF2-40B4-BE49-F238E27FC236}">
                <a16:creationId xmlns:a16="http://schemas.microsoft.com/office/drawing/2014/main" id="{9F8232CE-3F65-4C60-B749-0457FB76C953}"/>
              </a:ext>
            </a:extLst>
          </p:cNvPr>
          <p:cNvPicPr>
            <a:picLocks noChangeAspect="1"/>
          </p:cNvPicPr>
          <p:nvPr/>
        </p:nvPicPr>
        <p:blipFill rotWithShape="1">
          <a:blip r:embed="rId5"/>
          <a:srcRect l="61818" t="65993" r="31667" b="21049"/>
          <a:stretch/>
        </p:blipFill>
        <p:spPr>
          <a:xfrm flipH="1">
            <a:off x="4610762" y="1289636"/>
            <a:ext cx="794327" cy="888650"/>
          </a:xfrm>
          <a:prstGeom prst="rect">
            <a:avLst/>
          </a:prstGeom>
        </p:spPr>
      </p:pic>
      <p:sp>
        <p:nvSpPr>
          <p:cNvPr id="17" name="コンテンツ プレースホルダー 2">
            <a:extLst>
              <a:ext uri="{FF2B5EF4-FFF2-40B4-BE49-F238E27FC236}">
                <a16:creationId xmlns:a16="http://schemas.microsoft.com/office/drawing/2014/main" id="{648EEDE7-B115-4D23-ACAB-1408F5F973FA}"/>
              </a:ext>
            </a:extLst>
          </p:cNvPr>
          <p:cNvSpPr txBox="1">
            <a:spLocks/>
          </p:cNvSpPr>
          <p:nvPr/>
        </p:nvSpPr>
        <p:spPr>
          <a:xfrm>
            <a:off x="2723089" y="863283"/>
            <a:ext cx="867132" cy="46397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buFont typeface="Arial" panose="020B0604020202020204" pitchFamily="34" charset="0"/>
              <a:buNone/>
            </a:pPr>
            <a:r>
              <a:rPr lang="ja-JP" altLang="en-US" sz="2400" b="1" dirty="0"/>
              <a:t>図</a:t>
            </a:r>
            <a:r>
              <a:rPr lang="en-US" altLang="ja-JP" sz="2400" b="1" dirty="0"/>
              <a:t>A</a:t>
            </a:r>
          </a:p>
        </p:txBody>
      </p:sp>
      <p:sp>
        <p:nvSpPr>
          <p:cNvPr id="18" name="コンテンツ プレースホルダー 2">
            <a:extLst>
              <a:ext uri="{FF2B5EF4-FFF2-40B4-BE49-F238E27FC236}">
                <a16:creationId xmlns:a16="http://schemas.microsoft.com/office/drawing/2014/main" id="{7A242F2E-77A8-4134-B2BF-278C97F8C5E0}"/>
              </a:ext>
            </a:extLst>
          </p:cNvPr>
          <p:cNvSpPr txBox="1">
            <a:spLocks/>
          </p:cNvSpPr>
          <p:nvPr/>
        </p:nvSpPr>
        <p:spPr>
          <a:xfrm>
            <a:off x="8234582" y="863283"/>
            <a:ext cx="867132" cy="46397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buFont typeface="Arial" panose="020B0604020202020204" pitchFamily="34" charset="0"/>
              <a:buNone/>
            </a:pPr>
            <a:r>
              <a:rPr lang="ja-JP" altLang="en-US" sz="2400" b="1" dirty="0"/>
              <a:t>図</a:t>
            </a:r>
            <a:r>
              <a:rPr lang="en-US" altLang="ja-JP" sz="2400" b="1" dirty="0"/>
              <a:t>B</a:t>
            </a:r>
          </a:p>
        </p:txBody>
      </p:sp>
    </p:spTree>
    <p:extLst>
      <p:ext uri="{BB962C8B-B14F-4D97-AF65-F5344CB8AC3E}">
        <p14:creationId xmlns:p14="http://schemas.microsoft.com/office/powerpoint/2010/main" val="16988618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25A554CF-19AB-403A-95A8-B0C86667AE00}"/>
              </a:ext>
            </a:extLst>
          </p:cNvPr>
          <p:cNvSpPr/>
          <p:nvPr/>
        </p:nvSpPr>
        <p:spPr>
          <a:xfrm>
            <a:off x="0" y="0"/>
            <a:ext cx="12192000" cy="7296785"/>
          </a:xfrm>
          <a:prstGeom prst="rect">
            <a:avLst/>
          </a:prstGeom>
          <a:gradFill flip="none" rotWithShape="1">
            <a:gsLst>
              <a:gs pos="71000">
                <a:srgbClr val="A9D8E9">
                  <a:alpha val="66000"/>
                </a:srgbClr>
              </a:gs>
              <a:gs pos="37000">
                <a:schemeClr val="bg1">
                  <a:alpha val="0"/>
                </a:schemeClr>
              </a:gs>
              <a:gs pos="100000">
                <a:srgbClr val="DC4DDF"/>
              </a:gs>
              <a:gs pos="55000">
                <a:schemeClr val="bg1">
                  <a:lumMod val="95000"/>
                </a:schemeClr>
              </a:gs>
              <a:gs pos="86000">
                <a:srgbClr val="00B0F0">
                  <a:alpha val="69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dirty="0"/>
          </a:p>
        </p:txBody>
      </p:sp>
      <p:sp>
        <p:nvSpPr>
          <p:cNvPr id="23" name="タイトル 1">
            <a:extLst>
              <a:ext uri="{FF2B5EF4-FFF2-40B4-BE49-F238E27FC236}">
                <a16:creationId xmlns:a16="http://schemas.microsoft.com/office/drawing/2014/main" id="{CC332B54-529E-4F93-807E-D9837E9691EB}"/>
              </a:ext>
            </a:extLst>
          </p:cNvPr>
          <p:cNvSpPr txBox="1">
            <a:spLocks/>
          </p:cNvSpPr>
          <p:nvPr/>
        </p:nvSpPr>
        <p:spPr>
          <a:xfrm>
            <a:off x="1304817" y="283046"/>
            <a:ext cx="10708503" cy="1484109"/>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3200" dirty="0" err="1">
                <a:latin typeface="HGP創英角ｺﾞｼｯｸUB" panose="020B0900000000000000" pitchFamily="50" charset="-128"/>
                <a:ea typeface="HGP創英角ｺﾞｼｯｸUB" panose="020B0900000000000000" pitchFamily="50" charset="-128"/>
              </a:rPr>
              <a:t>Reiwall</a:t>
            </a:r>
            <a:r>
              <a:rPr lang="en-US" altLang="ja-JP" sz="3200" dirty="0">
                <a:latin typeface="HGP創英角ｺﾞｼｯｸUB" panose="020B0900000000000000" pitchFamily="50" charset="-128"/>
                <a:ea typeface="HGP創英角ｺﾞｼｯｸUB" panose="020B0900000000000000" pitchFamily="50" charset="-128"/>
              </a:rPr>
              <a:t> Illusion(</a:t>
            </a:r>
            <a:r>
              <a:rPr lang="ja-JP" altLang="en-US" sz="3200" dirty="0">
                <a:latin typeface="HGP創英角ｺﾞｼｯｸUB" panose="020B0900000000000000" pitchFamily="50" charset="-128"/>
                <a:ea typeface="HGP創英角ｺﾞｼｯｸUB" panose="020B0900000000000000" pitchFamily="50" charset="-128"/>
              </a:rPr>
              <a:t>令和錯視</a:t>
            </a:r>
            <a:r>
              <a:rPr lang="en-US" altLang="ja-JP" sz="3200" dirty="0">
                <a:latin typeface="HGP創英角ｺﾞｼｯｸUB" panose="020B0900000000000000" pitchFamily="50" charset="-128"/>
                <a:ea typeface="HGP創英角ｺﾞｼｯｸUB" panose="020B0900000000000000" pitchFamily="50" charset="-128"/>
              </a:rPr>
              <a:t>)</a:t>
            </a:r>
            <a:r>
              <a:rPr lang="ja-JP" altLang="en-US" sz="3200" dirty="0">
                <a:latin typeface="HGP創英角ｺﾞｼｯｸUB" panose="020B0900000000000000" pitchFamily="50" charset="-128"/>
                <a:ea typeface="HGP創英角ｺﾞｼｯｸUB" panose="020B0900000000000000" pitchFamily="50" charset="-128"/>
              </a:rPr>
              <a:t>の基本図形</a:t>
            </a:r>
            <a:r>
              <a:rPr lang="en-US" altLang="ja-JP" sz="3200" dirty="0">
                <a:latin typeface="HGP創英角ｺﾞｼｯｸUB" panose="020B0900000000000000" pitchFamily="50" charset="-128"/>
                <a:ea typeface="HGP創英角ｺﾞｼｯｸUB" panose="020B0900000000000000" pitchFamily="50" charset="-128"/>
              </a:rPr>
              <a:t>1</a:t>
            </a:r>
            <a:r>
              <a:rPr lang="ja-JP" altLang="en-US" sz="3200" dirty="0">
                <a:latin typeface="HGP創英角ｺﾞｼｯｸUB" panose="020B0900000000000000" pitchFamily="50" charset="-128"/>
                <a:ea typeface="HGP創英角ｺﾞｼｯｸUB" panose="020B0900000000000000" pitchFamily="50" charset="-128"/>
              </a:rPr>
              <a:t> 背景色黒</a:t>
            </a:r>
            <a:endParaRPr lang="en-US" altLang="ja-JP" sz="3200" dirty="0">
              <a:latin typeface="HGP創英角ｺﾞｼｯｸUB" panose="020B0900000000000000" pitchFamily="50" charset="-128"/>
              <a:ea typeface="HGP創英角ｺﾞｼｯｸUB" panose="020B0900000000000000" pitchFamily="50" charset="-128"/>
            </a:endParaRPr>
          </a:p>
          <a:p>
            <a:r>
              <a:rPr lang="en-US" altLang="ja-JP" sz="3200" dirty="0">
                <a:latin typeface="HGP創英角ｺﾞｼｯｸUB" panose="020B0900000000000000" pitchFamily="50" charset="-128"/>
                <a:ea typeface="HGP創英角ｺﾞｼｯｸUB" panose="020B0900000000000000" pitchFamily="50" charset="-128"/>
              </a:rPr>
              <a:t>(</a:t>
            </a:r>
            <a:r>
              <a:rPr lang="ja-JP" altLang="en-US" sz="3200" dirty="0">
                <a:latin typeface="HGP創英角ｺﾞｼｯｸUB" panose="020B0900000000000000" pitchFamily="50" charset="-128"/>
                <a:ea typeface="HGP創英角ｺﾞｼｯｸUB" panose="020B0900000000000000" pitchFamily="50" charset="-128"/>
              </a:rPr>
              <a:t>正方形グラデーションの透明化あり</a:t>
            </a:r>
            <a:r>
              <a:rPr lang="en-US" altLang="ja-JP" sz="3200" dirty="0">
                <a:latin typeface="HGP創英角ｺﾞｼｯｸUB" panose="020B0900000000000000" pitchFamily="50" charset="-128"/>
                <a:ea typeface="HGP創英角ｺﾞｼｯｸUB" panose="020B0900000000000000" pitchFamily="50" charset="-128"/>
              </a:rPr>
              <a:t>)</a:t>
            </a:r>
            <a:endParaRPr lang="ja-JP" altLang="en-US" sz="3200" dirty="0">
              <a:latin typeface="HGP創英角ｺﾞｼｯｸUB" panose="020B0900000000000000" pitchFamily="50" charset="-128"/>
              <a:ea typeface="HGP創英角ｺﾞｼｯｸUB" panose="020B0900000000000000" pitchFamily="50" charset="-128"/>
            </a:endParaRPr>
          </a:p>
          <a:p>
            <a:endParaRPr lang="ja-JP" altLang="en-US" sz="3200" dirty="0">
              <a:latin typeface="HGP創英角ｺﾞｼｯｸUB" panose="020B0900000000000000" pitchFamily="50" charset="-128"/>
              <a:ea typeface="HGP創英角ｺﾞｼｯｸUB" panose="020B0900000000000000" pitchFamily="50" charset="-128"/>
            </a:endParaRPr>
          </a:p>
        </p:txBody>
      </p:sp>
      <p:sp>
        <p:nvSpPr>
          <p:cNvPr id="29" name="テキスト ボックス 2">
            <a:extLst>
              <a:ext uri="{FF2B5EF4-FFF2-40B4-BE49-F238E27FC236}">
                <a16:creationId xmlns:a16="http://schemas.microsoft.com/office/drawing/2014/main" id="{8BA76BB5-9677-441C-8CBA-032B5B2672C8}"/>
              </a:ext>
            </a:extLst>
          </p:cNvPr>
          <p:cNvSpPr txBox="1">
            <a:spLocks noChangeArrowheads="1"/>
          </p:cNvSpPr>
          <p:nvPr/>
        </p:nvSpPr>
        <p:spPr bwMode="auto">
          <a:xfrm>
            <a:off x="1473123" y="1682250"/>
            <a:ext cx="4297464" cy="874681"/>
          </a:xfrm>
          <a:prstGeom prst="rect">
            <a:avLst/>
          </a:prstGeom>
          <a:noFill/>
          <a:ln w="9525">
            <a:noFill/>
            <a:miter lim="800000"/>
            <a:headEnd/>
            <a:tailEnd/>
          </a:ln>
        </p:spPr>
        <p:txBody>
          <a:bodyPr rot="0" vert="horz" wrap="square" lIns="91440" tIns="45720" rIns="91440" bIns="45720" anchor="t" anchorCtr="0">
            <a:noAutofit/>
          </a:bodyPr>
          <a:lstStyle/>
          <a:p>
            <a:pPr algn="just"/>
            <a:r>
              <a:rPr lang="ja-JP" altLang="en-US"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図</a:t>
            </a:r>
            <a:r>
              <a:rPr lang="en-US" altLang="ja-JP"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a:</a:t>
            </a:r>
            <a:r>
              <a:rPr lang="ja-JP" altLang="en-US"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白線</a:t>
            </a:r>
            <a:r>
              <a:rPr lang="en-US" altLang="ja-JP"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or</a:t>
            </a:r>
            <a:r>
              <a:rPr lang="ja-JP" altLang="en-US"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灰色</a:t>
            </a:r>
            <a:r>
              <a:rPr lang="ja-JP" altLang="en-US"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版（</a:t>
            </a:r>
            <a:r>
              <a:rPr lang="en-US" altLang="ja-JP"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Light-line Type</a:t>
            </a:r>
            <a:r>
              <a:rPr lang="ja-JP" altLang="en-US"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a:t>
            </a:r>
            <a:endParaRPr lang="ja-JP" sz="110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p:txBody>
      </p:sp>
      <p:sp>
        <p:nvSpPr>
          <p:cNvPr id="10" name="テキスト ボックス 2">
            <a:extLst>
              <a:ext uri="{FF2B5EF4-FFF2-40B4-BE49-F238E27FC236}">
                <a16:creationId xmlns:a16="http://schemas.microsoft.com/office/drawing/2014/main" id="{8778ADA4-B22A-4EF4-B632-C59043895B0B}"/>
              </a:ext>
            </a:extLst>
          </p:cNvPr>
          <p:cNvSpPr txBox="1">
            <a:spLocks noChangeArrowheads="1"/>
          </p:cNvSpPr>
          <p:nvPr/>
        </p:nvSpPr>
        <p:spPr bwMode="auto">
          <a:xfrm>
            <a:off x="7076043" y="1620941"/>
            <a:ext cx="4297464" cy="734956"/>
          </a:xfrm>
          <a:prstGeom prst="rect">
            <a:avLst/>
          </a:prstGeom>
          <a:noFill/>
          <a:ln w="9525">
            <a:noFill/>
            <a:miter lim="800000"/>
            <a:headEnd/>
            <a:tailEnd/>
          </a:ln>
        </p:spPr>
        <p:txBody>
          <a:bodyPr rot="0" vert="horz" wrap="square" lIns="91440" tIns="45720" rIns="91440" bIns="45720" anchor="t" anchorCtr="0">
            <a:noAutofit/>
          </a:bodyPr>
          <a:lstStyle/>
          <a:p>
            <a:pPr algn="just"/>
            <a:r>
              <a:rPr lang="ja-JP" altLang="en-US"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図ｂ：黒線版（</a:t>
            </a:r>
            <a:r>
              <a:rPr lang="en-US" altLang="ja-JP"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Dark-line Type</a:t>
            </a:r>
            <a:r>
              <a:rPr lang="ja-JP" altLang="en-US"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a:t>
            </a:r>
            <a:endParaRPr lang="ja-JP" sz="110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p:txBody>
      </p:sp>
      <p:pic>
        <p:nvPicPr>
          <p:cNvPr id="12" name="図 11">
            <a:extLst>
              <a:ext uri="{FF2B5EF4-FFF2-40B4-BE49-F238E27FC236}">
                <a16:creationId xmlns:a16="http://schemas.microsoft.com/office/drawing/2014/main" id="{08F3ABCE-286D-4B25-8B40-9098040141F3}"/>
              </a:ext>
            </a:extLst>
          </p:cNvPr>
          <p:cNvPicPr>
            <a:picLocks noChangeAspect="1"/>
          </p:cNvPicPr>
          <p:nvPr/>
        </p:nvPicPr>
        <p:blipFill rotWithShape="1">
          <a:blip r:embed="rId2">
            <a:extLst>
              <a:ext uri="{28A0092B-C50C-407E-A947-70E740481C1C}">
                <a14:useLocalDpi xmlns:a14="http://schemas.microsoft.com/office/drawing/2010/main" val="0"/>
              </a:ext>
            </a:extLst>
          </a:blip>
          <a:srcRect l="9795" t="2348" r="10473" b="3042"/>
          <a:stretch/>
        </p:blipFill>
        <p:spPr>
          <a:xfrm>
            <a:off x="6154707" y="2119591"/>
            <a:ext cx="5129460" cy="4256103"/>
          </a:xfrm>
          <a:prstGeom prst="rect">
            <a:avLst/>
          </a:prstGeom>
        </p:spPr>
      </p:pic>
      <p:pic>
        <p:nvPicPr>
          <p:cNvPr id="14" name="図 13">
            <a:extLst>
              <a:ext uri="{FF2B5EF4-FFF2-40B4-BE49-F238E27FC236}">
                <a16:creationId xmlns:a16="http://schemas.microsoft.com/office/drawing/2014/main" id="{67705D1D-B6BE-4365-8F40-7AD578DE93D9}"/>
              </a:ext>
            </a:extLst>
          </p:cNvPr>
          <p:cNvPicPr>
            <a:picLocks noChangeAspect="1"/>
          </p:cNvPicPr>
          <p:nvPr/>
        </p:nvPicPr>
        <p:blipFill rotWithShape="1">
          <a:blip r:embed="rId3">
            <a:extLst>
              <a:ext uri="{28A0092B-C50C-407E-A947-70E740481C1C}">
                <a14:useLocalDpi xmlns:a14="http://schemas.microsoft.com/office/drawing/2010/main" val="0"/>
              </a:ext>
            </a:extLst>
          </a:blip>
          <a:srcRect l="2359" r="2813"/>
          <a:stretch/>
        </p:blipFill>
        <p:spPr>
          <a:xfrm>
            <a:off x="701879" y="2123196"/>
            <a:ext cx="5394121" cy="4256102"/>
          </a:xfrm>
          <a:prstGeom prst="rect">
            <a:avLst/>
          </a:prstGeom>
        </p:spPr>
      </p:pic>
    </p:spTree>
    <p:extLst>
      <p:ext uri="{BB962C8B-B14F-4D97-AF65-F5344CB8AC3E}">
        <p14:creationId xmlns:p14="http://schemas.microsoft.com/office/powerpoint/2010/main" val="21899032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25A554CF-19AB-403A-95A8-B0C86667AE00}"/>
              </a:ext>
            </a:extLst>
          </p:cNvPr>
          <p:cNvSpPr/>
          <p:nvPr/>
        </p:nvSpPr>
        <p:spPr>
          <a:xfrm>
            <a:off x="0" y="0"/>
            <a:ext cx="12192000" cy="7296785"/>
          </a:xfrm>
          <a:prstGeom prst="rect">
            <a:avLst/>
          </a:prstGeom>
          <a:gradFill flip="none" rotWithShape="1">
            <a:gsLst>
              <a:gs pos="71000">
                <a:srgbClr val="A9D8E9">
                  <a:alpha val="66000"/>
                </a:srgbClr>
              </a:gs>
              <a:gs pos="37000">
                <a:schemeClr val="bg1">
                  <a:alpha val="0"/>
                </a:schemeClr>
              </a:gs>
              <a:gs pos="100000">
                <a:srgbClr val="DC4DDF"/>
              </a:gs>
              <a:gs pos="55000">
                <a:schemeClr val="bg1">
                  <a:lumMod val="95000"/>
                </a:schemeClr>
              </a:gs>
              <a:gs pos="86000">
                <a:srgbClr val="00B0F0">
                  <a:alpha val="69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dirty="0"/>
          </a:p>
        </p:txBody>
      </p:sp>
      <p:sp>
        <p:nvSpPr>
          <p:cNvPr id="23" name="タイトル 1">
            <a:extLst>
              <a:ext uri="{FF2B5EF4-FFF2-40B4-BE49-F238E27FC236}">
                <a16:creationId xmlns:a16="http://schemas.microsoft.com/office/drawing/2014/main" id="{CC332B54-529E-4F93-807E-D9837E9691EB}"/>
              </a:ext>
            </a:extLst>
          </p:cNvPr>
          <p:cNvSpPr txBox="1">
            <a:spLocks/>
          </p:cNvSpPr>
          <p:nvPr/>
        </p:nvSpPr>
        <p:spPr>
          <a:xfrm>
            <a:off x="1304817" y="283046"/>
            <a:ext cx="10708503" cy="1484109"/>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3200" dirty="0" err="1">
                <a:latin typeface="HGP創英角ｺﾞｼｯｸUB" panose="020B0900000000000000" pitchFamily="50" charset="-128"/>
                <a:ea typeface="HGP創英角ｺﾞｼｯｸUB" panose="020B0900000000000000" pitchFamily="50" charset="-128"/>
              </a:rPr>
              <a:t>Reiwall</a:t>
            </a:r>
            <a:r>
              <a:rPr lang="en-US" altLang="ja-JP" sz="3200" dirty="0">
                <a:latin typeface="HGP創英角ｺﾞｼｯｸUB" panose="020B0900000000000000" pitchFamily="50" charset="-128"/>
                <a:ea typeface="HGP創英角ｺﾞｼｯｸUB" panose="020B0900000000000000" pitchFamily="50" charset="-128"/>
              </a:rPr>
              <a:t> Illusion(</a:t>
            </a:r>
            <a:r>
              <a:rPr lang="ja-JP" altLang="en-US" sz="3200" dirty="0">
                <a:latin typeface="HGP創英角ｺﾞｼｯｸUB" panose="020B0900000000000000" pitchFamily="50" charset="-128"/>
                <a:ea typeface="HGP創英角ｺﾞｼｯｸUB" panose="020B0900000000000000" pitchFamily="50" charset="-128"/>
              </a:rPr>
              <a:t>令和錯視</a:t>
            </a:r>
            <a:r>
              <a:rPr lang="en-US" altLang="ja-JP" sz="3200" dirty="0">
                <a:latin typeface="HGP創英角ｺﾞｼｯｸUB" panose="020B0900000000000000" pitchFamily="50" charset="-128"/>
                <a:ea typeface="HGP創英角ｺﾞｼｯｸUB" panose="020B0900000000000000" pitchFamily="50" charset="-128"/>
              </a:rPr>
              <a:t>)</a:t>
            </a:r>
            <a:r>
              <a:rPr lang="ja-JP" altLang="en-US" sz="3200" dirty="0">
                <a:latin typeface="HGP創英角ｺﾞｼｯｸUB" panose="020B0900000000000000" pitchFamily="50" charset="-128"/>
                <a:ea typeface="HGP創英角ｺﾞｼｯｸUB" panose="020B0900000000000000" pitchFamily="50" charset="-128"/>
              </a:rPr>
              <a:t>の基本図形</a:t>
            </a:r>
            <a:r>
              <a:rPr lang="en-US" altLang="ja-JP" sz="3200" dirty="0">
                <a:latin typeface="HGP創英角ｺﾞｼｯｸUB" panose="020B0900000000000000" pitchFamily="50" charset="-128"/>
                <a:ea typeface="HGP創英角ｺﾞｼｯｸUB" panose="020B0900000000000000" pitchFamily="50" charset="-128"/>
              </a:rPr>
              <a:t>2</a:t>
            </a:r>
            <a:r>
              <a:rPr lang="ja-JP" altLang="en-US" sz="3200" dirty="0">
                <a:latin typeface="HGP創英角ｺﾞｼｯｸUB" panose="020B0900000000000000" pitchFamily="50" charset="-128"/>
                <a:ea typeface="HGP創英角ｺﾞｼｯｸUB" panose="020B0900000000000000" pitchFamily="50" charset="-128"/>
              </a:rPr>
              <a:t> 背景色黒</a:t>
            </a:r>
            <a:endParaRPr lang="en-US" altLang="ja-JP" sz="3200" dirty="0">
              <a:latin typeface="HGP創英角ｺﾞｼｯｸUB" panose="020B0900000000000000" pitchFamily="50" charset="-128"/>
              <a:ea typeface="HGP創英角ｺﾞｼｯｸUB" panose="020B0900000000000000" pitchFamily="50" charset="-128"/>
            </a:endParaRPr>
          </a:p>
          <a:p>
            <a:r>
              <a:rPr lang="en-US" altLang="ja-JP" sz="3200" dirty="0">
                <a:latin typeface="HGP創英角ｺﾞｼｯｸUB" panose="020B0900000000000000" pitchFamily="50" charset="-128"/>
                <a:ea typeface="HGP創英角ｺﾞｼｯｸUB" panose="020B0900000000000000" pitchFamily="50" charset="-128"/>
              </a:rPr>
              <a:t>(</a:t>
            </a:r>
            <a:r>
              <a:rPr lang="ja-JP" altLang="en-US" sz="3200" dirty="0">
                <a:latin typeface="HGP創英角ｺﾞｼｯｸUB" panose="020B0900000000000000" pitchFamily="50" charset="-128"/>
                <a:ea typeface="HGP創英角ｺﾞｼｯｸUB" panose="020B0900000000000000" pitchFamily="50" charset="-128"/>
              </a:rPr>
              <a:t>正方形グラデーションの透明化なし</a:t>
            </a:r>
            <a:r>
              <a:rPr lang="en-US" altLang="ja-JP" sz="3200" dirty="0">
                <a:latin typeface="HGP創英角ｺﾞｼｯｸUB" panose="020B0900000000000000" pitchFamily="50" charset="-128"/>
                <a:ea typeface="HGP創英角ｺﾞｼｯｸUB" panose="020B0900000000000000" pitchFamily="50" charset="-128"/>
              </a:rPr>
              <a:t>)</a:t>
            </a:r>
            <a:endParaRPr lang="ja-JP" altLang="en-US" sz="3200" dirty="0">
              <a:latin typeface="HGP創英角ｺﾞｼｯｸUB" panose="020B0900000000000000" pitchFamily="50" charset="-128"/>
              <a:ea typeface="HGP創英角ｺﾞｼｯｸUB" panose="020B0900000000000000" pitchFamily="50" charset="-128"/>
            </a:endParaRPr>
          </a:p>
          <a:p>
            <a:endParaRPr lang="ja-JP" altLang="en-US" sz="3200" dirty="0">
              <a:latin typeface="HGP創英角ｺﾞｼｯｸUB" panose="020B0900000000000000" pitchFamily="50" charset="-128"/>
              <a:ea typeface="HGP創英角ｺﾞｼｯｸUB" panose="020B0900000000000000" pitchFamily="50" charset="-128"/>
            </a:endParaRPr>
          </a:p>
        </p:txBody>
      </p:sp>
      <p:sp>
        <p:nvSpPr>
          <p:cNvPr id="29" name="テキスト ボックス 2">
            <a:extLst>
              <a:ext uri="{FF2B5EF4-FFF2-40B4-BE49-F238E27FC236}">
                <a16:creationId xmlns:a16="http://schemas.microsoft.com/office/drawing/2014/main" id="{8BA76BB5-9677-441C-8CBA-032B5B2672C8}"/>
              </a:ext>
            </a:extLst>
          </p:cNvPr>
          <p:cNvSpPr txBox="1">
            <a:spLocks noChangeArrowheads="1"/>
          </p:cNvSpPr>
          <p:nvPr/>
        </p:nvSpPr>
        <p:spPr bwMode="auto">
          <a:xfrm>
            <a:off x="1191903" y="1817170"/>
            <a:ext cx="4297464" cy="874681"/>
          </a:xfrm>
          <a:prstGeom prst="rect">
            <a:avLst/>
          </a:prstGeom>
          <a:noFill/>
          <a:ln w="9525">
            <a:noFill/>
            <a:miter lim="800000"/>
            <a:headEnd/>
            <a:tailEnd/>
          </a:ln>
        </p:spPr>
        <p:txBody>
          <a:bodyPr rot="0" vert="horz" wrap="square" lIns="91440" tIns="45720" rIns="91440" bIns="45720" anchor="t" anchorCtr="0">
            <a:noAutofit/>
          </a:bodyPr>
          <a:lstStyle/>
          <a:p>
            <a:pPr algn="just"/>
            <a:r>
              <a:rPr lang="ja-JP" altLang="en-US"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図</a:t>
            </a:r>
            <a:r>
              <a:rPr lang="en-US" altLang="ja-JP"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a:</a:t>
            </a:r>
            <a:r>
              <a:rPr lang="ja-JP" altLang="en-US"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白線</a:t>
            </a:r>
            <a:r>
              <a:rPr lang="en-US" altLang="ja-JP"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or</a:t>
            </a:r>
            <a:r>
              <a:rPr lang="ja-JP" altLang="en-US"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灰色</a:t>
            </a:r>
            <a:r>
              <a:rPr lang="ja-JP" altLang="en-US"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版（</a:t>
            </a:r>
            <a:r>
              <a:rPr lang="en-US" altLang="ja-JP"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Light-line Type</a:t>
            </a:r>
            <a:r>
              <a:rPr lang="ja-JP" altLang="en-US"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a:t>
            </a:r>
            <a:endParaRPr lang="ja-JP" sz="110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p:txBody>
      </p:sp>
      <p:sp>
        <p:nvSpPr>
          <p:cNvPr id="10" name="テキスト ボックス 2">
            <a:extLst>
              <a:ext uri="{FF2B5EF4-FFF2-40B4-BE49-F238E27FC236}">
                <a16:creationId xmlns:a16="http://schemas.microsoft.com/office/drawing/2014/main" id="{8778ADA4-B22A-4EF4-B632-C59043895B0B}"/>
              </a:ext>
            </a:extLst>
          </p:cNvPr>
          <p:cNvSpPr txBox="1">
            <a:spLocks noChangeArrowheads="1"/>
          </p:cNvSpPr>
          <p:nvPr/>
        </p:nvSpPr>
        <p:spPr bwMode="auto">
          <a:xfrm>
            <a:off x="7336829" y="1887032"/>
            <a:ext cx="4297464" cy="734956"/>
          </a:xfrm>
          <a:prstGeom prst="rect">
            <a:avLst/>
          </a:prstGeom>
          <a:noFill/>
          <a:ln w="9525">
            <a:noFill/>
            <a:miter lim="800000"/>
            <a:headEnd/>
            <a:tailEnd/>
          </a:ln>
        </p:spPr>
        <p:txBody>
          <a:bodyPr rot="0" vert="horz" wrap="square" lIns="91440" tIns="45720" rIns="91440" bIns="45720" anchor="t" anchorCtr="0">
            <a:noAutofit/>
          </a:bodyPr>
          <a:lstStyle/>
          <a:p>
            <a:pPr algn="just"/>
            <a:r>
              <a:rPr lang="ja-JP" altLang="en-US"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図ｂ：黒線版（</a:t>
            </a:r>
            <a:r>
              <a:rPr lang="en-US" altLang="ja-JP"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Dark-line Type</a:t>
            </a:r>
            <a:r>
              <a:rPr lang="ja-JP" altLang="en-US"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a:t>
            </a:r>
            <a:endParaRPr lang="ja-JP" sz="110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p:txBody>
      </p:sp>
      <p:pic>
        <p:nvPicPr>
          <p:cNvPr id="8" name="図 7">
            <a:extLst>
              <a:ext uri="{FF2B5EF4-FFF2-40B4-BE49-F238E27FC236}">
                <a16:creationId xmlns:a16="http://schemas.microsoft.com/office/drawing/2014/main" id="{032E12A5-5E8E-4634-98B7-C968B8E5A699}"/>
              </a:ext>
            </a:extLst>
          </p:cNvPr>
          <p:cNvPicPr>
            <a:picLocks noChangeAspect="1"/>
          </p:cNvPicPr>
          <p:nvPr/>
        </p:nvPicPr>
        <p:blipFill rotWithShape="1">
          <a:blip r:embed="rId2">
            <a:extLst>
              <a:ext uri="{28A0092B-C50C-407E-A947-70E740481C1C}">
                <a14:useLocalDpi xmlns:a14="http://schemas.microsoft.com/office/drawing/2010/main" val="0"/>
              </a:ext>
            </a:extLst>
          </a:blip>
          <a:srcRect l="9321" t="8713" r="9717" b="16172"/>
          <a:stretch/>
        </p:blipFill>
        <p:spPr>
          <a:xfrm>
            <a:off x="158719" y="2556931"/>
            <a:ext cx="5938197" cy="3518212"/>
          </a:xfrm>
          <a:prstGeom prst="rect">
            <a:avLst/>
          </a:prstGeom>
        </p:spPr>
      </p:pic>
      <p:pic>
        <p:nvPicPr>
          <p:cNvPr id="9" name="図 8">
            <a:extLst>
              <a:ext uri="{FF2B5EF4-FFF2-40B4-BE49-F238E27FC236}">
                <a16:creationId xmlns:a16="http://schemas.microsoft.com/office/drawing/2014/main" id="{28021445-A654-4DE6-9983-BA90094B038A}"/>
              </a:ext>
            </a:extLst>
          </p:cNvPr>
          <p:cNvPicPr>
            <a:picLocks noChangeAspect="1"/>
          </p:cNvPicPr>
          <p:nvPr/>
        </p:nvPicPr>
        <p:blipFill rotWithShape="1">
          <a:blip r:embed="rId3">
            <a:extLst>
              <a:ext uri="{28A0092B-C50C-407E-A947-70E740481C1C}">
                <a14:useLocalDpi xmlns:a14="http://schemas.microsoft.com/office/drawing/2010/main" val="0"/>
              </a:ext>
            </a:extLst>
          </a:blip>
          <a:srcRect l="9253" t="10977" r="8139" b="13039"/>
          <a:stretch/>
        </p:blipFill>
        <p:spPr>
          <a:xfrm>
            <a:off x="6390526" y="2556931"/>
            <a:ext cx="5460140" cy="3547654"/>
          </a:xfrm>
          <a:prstGeom prst="rect">
            <a:avLst/>
          </a:prstGeom>
        </p:spPr>
      </p:pic>
    </p:spTree>
    <p:extLst>
      <p:ext uri="{BB962C8B-B14F-4D97-AF65-F5344CB8AC3E}">
        <p14:creationId xmlns:p14="http://schemas.microsoft.com/office/powerpoint/2010/main" val="27990035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85D5F5AF-AD5B-4AFC-8132-06D21D069A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955" y="2340036"/>
            <a:ext cx="5366866" cy="3334995"/>
          </a:xfrm>
          <a:prstGeom prst="rect">
            <a:avLst/>
          </a:prstGeom>
        </p:spPr>
      </p:pic>
      <p:pic>
        <p:nvPicPr>
          <p:cNvPr id="7" name="図 6">
            <a:extLst>
              <a:ext uri="{FF2B5EF4-FFF2-40B4-BE49-F238E27FC236}">
                <a16:creationId xmlns:a16="http://schemas.microsoft.com/office/drawing/2014/main" id="{7D526279-70A4-43A5-8D13-638F94FA16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2023" y="2359162"/>
            <a:ext cx="5666071" cy="3272553"/>
          </a:xfrm>
          <a:prstGeom prst="rect">
            <a:avLst/>
          </a:prstGeom>
        </p:spPr>
      </p:pic>
      <p:sp>
        <p:nvSpPr>
          <p:cNvPr id="60" name="四角形: 角を丸くする 59">
            <a:extLst>
              <a:ext uri="{FF2B5EF4-FFF2-40B4-BE49-F238E27FC236}">
                <a16:creationId xmlns:a16="http://schemas.microsoft.com/office/drawing/2014/main" id="{4298FF85-6A42-42D4-AAE5-FD4A5EBF746A}"/>
              </a:ext>
            </a:extLst>
          </p:cNvPr>
          <p:cNvSpPr/>
          <p:nvPr/>
        </p:nvSpPr>
        <p:spPr>
          <a:xfrm>
            <a:off x="541445" y="227377"/>
            <a:ext cx="11058776" cy="854334"/>
          </a:xfrm>
          <a:prstGeom prst="roundRect">
            <a:avLst>
              <a:gd name="adj" fmla="val 15143"/>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8DCD64A1-AFAA-4D53-9B9E-D7645A554547}"/>
              </a:ext>
            </a:extLst>
          </p:cNvPr>
          <p:cNvSpPr/>
          <p:nvPr/>
        </p:nvSpPr>
        <p:spPr>
          <a:xfrm>
            <a:off x="1082508" y="1383217"/>
            <a:ext cx="9776842" cy="1107996"/>
          </a:xfrm>
          <a:prstGeom prst="rect">
            <a:avLst/>
          </a:prstGeom>
        </p:spPr>
        <p:txBody>
          <a:bodyPr wrap="square">
            <a:spAutoFit/>
          </a:bodyPr>
          <a:lstStyle/>
          <a:p>
            <a:pPr>
              <a:lnSpc>
                <a:spcPct val="120000"/>
              </a:lnSpc>
            </a:pPr>
            <a:r>
              <a:rPr lang="ja-JP" altLang="en-US" dirty="0">
                <a:latin typeface="BIZ UDPゴシック" panose="020B0400000000000000" pitchFamily="50" charset="-128"/>
                <a:ea typeface="BIZ UDPゴシック" panose="020B0400000000000000" pitchFamily="50" charset="-128"/>
              </a:rPr>
              <a:t>境界（またはエッジ）に対して、背景のグラデーション色に合わせて、水平線の色を微調整した図例</a:t>
            </a:r>
            <a:endParaRPr lang="en-US" altLang="ja-JP" sz="1200" dirty="0">
              <a:latin typeface="BIZ UDPゴシック" panose="020B0400000000000000" pitchFamily="50" charset="-128"/>
              <a:ea typeface="BIZ UDPゴシック" panose="020B0400000000000000" pitchFamily="50" charset="-128"/>
            </a:endParaRPr>
          </a:p>
          <a:p>
            <a:pPr>
              <a:lnSpc>
                <a:spcPct val="120000"/>
              </a:lnSpc>
            </a:pPr>
            <a:endParaRPr lang="en-US" altLang="ja-JP" sz="2000" dirty="0">
              <a:latin typeface="BIZ UDPゴシック" panose="020B0400000000000000" pitchFamily="50" charset="-128"/>
              <a:ea typeface="BIZ UDPゴシック" panose="020B0400000000000000" pitchFamily="50" charset="-128"/>
            </a:endParaRPr>
          </a:p>
          <a:p>
            <a:pPr>
              <a:lnSpc>
                <a:spcPct val="120000"/>
              </a:lnSpc>
            </a:pPr>
            <a:endParaRPr lang="en-US" altLang="ja-JP" sz="2000" dirty="0">
              <a:latin typeface="BIZ UDPゴシック" panose="020B0400000000000000" pitchFamily="50" charset="-128"/>
              <a:ea typeface="BIZ UDPゴシック" panose="020B0400000000000000" pitchFamily="50" charset="-128"/>
            </a:endParaRPr>
          </a:p>
        </p:txBody>
      </p:sp>
      <p:sp>
        <p:nvSpPr>
          <p:cNvPr id="43" name="タイトル 1">
            <a:extLst>
              <a:ext uri="{FF2B5EF4-FFF2-40B4-BE49-F238E27FC236}">
                <a16:creationId xmlns:a16="http://schemas.microsoft.com/office/drawing/2014/main" id="{FCDB55F3-2B7F-431A-80F6-31068485C321}"/>
              </a:ext>
            </a:extLst>
          </p:cNvPr>
          <p:cNvSpPr txBox="1">
            <a:spLocks/>
          </p:cNvSpPr>
          <p:nvPr/>
        </p:nvSpPr>
        <p:spPr>
          <a:xfrm>
            <a:off x="1082508" y="228882"/>
            <a:ext cx="10858968" cy="1171804"/>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dirty="0">
                <a:latin typeface="HGP創英角ｺﾞｼｯｸUB" panose="020B0900000000000000" pitchFamily="50" charset="-128"/>
                <a:ea typeface="HGP創英角ｺﾞｼｯｸUB" panose="020B0900000000000000" pitchFamily="50" charset="-128"/>
              </a:rPr>
              <a:t>グラデーション背景色に合わせて水平線の色も調整すると</a:t>
            </a:r>
            <a:endParaRPr lang="en-US" altLang="ja-JP" sz="2800" dirty="0">
              <a:latin typeface="HGP創英角ｺﾞｼｯｸUB" panose="020B0900000000000000" pitchFamily="50" charset="-128"/>
              <a:ea typeface="HGP創英角ｺﾞｼｯｸUB" panose="020B0900000000000000" pitchFamily="50" charset="-128"/>
            </a:endParaRPr>
          </a:p>
          <a:p>
            <a:r>
              <a:rPr lang="ja-JP" altLang="en-US" sz="2800" dirty="0">
                <a:latin typeface="HGP創英角ｺﾞｼｯｸUB" panose="020B0900000000000000" pitchFamily="50" charset="-128"/>
                <a:ea typeface="HGP創英角ｺﾞｼｯｸUB" panose="020B0900000000000000" pitchFamily="50" charset="-128"/>
              </a:rPr>
              <a:t>傾きの方向は変わる</a:t>
            </a:r>
            <a:endParaRPr lang="en-US" altLang="ja-JP" sz="2800" dirty="0">
              <a:latin typeface="HGP創英角ｺﾞｼｯｸUB" panose="020B0900000000000000" pitchFamily="50" charset="-128"/>
              <a:ea typeface="HGP創英角ｺﾞｼｯｸUB" panose="020B0900000000000000" pitchFamily="50" charset="-128"/>
            </a:endParaRPr>
          </a:p>
        </p:txBody>
      </p:sp>
      <p:sp>
        <p:nvSpPr>
          <p:cNvPr id="49" name="正方形/長方形 48">
            <a:extLst>
              <a:ext uri="{FF2B5EF4-FFF2-40B4-BE49-F238E27FC236}">
                <a16:creationId xmlns:a16="http://schemas.microsoft.com/office/drawing/2014/main" id="{FEC2F461-9647-4596-A6E1-FADA6B5D12BD}"/>
              </a:ext>
            </a:extLst>
          </p:cNvPr>
          <p:cNvSpPr/>
          <p:nvPr/>
        </p:nvSpPr>
        <p:spPr>
          <a:xfrm>
            <a:off x="987845" y="5757707"/>
            <a:ext cx="10165977" cy="1077411"/>
          </a:xfrm>
          <a:prstGeom prst="rect">
            <a:avLst/>
          </a:prstGeom>
        </p:spPr>
        <p:txBody>
          <a:bodyPr wrap="square">
            <a:spAutoFit/>
          </a:bodyPr>
          <a:lstStyle/>
          <a:p>
            <a:pPr>
              <a:lnSpc>
                <a:spcPct val="120000"/>
              </a:lnSpc>
            </a:pPr>
            <a:r>
              <a:rPr lang="ja-JP" altLang="en-US" dirty="0">
                <a:latin typeface="BIZ UDPゴシック" panose="020B0400000000000000" pitchFamily="50" charset="-128"/>
                <a:ea typeface="BIZ UDPゴシック" panose="020B0400000000000000" pitchFamily="50" charset="-128"/>
              </a:rPr>
              <a:t>色ありの場合は色の明るさは傾きに大きく影響する。</a:t>
            </a:r>
            <a:endParaRPr lang="en-US" altLang="ja-JP" dirty="0">
              <a:latin typeface="BIZ UDPゴシック" panose="020B0400000000000000" pitchFamily="50" charset="-128"/>
              <a:ea typeface="BIZ UDPゴシック" panose="020B0400000000000000" pitchFamily="50" charset="-128"/>
            </a:endParaRPr>
          </a:p>
          <a:p>
            <a:pPr>
              <a:lnSpc>
                <a:spcPct val="120000"/>
              </a:lnSpc>
            </a:pPr>
            <a:r>
              <a:rPr lang="ja-JP" altLang="en-US" dirty="0">
                <a:latin typeface="BIZ UDPゴシック" panose="020B0400000000000000" pitchFamily="50" charset="-128"/>
                <a:ea typeface="BIZ UDPゴシック" panose="020B0400000000000000" pitchFamily="50" charset="-128"/>
              </a:rPr>
              <a:t>そのため、色の性質や相性についてある程度知識を習熟していないと、配色で結構悩むことになる。</a:t>
            </a:r>
            <a:endParaRPr lang="en-US" altLang="ja-JP" dirty="0">
              <a:latin typeface="HGP創英角ｺﾞｼｯｸUB" panose="020B0900000000000000" pitchFamily="50" charset="-128"/>
              <a:ea typeface="HGP創英角ｺﾞｼｯｸUB" panose="020B0900000000000000" pitchFamily="50" charset="-128"/>
            </a:endParaRPr>
          </a:p>
          <a:p>
            <a:pPr>
              <a:lnSpc>
                <a:spcPct val="120000"/>
              </a:lnSpc>
            </a:pPr>
            <a:endParaRPr lang="en-US" altLang="ja-JP" sz="2000" dirty="0">
              <a:latin typeface="HGP創英角ｺﾞｼｯｸUB" panose="020B0900000000000000" pitchFamily="50" charset="-128"/>
              <a:ea typeface="HGP創英角ｺﾞｼｯｸUB" panose="020B0900000000000000" pitchFamily="50" charset="-128"/>
            </a:endParaRPr>
          </a:p>
        </p:txBody>
      </p:sp>
      <p:sp>
        <p:nvSpPr>
          <p:cNvPr id="50" name="楕円 49">
            <a:extLst>
              <a:ext uri="{FF2B5EF4-FFF2-40B4-BE49-F238E27FC236}">
                <a16:creationId xmlns:a16="http://schemas.microsoft.com/office/drawing/2014/main" id="{08C46039-52D8-45F3-B586-13FEE0A475D2}"/>
              </a:ext>
            </a:extLst>
          </p:cNvPr>
          <p:cNvSpPr/>
          <p:nvPr/>
        </p:nvSpPr>
        <p:spPr>
          <a:xfrm flipH="1">
            <a:off x="4027933" y="2693941"/>
            <a:ext cx="839230" cy="800036"/>
          </a:xfrm>
          <a:prstGeom prst="ellipse">
            <a:avLst/>
          </a:prstGeom>
          <a:noFill/>
          <a:ln w="28575">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矢印: 下 50">
            <a:extLst>
              <a:ext uri="{FF2B5EF4-FFF2-40B4-BE49-F238E27FC236}">
                <a16:creationId xmlns:a16="http://schemas.microsoft.com/office/drawing/2014/main" id="{AA003A75-E560-46B3-A8C7-8B448332078B}"/>
              </a:ext>
            </a:extLst>
          </p:cNvPr>
          <p:cNvSpPr/>
          <p:nvPr/>
        </p:nvSpPr>
        <p:spPr>
          <a:xfrm rot="14373460" flipH="1" flipV="1">
            <a:off x="10087860" y="2561170"/>
            <a:ext cx="369742" cy="662701"/>
          </a:xfrm>
          <a:prstGeom prst="downArrow">
            <a:avLst/>
          </a:prstGeom>
          <a:solidFill>
            <a:srgbClr val="FF99CC"/>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52" name="楕円 51">
            <a:extLst>
              <a:ext uri="{FF2B5EF4-FFF2-40B4-BE49-F238E27FC236}">
                <a16:creationId xmlns:a16="http://schemas.microsoft.com/office/drawing/2014/main" id="{2171B567-F0FE-43CF-8531-0AF106EDB829}"/>
              </a:ext>
            </a:extLst>
          </p:cNvPr>
          <p:cNvSpPr/>
          <p:nvPr/>
        </p:nvSpPr>
        <p:spPr>
          <a:xfrm flipH="1">
            <a:off x="9143982" y="2819773"/>
            <a:ext cx="839230" cy="800036"/>
          </a:xfrm>
          <a:prstGeom prst="ellipse">
            <a:avLst/>
          </a:prstGeom>
          <a:noFill/>
          <a:ln w="28575">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矢印: 下 52">
            <a:extLst>
              <a:ext uri="{FF2B5EF4-FFF2-40B4-BE49-F238E27FC236}">
                <a16:creationId xmlns:a16="http://schemas.microsoft.com/office/drawing/2014/main" id="{7B8B5E1D-521F-4E40-B7D9-80AD9F3DCF6D}"/>
              </a:ext>
            </a:extLst>
          </p:cNvPr>
          <p:cNvSpPr/>
          <p:nvPr/>
        </p:nvSpPr>
        <p:spPr>
          <a:xfrm rot="3529454" flipH="1">
            <a:off x="4957303" y="2382563"/>
            <a:ext cx="369742" cy="558831"/>
          </a:xfrm>
          <a:prstGeom prst="downArrow">
            <a:avLst/>
          </a:prstGeom>
          <a:solidFill>
            <a:srgbClr val="FF99CC"/>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Tree>
    <p:extLst>
      <p:ext uri="{BB962C8B-B14F-4D97-AF65-F5344CB8AC3E}">
        <p14:creationId xmlns:p14="http://schemas.microsoft.com/office/powerpoint/2010/main" val="24424707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715D7A61-2717-492A-85F1-905C1797DA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330007" y="-419304"/>
            <a:ext cx="13827972" cy="8621833"/>
          </a:xfrm>
          <a:prstGeom prst="rect">
            <a:avLst/>
          </a:prstGeom>
        </p:spPr>
      </p:pic>
      <p:pic>
        <p:nvPicPr>
          <p:cNvPr id="13" name="図 12">
            <a:extLst>
              <a:ext uri="{FF2B5EF4-FFF2-40B4-BE49-F238E27FC236}">
                <a16:creationId xmlns:a16="http://schemas.microsoft.com/office/drawing/2014/main" id="{B9D4E470-FED1-45D1-B55B-BE94CBF41025}"/>
              </a:ext>
            </a:extLst>
          </p:cNvPr>
          <p:cNvPicPr/>
          <p:nvPr/>
        </p:nvPicPr>
        <p:blipFill>
          <a:blip r:embed="rId3">
            <a:extLst>
              <a:ext uri="{BEBA8EAE-BF5A-486C-A8C5-ECC9F3942E4B}">
                <a14:imgProps xmlns:a14="http://schemas.microsoft.com/office/drawing/2010/main">
                  <a14:imgLayer r:embed="rId4">
                    <a14:imgEffect>
                      <a14:brightnessContrast bright="5000"/>
                    </a14:imgEffect>
                  </a14:imgLayer>
                </a14:imgProps>
              </a:ext>
              <a:ext uri="{28A0092B-C50C-407E-A947-70E740481C1C}">
                <a14:useLocalDpi xmlns:a14="http://schemas.microsoft.com/office/drawing/2010/main" val="0"/>
              </a:ext>
            </a:extLst>
          </a:blip>
          <a:stretch>
            <a:fillRect/>
          </a:stretch>
        </p:blipFill>
        <p:spPr>
          <a:xfrm flipH="1">
            <a:off x="2333896" y="1098037"/>
            <a:ext cx="7654147" cy="5276638"/>
          </a:xfrm>
          <a:prstGeom prst="rect">
            <a:avLst/>
          </a:prstGeom>
        </p:spPr>
      </p:pic>
      <p:sp>
        <p:nvSpPr>
          <p:cNvPr id="5" name="正方形/長方形 4">
            <a:extLst>
              <a:ext uri="{FF2B5EF4-FFF2-40B4-BE49-F238E27FC236}">
                <a16:creationId xmlns:a16="http://schemas.microsoft.com/office/drawing/2014/main" id="{D186BD97-F427-473B-9302-F81E4D62D9D6}"/>
              </a:ext>
            </a:extLst>
          </p:cNvPr>
          <p:cNvSpPr/>
          <p:nvPr/>
        </p:nvSpPr>
        <p:spPr>
          <a:xfrm>
            <a:off x="1537157" y="301597"/>
            <a:ext cx="9549984" cy="1131656"/>
          </a:xfrm>
          <a:prstGeom prst="rect">
            <a:avLst/>
          </a:prstGeom>
        </p:spPr>
        <p:txBody>
          <a:bodyPr wrap="square">
            <a:spAutoFit/>
          </a:bodyPr>
          <a:lstStyle/>
          <a:p>
            <a:pPr algn="ctr">
              <a:lnSpc>
                <a:spcPct val="120000"/>
              </a:lnSpc>
            </a:pPr>
            <a:r>
              <a:rPr lang="ja-JP" altLang="en-US" sz="3200" dirty="0">
                <a:latin typeface="HGS創英角ﾎﾟｯﾌﾟ体" panose="040B0A00000000000000" pitchFamily="50" charset="-128"/>
                <a:ea typeface="HGS創英角ﾎﾟｯﾌﾟ体" panose="040B0A00000000000000" pitchFamily="50" charset="-128"/>
              </a:rPr>
              <a:t>オーロラのような幻想的な作品</a:t>
            </a:r>
            <a:endParaRPr lang="en-US" altLang="ja-JP" sz="3200" dirty="0">
              <a:latin typeface="HGP創英角ｺﾞｼｯｸUB" panose="020B0900000000000000" pitchFamily="50" charset="-128"/>
              <a:ea typeface="HGP創英角ｺﾞｼｯｸUB" panose="020B0900000000000000" pitchFamily="50" charset="-128"/>
            </a:endParaRPr>
          </a:p>
          <a:p>
            <a:pPr algn="ctr">
              <a:lnSpc>
                <a:spcPct val="120000"/>
              </a:lnSpc>
            </a:pPr>
            <a:endParaRPr lang="en-US" altLang="ja-JP" sz="28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5849370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8EE29FAE-EB8F-4802-81FB-ECCE1B4AB4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681" y="-436722"/>
            <a:ext cx="13827972" cy="8621833"/>
          </a:xfrm>
          <a:prstGeom prst="rect">
            <a:avLst/>
          </a:prstGeom>
        </p:spPr>
      </p:pic>
      <p:pic>
        <p:nvPicPr>
          <p:cNvPr id="13" name="図 12">
            <a:extLst>
              <a:ext uri="{FF2B5EF4-FFF2-40B4-BE49-F238E27FC236}">
                <a16:creationId xmlns:a16="http://schemas.microsoft.com/office/drawing/2014/main" id="{B9D4E470-FED1-45D1-B55B-BE94CBF41025}"/>
              </a:ext>
            </a:extLst>
          </p:cNvPr>
          <p:cNvPicPr/>
          <p:nvPr/>
        </p:nvPicPr>
        <p:blipFill rotWithShape="1">
          <a:blip r:embed="rId3">
            <a:extLst>
              <a:ext uri="{BEBA8EAE-BF5A-486C-A8C5-ECC9F3942E4B}">
                <a14:imgProps xmlns:a14="http://schemas.microsoft.com/office/drawing/2010/main">
                  <a14:imgLayer r:embed="rId4">
                    <a14:imgEffect>
                      <a14:brightnessContrast bright="5000"/>
                    </a14:imgEffect>
                  </a14:imgLayer>
                </a14:imgProps>
              </a:ext>
              <a:ext uri="{28A0092B-C50C-407E-A947-70E740481C1C}">
                <a14:useLocalDpi xmlns:a14="http://schemas.microsoft.com/office/drawing/2010/main" val="0"/>
              </a:ext>
            </a:extLst>
          </a:blip>
          <a:srcRect l="1060" t="1751" r="811" b="-168"/>
          <a:stretch/>
        </p:blipFill>
        <p:spPr>
          <a:xfrm rot="-1800000" flipH="1">
            <a:off x="2833445" y="1498557"/>
            <a:ext cx="6131376" cy="4101336"/>
          </a:xfrm>
          <a:prstGeom prst="rect">
            <a:avLst/>
          </a:prstGeom>
        </p:spPr>
      </p:pic>
      <p:sp>
        <p:nvSpPr>
          <p:cNvPr id="12" name="コンテンツ プレースホルダー 2">
            <a:extLst>
              <a:ext uri="{FF2B5EF4-FFF2-40B4-BE49-F238E27FC236}">
                <a16:creationId xmlns:a16="http://schemas.microsoft.com/office/drawing/2014/main" id="{467036B6-8220-4D08-8E6D-079A9E930EFE}"/>
              </a:ext>
            </a:extLst>
          </p:cNvPr>
          <p:cNvSpPr txBox="1">
            <a:spLocks/>
          </p:cNvSpPr>
          <p:nvPr/>
        </p:nvSpPr>
        <p:spPr>
          <a:xfrm>
            <a:off x="116961" y="0"/>
            <a:ext cx="3018125" cy="25842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None/>
            </a:pPr>
            <a:r>
              <a:rPr lang="ja-JP" altLang="en-US" sz="2000" dirty="0">
                <a:latin typeface="HGP創英角ﾎﾟｯﾌﾟ体" panose="040B0A00000000000000" pitchFamily="50" charset="-128"/>
                <a:ea typeface="HGP創英角ﾎﾟｯﾌﾟ体" panose="040B0A00000000000000" pitchFamily="50" charset="-128"/>
              </a:rPr>
              <a:t>図形を右上がりに回転（</a:t>
            </a:r>
            <a:r>
              <a:rPr lang="en-US" altLang="ja-JP" sz="2000" dirty="0">
                <a:latin typeface="HGP創英角ﾎﾟｯﾌﾟ体" panose="040B0A00000000000000" pitchFamily="50" charset="-128"/>
                <a:ea typeface="HGP創英角ﾎﾟｯﾌﾟ体" panose="040B0A00000000000000" pitchFamily="50" charset="-128"/>
              </a:rPr>
              <a:t>-30</a:t>
            </a:r>
            <a:r>
              <a:rPr lang="ja-JP" altLang="en-US" sz="2000" dirty="0">
                <a:latin typeface="HGP創英角ﾎﾟｯﾌﾟ体" panose="040B0A00000000000000" pitchFamily="50" charset="-128"/>
                <a:ea typeface="HGP創英角ﾎﾟｯﾌﾟ体" panose="040B0A00000000000000" pitchFamily="50" charset="-128"/>
              </a:rPr>
              <a:t>度）させるとグラデーション方向にキラキラとするように見えます。または、静止画が若干動いて見えるかもしれません。</a:t>
            </a:r>
            <a:endParaRPr lang="ja-JP" altLang="en-US" dirty="0">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38579488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15EB790D-BA84-4886-8AC3-FC714BB5A5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608681" y="1"/>
            <a:ext cx="13827972" cy="7960658"/>
          </a:xfrm>
          <a:prstGeom prst="rect">
            <a:avLst/>
          </a:prstGeom>
        </p:spPr>
      </p:pic>
      <p:sp>
        <p:nvSpPr>
          <p:cNvPr id="7" name="コンテンツ プレースホルダー 2">
            <a:extLst>
              <a:ext uri="{FF2B5EF4-FFF2-40B4-BE49-F238E27FC236}">
                <a16:creationId xmlns:a16="http://schemas.microsoft.com/office/drawing/2014/main" id="{D516CBB1-53E3-4AA3-B57F-6B11F357A74C}"/>
              </a:ext>
            </a:extLst>
          </p:cNvPr>
          <p:cNvSpPr txBox="1">
            <a:spLocks/>
          </p:cNvSpPr>
          <p:nvPr/>
        </p:nvSpPr>
        <p:spPr>
          <a:xfrm>
            <a:off x="161243" y="-108530"/>
            <a:ext cx="4182157" cy="25842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20000"/>
              </a:lnSpc>
              <a:buNone/>
            </a:pPr>
            <a:endParaRPr lang="en-US" altLang="ja-JP" sz="2400" b="1" dirty="0">
              <a:latin typeface="ＭＳ Ｐゴシック" panose="020B0600070205080204" pitchFamily="50" charset="-128"/>
              <a:ea typeface="ＭＳ Ｐゴシック" panose="020B0600070205080204" pitchFamily="50" charset="-128"/>
            </a:endParaRPr>
          </a:p>
          <a:p>
            <a:pPr marL="0" indent="0">
              <a:lnSpc>
                <a:spcPct val="100000"/>
              </a:lnSpc>
              <a:buNone/>
            </a:pPr>
            <a:r>
              <a:rPr lang="ja-JP" altLang="en-US" sz="2000" dirty="0">
                <a:latin typeface="HGP創英角ﾎﾟｯﾌﾟ体" panose="040B0A00000000000000" pitchFamily="50" charset="-128"/>
                <a:ea typeface="HGP創英角ﾎﾟｯﾌﾟ体" panose="040B0A00000000000000" pitchFamily="50" charset="-128"/>
              </a:rPr>
              <a:t>図形を</a:t>
            </a:r>
            <a:r>
              <a:rPr lang="en-US" altLang="ja-JP" sz="2000" dirty="0">
                <a:latin typeface="HGP創英角ﾎﾟｯﾌﾟ体" panose="040B0A00000000000000" pitchFamily="50" charset="-128"/>
                <a:ea typeface="HGP創英角ﾎﾟｯﾌﾟ体" panose="040B0A00000000000000" pitchFamily="50" charset="-128"/>
              </a:rPr>
              <a:t>180</a:t>
            </a:r>
            <a:r>
              <a:rPr lang="ja-JP" altLang="en-US" sz="2000" dirty="0">
                <a:latin typeface="HGP創英角ﾎﾟｯﾌﾟ体" panose="040B0A00000000000000" pitchFamily="50" charset="-128"/>
                <a:ea typeface="HGP創英角ﾎﾟｯﾌﾟ体" panose="040B0A00000000000000" pitchFamily="50" charset="-128"/>
              </a:rPr>
              <a:t>度リバース回転させるとグラデーション方向に光るようにみえます（アニメーション）</a:t>
            </a:r>
            <a:endParaRPr lang="ja-JP" altLang="en-US" dirty="0">
              <a:latin typeface="HGP創英角ﾎﾟｯﾌﾟ体" panose="040B0A00000000000000" pitchFamily="50" charset="-128"/>
              <a:ea typeface="HGP創英角ﾎﾟｯﾌﾟ体" panose="040B0A00000000000000" pitchFamily="50" charset="-128"/>
            </a:endParaRPr>
          </a:p>
        </p:txBody>
      </p:sp>
      <p:pic>
        <p:nvPicPr>
          <p:cNvPr id="8" name="図 7">
            <a:extLst>
              <a:ext uri="{FF2B5EF4-FFF2-40B4-BE49-F238E27FC236}">
                <a16:creationId xmlns:a16="http://schemas.microsoft.com/office/drawing/2014/main" id="{68B63D12-8421-431C-BC1B-0594378E808E}"/>
              </a:ext>
            </a:extLst>
          </p:cNvPr>
          <p:cNvPicPr/>
          <p:nvPr/>
        </p:nvPicPr>
        <p:blipFill rotWithShape="1">
          <a:blip r:embed="rId3">
            <a:extLst>
              <a:ext uri="{BEBA8EAE-BF5A-486C-A8C5-ECC9F3942E4B}">
                <a14:imgProps xmlns:a14="http://schemas.microsoft.com/office/drawing/2010/main">
                  <a14:imgLayer r:embed="rId4">
                    <a14:imgEffect>
                      <a14:sharpenSoften amount="25000"/>
                    </a14:imgEffect>
                    <a14:imgEffect>
                      <a14:brightnessContrast bright="5000"/>
                    </a14:imgEffect>
                  </a14:imgLayer>
                </a14:imgProps>
              </a:ext>
              <a:ext uri="{28A0092B-C50C-407E-A947-70E740481C1C}">
                <a14:useLocalDpi xmlns:a14="http://schemas.microsoft.com/office/drawing/2010/main" val="0"/>
              </a:ext>
            </a:extLst>
          </a:blip>
          <a:srcRect l="7435" t="7347" r="5917" b="7313"/>
          <a:stretch/>
        </p:blipFill>
        <p:spPr>
          <a:xfrm flipH="1">
            <a:off x="3023599" y="2010002"/>
            <a:ext cx="6144802" cy="3804256"/>
          </a:xfrm>
          <a:prstGeom prst="rect">
            <a:avLst/>
          </a:prstGeom>
        </p:spPr>
      </p:pic>
    </p:spTree>
    <p:extLst>
      <p:ext uri="{BB962C8B-B14F-4D97-AF65-F5344CB8AC3E}">
        <p14:creationId xmlns:p14="http://schemas.microsoft.com/office/powerpoint/2010/main" val="293008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decel="14000" autoRev="1" fill="hold" nodeType="withEffect">
                                  <p:stCondLst>
                                    <p:cond delay="500"/>
                                  </p:stCondLst>
                                  <p:childTnLst>
                                    <p:animRot by="-10800000">
                                      <p:cBhvr>
                                        <p:cTn id="6" dur="20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96C8397C-36C2-481F-AF51-D9CDE36ECCFD}"/>
              </a:ext>
            </a:extLst>
          </p:cNvPr>
          <p:cNvSpPr/>
          <p:nvPr/>
        </p:nvSpPr>
        <p:spPr>
          <a:xfrm>
            <a:off x="0" y="0"/>
            <a:ext cx="12192000" cy="7296785"/>
          </a:xfrm>
          <a:prstGeom prst="rect">
            <a:avLst/>
          </a:prstGeom>
          <a:gradFill flip="none" rotWithShape="1">
            <a:gsLst>
              <a:gs pos="71000">
                <a:srgbClr val="A9D8E9">
                  <a:alpha val="66000"/>
                </a:srgbClr>
              </a:gs>
              <a:gs pos="37000">
                <a:schemeClr val="bg1">
                  <a:alpha val="0"/>
                </a:schemeClr>
              </a:gs>
              <a:gs pos="100000">
                <a:srgbClr val="DC4DDF"/>
              </a:gs>
              <a:gs pos="55000">
                <a:schemeClr val="bg1">
                  <a:lumMod val="95000"/>
                </a:schemeClr>
              </a:gs>
              <a:gs pos="86000">
                <a:srgbClr val="00B0F0">
                  <a:alpha val="69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dirty="0"/>
          </a:p>
        </p:txBody>
      </p:sp>
      <p:sp>
        <p:nvSpPr>
          <p:cNvPr id="2" name="タイトル 1">
            <a:extLst>
              <a:ext uri="{FF2B5EF4-FFF2-40B4-BE49-F238E27FC236}">
                <a16:creationId xmlns:a16="http://schemas.microsoft.com/office/drawing/2014/main" id="{25C29BC6-2B1C-4E97-9A3C-B61A36A2D2D7}"/>
              </a:ext>
            </a:extLst>
          </p:cNvPr>
          <p:cNvSpPr>
            <a:spLocks noGrp="1"/>
          </p:cNvSpPr>
          <p:nvPr>
            <p:ph type="ctrTitle"/>
          </p:nvPr>
        </p:nvSpPr>
        <p:spPr>
          <a:xfrm>
            <a:off x="91440" y="1108392"/>
            <a:ext cx="11775440" cy="4333942"/>
          </a:xfrm>
        </p:spPr>
        <p:txBody>
          <a:bodyPr>
            <a:normAutofit/>
          </a:bodyPr>
          <a:lstStyle/>
          <a:p>
            <a:r>
              <a:rPr lang="en-US" altLang="ja-JP" sz="8900" dirty="0">
                <a:latin typeface="游明朝 Demibold" panose="02020600000000000000" pitchFamily="18" charset="-128"/>
                <a:ea typeface="游明朝 Demibold" panose="02020600000000000000" pitchFamily="18" charset="-128"/>
              </a:rPr>
              <a:t>3.</a:t>
            </a:r>
            <a:r>
              <a:rPr lang="ja-JP" altLang="en-US" sz="8900" dirty="0">
                <a:latin typeface="游明朝 Demibold" panose="02020600000000000000" pitchFamily="18" charset="-128"/>
                <a:ea typeface="游明朝 Demibold" panose="02020600000000000000" pitchFamily="18" charset="-128"/>
              </a:rPr>
              <a:t>その他</a:t>
            </a:r>
            <a:br>
              <a:rPr lang="en-US" altLang="ja-JP" sz="9600" dirty="0">
                <a:latin typeface="HGP創英角ｺﾞｼｯｸUB" panose="020B0900000000000000" pitchFamily="50" charset="-128"/>
                <a:ea typeface="HGP創英角ｺﾞｼｯｸUB" panose="020B0900000000000000" pitchFamily="50" charset="-128"/>
              </a:rPr>
            </a:br>
            <a:endParaRPr kumimoji="1" lang="ja-JP" altLang="en-US" sz="96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38851567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C0DB4070-AC92-4649-BF92-39589F1CC75D}"/>
              </a:ext>
            </a:extLst>
          </p:cNvPr>
          <p:cNvPicPr>
            <a:picLocks noChangeAspect="1"/>
          </p:cNvPicPr>
          <p:nvPr/>
        </p:nvPicPr>
        <p:blipFill rotWithShape="1">
          <a:blip r:embed="rId2">
            <a:extLst>
              <a:ext uri="{28A0092B-C50C-407E-A947-70E740481C1C}">
                <a14:useLocalDpi xmlns:a14="http://schemas.microsoft.com/office/drawing/2010/main" val="0"/>
              </a:ext>
            </a:extLst>
          </a:blip>
          <a:srcRect l="9599" t="12249" r="8430" b="11717"/>
          <a:stretch/>
        </p:blipFill>
        <p:spPr>
          <a:xfrm>
            <a:off x="472069" y="1053066"/>
            <a:ext cx="5954752" cy="4551870"/>
          </a:xfrm>
          <a:prstGeom prst="rect">
            <a:avLst/>
          </a:prstGeom>
        </p:spPr>
      </p:pic>
      <p:sp>
        <p:nvSpPr>
          <p:cNvPr id="3" name="正方形/長方形 2">
            <a:extLst>
              <a:ext uri="{FF2B5EF4-FFF2-40B4-BE49-F238E27FC236}">
                <a16:creationId xmlns:a16="http://schemas.microsoft.com/office/drawing/2014/main" id="{1319ADA3-4070-40F8-B2AA-E4E9E3B6F4A1}"/>
              </a:ext>
            </a:extLst>
          </p:cNvPr>
          <p:cNvSpPr/>
          <p:nvPr/>
        </p:nvSpPr>
        <p:spPr>
          <a:xfrm>
            <a:off x="945398" y="347313"/>
            <a:ext cx="7836177" cy="540725"/>
          </a:xfrm>
          <a:prstGeom prst="rect">
            <a:avLst/>
          </a:prstGeom>
        </p:spPr>
        <p:txBody>
          <a:bodyPr wrap="square">
            <a:spAutoFit/>
          </a:bodyPr>
          <a:lstStyle/>
          <a:p>
            <a:pPr>
              <a:lnSpc>
                <a:spcPct val="120000"/>
              </a:lnSpc>
            </a:pPr>
            <a:r>
              <a:rPr lang="ja-JP" altLang="en-US" sz="2800" dirty="0">
                <a:latin typeface="HGP創英角ｺﾞｼｯｸUB" panose="020B0900000000000000" pitchFamily="50" charset="-128"/>
                <a:ea typeface="HGP創英角ｺﾞｼｯｸUB" panose="020B0900000000000000" pitchFamily="50" charset="-128"/>
              </a:rPr>
              <a:t>ユニバーサルデザインの試錯</a:t>
            </a:r>
            <a:endParaRPr lang="en-US" altLang="ja-JP" sz="2800" dirty="0">
              <a:latin typeface="HGP創英角ｺﾞｼｯｸUB" panose="020B0900000000000000" pitchFamily="50" charset="-128"/>
              <a:ea typeface="HGP創英角ｺﾞｼｯｸUB" panose="020B0900000000000000" pitchFamily="50" charset="-128"/>
            </a:endParaRPr>
          </a:p>
        </p:txBody>
      </p:sp>
      <p:sp>
        <p:nvSpPr>
          <p:cNvPr id="2" name="正方形/長方形 1">
            <a:extLst>
              <a:ext uri="{FF2B5EF4-FFF2-40B4-BE49-F238E27FC236}">
                <a16:creationId xmlns:a16="http://schemas.microsoft.com/office/drawing/2014/main" id="{56E7E919-099E-4218-8FA0-7CF59269F338}"/>
              </a:ext>
            </a:extLst>
          </p:cNvPr>
          <p:cNvSpPr/>
          <p:nvPr/>
        </p:nvSpPr>
        <p:spPr>
          <a:xfrm>
            <a:off x="1749629" y="5721144"/>
            <a:ext cx="8692741" cy="830997"/>
          </a:xfrm>
          <a:prstGeom prst="rect">
            <a:avLst/>
          </a:prstGeom>
        </p:spPr>
        <p:txBody>
          <a:bodyPr wrap="square">
            <a:spAutoFit/>
          </a:bodyPr>
          <a:lstStyle/>
          <a:p>
            <a:r>
              <a:rPr lang="en-US" altLang="ja-JP" sz="1200" dirty="0">
                <a:latin typeface="ＭＳ ゴシック" panose="020B0609070205080204" pitchFamily="49" charset="-128"/>
                <a:ea typeface="ＭＳ ゴシック" panose="020B0609070205080204" pitchFamily="49" charset="-128"/>
              </a:rPr>
              <a:t>*</a:t>
            </a:r>
            <a:r>
              <a:rPr lang="ja-JP" altLang="en-US" sz="1200" dirty="0">
                <a:latin typeface="ＭＳ ゴシック" panose="020B0609070205080204" pitchFamily="49" charset="-128"/>
                <a:ea typeface="ＭＳ ゴシック" panose="020B0609070205080204" pitchFamily="49" charset="-128"/>
              </a:rPr>
              <a:t>参考サイト</a:t>
            </a:r>
            <a:endParaRPr lang="en-US" altLang="ja-JP" sz="1200" dirty="0">
              <a:latin typeface="ＭＳ ゴシック" panose="020B0609070205080204" pitchFamily="49" charset="-128"/>
              <a:ea typeface="ＭＳ ゴシック" panose="020B0609070205080204" pitchFamily="49" charset="-128"/>
            </a:endParaRPr>
          </a:p>
          <a:p>
            <a:r>
              <a:rPr lang="ja-JP" altLang="en-US" sz="1200" dirty="0">
                <a:latin typeface="ＭＳ ゴシック" panose="020B0609070205080204" pitchFamily="49" charset="-128"/>
                <a:ea typeface="ＭＳ ゴシック" panose="020B0609070205080204" pitchFamily="49" charset="-128"/>
              </a:rPr>
              <a:t>医学生物学者向き 色盲の人にもわかるバリアフリープレゼンテーション法</a:t>
            </a:r>
            <a:r>
              <a:rPr lang="en-US" altLang="ja-JP" sz="1200" dirty="0">
                <a:latin typeface="ＭＳ ゴシック" panose="020B0609070205080204" pitchFamily="49" charset="-128"/>
                <a:ea typeface="ＭＳ ゴシック" panose="020B0609070205080204" pitchFamily="49" charset="-128"/>
              </a:rPr>
              <a:t>(</a:t>
            </a:r>
            <a:r>
              <a:rPr lang="ja-JP" altLang="en-US" sz="1200" dirty="0">
                <a:latin typeface="ＭＳ ゴシック" panose="020B0609070205080204" pitchFamily="49" charset="-128"/>
                <a:ea typeface="ＭＳ ゴシック" panose="020B0609070205080204" pitchFamily="49" charset="-128"/>
              </a:rPr>
              <a:t> </a:t>
            </a:r>
            <a:r>
              <a:rPr lang="en-US" altLang="ja-JP" sz="1200" dirty="0">
                <a:latin typeface="ＭＳ ゴシック" panose="020B0609070205080204" pitchFamily="49" charset="-128"/>
                <a:ea typeface="ＭＳ ゴシック" panose="020B0609070205080204" pitchFamily="49" charset="-128"/>
              </a:rPr>
              <a:t>http://www.nig.ac.jp/color/bio/)</a:t>
            </a:r>
            <a:r>
              <a:rPr lang="ja-JP" altLang="en-US" sz="1200" dirty="0">
                <a:latin typeface="ＭＳ ゴシック" panose="020B0609070205080204" pitchFamily="49" charset="-128"/>
                <a:ea typeface="ＭＳ ゴシック" panose="020B0609070205080204" pitchFamily="49" charset="-128"/>
              </a:rPr>
              <a:t>　ハンドブック</a:t>
            </a:r>
            <a:r>
              <a:rPr lang="en-US" altLang="ja-JP" sz="1200" dirty="0">
                <a:latin typeface="ＭＳ ゴシック" panose="020B0609070205080204" pitchFamily="49" charset="-128"/>
                <a:ea typeface="ＭＳ ゴシック" panose="020B0609070205080204" pitchFamily="49" charset="-128"/>
              </a:rPr>
              <a:t>PDF</a:t>
            </a:r>
          </a:p>
          <a:p>
            <a:r>
              <a:rPr lang="ja-JP" altLang="en-US" sz="1200" dirty="0">
                <a:latin typeface="ＭＳ ゴシック" panose="020B0609070205080204" pitchFamily="49" charset="-128"/>
                <a:ea typeface="ＭＳ ゴシック" panose="020B0609070205080204" pitchFamily="49" charset="-128"/>
              </a:rPr>
              <a:t>東京慈恵会医科大学</a:t>
            </a:r>
            <a:r>
              <a:rPr lang="en-US" altLang="ja-JP" sz="1200" dirty="0">
                <a:latin typeface="ＭＳ ゴシック" panose="020B0609070205080204" pitchFamily="49" charset="-128"/>
                <a:ea typeface="ＭＳ ゴシック" panose="020B0609070205080204" pitchFamily="49" charset="-128"/>
              </a:rPr>
              <a:t>DNA</a:t>
            </a:r>
            <a:r>
              <a:rPr lang="ja-JP" altLang="en-US" sz="1200" dirty="0">
                <a:latin typeface="ＭＳ ゴシック" panose="020B0609070205080204" pitchFamily="49" charset="-128"/>
                <a:ea typeface="ＭＳ ゴシック" panose="020B0609070205080204" pitchFamily="49" charset="-128"/>
              </a:rPr>
              <a:t>医学研究所 岡部正隆　東京大学分子細胞生物学研究所 伊藤啓</a:t>
            </a:r>
          </a:p>
        </p:txBody>
      </p:sp>
      <p:sp>
        <p:nvSpPr>
          <p:cNvPr id="13" name="正方形/長方形 12">
            <a:extLst>
              <a:ext uri="{FF2B5EF4-FFF2-40B4-BE49-F238E27FC236}">
                <a16:creationId xmlns:a16="http://schemas.microsoft.com/office/drawing/2014/main" id="{59022976-492B-4865-97B1-6BFF5BB49E1E}"/>
              </a:ext>
            </a:extLst>
          </p:cNvPr>
          <p:cNvSpPr/>
          <p:nvPr/>
        </p:nvSpPr>
        <p:spPr>
          <a:xfrm>
            <a:off x="6913755" y="1468513"/>
            <a:ext cx="4806176" cy="3958199"/>
          </a:xfrm>
          <a:prstGeom prst="rect">
            <a:avLst/>
          </a:prstGeom>
        </p:spPr>
        <p:txBody>
          <a:bodyPr wrap="square">
            <a:spAutoFit/>
          </a:bodyPr>
          <a:lstStyle/>
          <a:p>
            <a:pPr>
              <a:lnSpc>
                <a:spcPct val="120000"/>
              </a:lnSpc>
            </a:pPr>
            <a:r>
              <a:rPr lang="ja-JP" altLang="en-US" sz="2400" dirty="0">
                <a:latin typeface="HGP創英角ｺﾞｼｯｸUB" panose="020B0900000000000000" pitchFamily="50" charset="-128"/>
                <a:ea typeface="HGP創英角ｺﾞｼｯｸUB" panose="020B0900000000000000" pitchFamily="50" charset="-128"/>
              </a:rPr>
              <a:t>色覚障がい（</a:t>
            </a:r>
            <a:r>
              <a:rPr lang="en-US" altLang="ja-JP" sz="2400" dirty="0">
                <a:latin typeface="HGP創英角ｺﾞｼｯｸUB" panose="020B0900000000000000" pitchFamily="50" charset="-128"/>
                <a:ea typeface="HGP創英角ｺﾞｼｯｸUB" panose="020B0900000000000000" pitchFamily="50" charset="-128"/>
              </a:rPr>
              <a:t>1</a:t>
            </a:r>
            <a:r>
              <a:rPr lang="ja-JP" altLang="en-US" sz="2400" dirty="0">
                <a:latin typeface="HGP創英角ｺﾞｼｯｸUB" panose="020B0900000000000000" pitchFamily="50" charset="-128"/>
                <a:ea typeface="HGP創英角ｺﾞｼｯｸUB" panose="020B0900000000000000" pitchFamily="50" charset="-128"/>
              </a:rPr>
              <a:t>～</a:t>
            </a:r>
            <a:r>
              <a:rPr lang="en-US" altLang="ja-JP" sz="2400" dirty="0">
                <a:latin typeface="HGP創英角ｺﾞｼｯｸUB" panose="020B0900000000000000" pitchFamily="50" charset="-128"/>
                <a:ea typeface="HGP創英角ｺﾞｼｯｸUB" panose="020B0900000000000000" pitchFamily="50" charset="-128"/>
              </a:rPr>
              <a:t>3</a:t>
            </a:r>
            <a:r>
              <a:rPr lang="ja-JP" altLang="en-US" sz="2400" dirty="0">
                <a:latin typeface="HGP創英角ｺﾞｼｯｸUB" panose="020B0900000000000000" pitchFamily="50" charset="-128"/>
                <a:ea typeface="HGP創英角ｺﾞｼｯｸUB" panose="020B0900000000000000" pitchFamily="50" charset="-128"/>
              </a:rPr>
              <a:t>型対応）の人でも見られるユニバーサルデザインの試作品として作りました。今回は試作品のみといたしました。</a:t>
            </a:r>
            <a:endParaRPr lang="en-US" altLang="ja-JP" sz="2400" dirty="0">
              <a:latin typeface="HGP創英角ｺﾞｼｯｸUB" panose="020B0900000000000000" pitchFamily="50" charset="-128"/>
              <a:ea typeface="HGP創英角ｺﾞｼｯｸUB" panose="020B0900000000000000" pitchFamily="50" charset="-128"/>
            </a:endParaRPr>
          </a:p>
          <a:p>
            <a:pPr>
              <a:lnSpc>
                <a:spcPct val="120000"/>
              </a:lnSpc>
            </a:pPr>
            <a:endParaRPr lang="en-US" altLang="ja-JP" sz="2400" dirty="0">
              <a:latin typeface="HGP創英角ｺﾞｼｯｸUB" panose="020B0900000000000000" pitchFamily="50" charset="-128"/>
              <a:ea typeface="HGP創英角ｺﾞｼｯｸUB" panose="020B0900000000000000" pitchFamily="50" charset="-128"/>
            </a:endParaRPr>
          </a:p>
          <a:p>
            <a:pPr>
              <a:lnSpc>
                <a:spcPct val="120000"/>
              </a:lnSpc>
            </a:pPr>
            <a:endParaRPr lang="en-US" altLang="ja-JP" sz="2400" dirty="0">
              <a:latin typeface="HGP創英角ｺﾞｼｯｸUB" panose="020B0900000000000000" pitchFamily="50" charset="-128"/>
              <a:ea typeface="HGP創英角ｺﾞｼｯｸUB" panose="020B0900000000000000" pitchFamily="50" charset="-128"/>
            </a:endParaRPr>
          </a:p>
          <a:p>
            <a:pPr>
              <a:lnSpc>
                <a:spcPct val="120000"/>
              </a:lnSpc>
            </a:pPr>
            <a:endParaRPr lang="en-US" altLang="ja-JP" sz="2400" dirty="0">
              <a:latin typeface="HGP創英角ｺﾞｼｯｸUB" panose="020B0900000000000000" pitchFamily="50" charset="-128"/>
              <a:ea typeface="HGP創英角ｺﾞｼｯｸUB" panose="020B0900000000000000" pitchFamily="50" charset="-128"/>
            </a:endParaRPr>
          </a:p>
          <a:p>
            <a:pPr>
              <a:lnSpc>
                <a:spcPct val="120000"/>
              </a:lnSpc>
            </a:pPr>
            <a:endParaRPr lang="en-US" altLang="ja-JP" sz="2400" dirty="0">
              <a:latin typeface="HGP創英角ｺﾞｼｯｸUB" panose="020B0900000000000000" pitchFamily="50" charset="-128"/>
              <a:ea typeface="HGP創英角ｺﾞｼｯｸUB" panose="020B0900000000000000" pitchFamily="50" charset="-128"/>
            </a:endParaRPr>
          </a:p>
          <a:p>
            <a:pPr>
              <a:lnSpc>
                <a:spcPct val="120000"/>
              </a:lnSpc>
            </a:pPr>
            <a:endParaRPr lang="en-US" altLang="ja-JP" sz="20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42479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6F364EEB-2F69-404C-ADB3-EE56340F49BF}"/>
              </a:ext>
            </a:extLst>
          </p:cNvPr>
          <p:cNvSpPr/>
          <p:nvPr/>
        </p:nvSpPr>
        <p:spPr>
          <a:xfrm rot="16200000" flipH="1" flipV="1">
            <a:off x="2969106" y="-1685533"/>
            <a:ext cx="893954" cy="5540833"/>
          </a:xfrm>
          <a:prstGeom prst="rect">
            <a:avLst/>
          </a:prstGeom>
          <a:gradFill>
            <a:gsLst>
              <a:gs pos="0">
                <a:schemeClr val="bg1"/>
              </a:gs>
              <a:gs pos="66000">
                <a:srgbClr val="FF75AD"/>
              </a:gs>
              <a:gs pos="100000">
                <a:schemeClr val="bg1"/>
              </a:gs>
            </a:gsLst>
            <a:lin ang="5400000" scaled="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 name="タイトル 1">
            <a:extLst>
              <a:ext uri="{FF2B5EF4-FFF2-40B4-BE49-F238E27FC236}">
                <a16:creationId xmlns:a16="http://schemas.microsoft.com/office/drawing/2014/main" id="{3FA31A55-024E-4206-BA07-4279372595D2}"/>
              </a:ext>
            </a:extLst>
          </p:cNvPr>
          <p:cNvSpPr>
            <a:spLocks noGrp="1"/>
          </p:cNvSpPr>
          <p:nvPr>
            <p:ph type="title"/>
          </p:nvPr>
        </p:nvSpPr>
        <p:spPr>
          <a:xfrm>
            <a:off x="-46350" y="81485"/>
            <a:ext cx="6232849" cy="2006796"/>
          </a:xfrm>
        </p:spPr>
        <p:txBody>
          <a:bodyPr/>
          <a:lstStyle/>
          <a:p>
            <a:pPr algn="ctr"/>
            <a:r>
              <a:rPr kumimoji="1" lang="ja-JP" altLang="en-US" b="1" dirty="0">
                <a:latin typeface="BIZ UDゴシック" panose="020B0400000000000000" pitchFamily="49" charset="-128"/>
                <a:ea typeface="BIZ UDゴシック" panose="020B0400000000000000" pitchFamily="49" charset="-128"/>
              </a:rPr>
              <a:t>もくじ</a:t>
            </a:r>
          </a:p>
        </p:txBody>
      </p:sp>
      <p:sp>
        <p:nvSpPr>
          <p:cNvPr id="3" name="コンテンツ プレースホルダー 2">
            <a:extLst>
              <a:ext uri="{FF2B5EF4-FFF2-40B4-BE49-F238E27FC236}">
                <a16:creationId xmlns:a16="http://schemas.microsoft.com/office/drawing/2014/main" id="{9CDFB2B9-7E53-4C82-8F40-9891ECB50CCB}"/>
              </a:ext>
            </a:extLst>
          </p:cNvPr>
          <p:cNvSpPr>
            <a:spLocks noGrp="1"/>
          </p:cNvSpPr>
          <p:nvPr>
            <p:ph idx="1"/>
          </p:nvPr>
        </p:nvSpPr>
        <p:spPr>
          <a:xfrm>
            <a:off x="806883" y="1617504"/>
            <a:ext cx="10904826" cy="4779880"/>
          </a:xfrm>
        </p:spPr>
        <p:txBody>
          <a:bodyPr>
            <a:normAutofit/>
          </a:bodyPr>
          <a:lstStyle/>
          <a:p>
            <a:pPr marL="0" indent="0">
              <a:lnSpc>
                <a:spcPct val="100000"/>
              </a:lnSpc>
              <a:buNone/>
            </a:pPr>
            <a:r>
              <a:rPr lang="en-US" altLang="ja-JP" sz="3600" dirty="0">
                <a:latin typeface="BIZ UDPゴシック" panose="020B0400000000000000" pitchFamily="50" charset="-128"/>
                <a:ea typeface="BIZ UDPゴシック" panose="020B0400000000000000" pitchFamily="50" charset="-128"/>
              </a:rPr>
              <a:t>1.</a:t>
            </a:r>
            <a:r>
              <a:rPr lang="ja-JP" altLang="en-US" sz="3600" dirty="0">
                <a:latin typeface="BIZ UDPゴシック" panose="020B0400000000000000" pitchFamily="50" charset="-128"/>
                <a:ea typeface="BIZ UDPゴシック" panose="020B0400000000000000" pitchFamily="50" charset="-128"/>
              </a:rPr>
              <a:t>古典的なモンタルボ錯視との比較と</a:t>
            </a:r>
            <a:r>
              <a:rPr lang="en-US" altLang="ja-JP" sz="3600" dirty="0" err="1">
                <a:latin typeface="BIZ UDPゴシック" panose="020B0400000000000000" pitchFamily="50" charset="-128"/>
                <a:ea typeface="BIZ UDPゴシック" panose="020B0400000000000000" pitchFamily="50" charset="-128"/>
              </a:rPr>
              <a:t>Reiwall</a:t>
            </a:r>
            <a:r>
              <a:rPr lang="ja-JP" altLang="en-US" sz="3600" dirty="0">
                <a:latin typeface="BIZ UDPゴシック" panose="020B0400000000000000" pitchFamily="50" charset="-128"/>
                <a:ea typeface="BIZ UDPゴシック" panose="020B0400000000000000" pitchFamily="50" charset="-128"/>
              </a:rPr>
              <a:t>錯視</a:t>
            </a:r>
            <a:endParaRPr lang="en-US" altLang="ja-JP" sz="3600" dirty="0">
              <a:latin typeface="BIZ UDPゴシック" panose="020B0400000000000000" pitchFamily="50" charset="-128"/>
              <a:ea typeface="BIZ UDPゴシック" panose="020B0400000000000000" pitchFamily="50" charset="-128"/>
            </a:endParaRPr>
          </a:p>
          <a:p>
            <a:pPr marL="0" indent="0">
              <a:lnSpc>
                <a:spcPct val="100000"/>
              </a:lnSpc>
              <a:buNone/>
            </a:pPr>
            <a:r>
              <a:rPr lang="ja-JP" altLang="en-US" sz="3600" dirty="0">
                <a:latin typeface="BIZ UDPゴシック" panose="020B0400000000000000" pitchFamily="50" charset="-128"/>
                <a:ea typeface="BIZ UDPゴシック" panose="020B0400000000000000" pitchFamily="50" charset="-128"/>
              </a:rPr>
              <a:t>　の特徴</a:t>
            </a:r>
            <a:endParaRPr lang="en-US" altLang="ja-JP" sz="3600" dirty="0">
              <a:latin typeface="BIZ UDPゴシック" panose="020B0400000000000000" pitchFamily="50" charset="-128"/>
              <a:ea typeface="BIZ UDPゴシック" panose="020B0400000000000000" pitchFamily="50" charset="-128"/>
            </a:endParaRPr>
          </a:p>
          <a:p>
            <a:pPr marL="0" indent="0">
              <a:lnSpc>
                <a:spcPct val="100000"/>
              </a:lnSpc>
              <a:buNone/>
            </a:pPr>
            <a:r>
              <a:rPr lang="en-US" altLang="ja-JP" sz="3600" dirty="0">
                <a:latin typeface="BIZ UDPゴシック" panose="020B0400000000000000" pitchFamily="50" charset="-128"/>
                <a:ea typeface="BIZ UDPゴシック" panose="020B0400000000000000" pitchFamily="50" charset="-128"/>
              </a:rPr>
              <a:t>2.</a:t>
            </a:r>
            <a:r>
              <a:rPr lang="ja-JP" altLang="en-US" sz="3600" dirty="0">
                <a:latin typeface="BIZ UDPゴシック" panose="020B0400000000000000" pitchFamily="50" charset="-128"/>
                <a:ea typeface="BIZ UDPゴシック" panose="020B0400000000000000" pitchFamily="50" charset="-128"/>
              </a:rPr>
              <a:t> 審美性を追求した</a:t>
            </a:r>
            <a:r>
              <a:rPr lang="en-US" altLang="ja-JP" sz="3600" dirty="0" err="1">
                <a:latin typeface="BIZ UDPゴシック" panose="020B0400000000000000" pitchFamily="50" charset="-128"/>
                <a:ea typeface="BIZ UDPゴシック" panose="020B0400000000000000" pitchFamily="50" charset="-128"/>
              </a:rPr>
              <a:t>Reiwall</a:t>
            </a:r>
            <a:r>
              <a:rPr lang="ja-JP" altLang="en-US" sz="3600" dirty="0">
                <a:latin typeface="BIZ UDPゴシック" panose="020B0400000000000000" pitchFamily="50" charset="-128"/>
                <a:ea typeface="BIZ UDPゴシック" panose="020B0400000000000000" pitchFamily="50" charset="-128"/>
              </a:rPr>
              <a:t>錯視</a:t>
            </a:r>
            <a:endParaRPr lang="en-US" altLang="ja-JP" sz="3600" dirty="0">
              <a:latin typeface="BIZ UDPゴシック" panose="020B0400000000000000" pitchFamily="50" charset="-128"/>
              <a:ea typeface="BIZ UDPゴシック" panose="020B0400000000000000" pitchFamily="50" charset="-128"/>
            </a:endParaRPr>
          </a:p>
          <a:p>
            <a:pPr marL="0" indent="0">
              <a:lnSpc>
                <a:spcPct val="100000"/>
              </a:lnSpc>
              <a:buNone/>
            </a:pPr>
            <a:r>
              <a:rPr lang="en-US" altLang="ja-JP" sz="3600" dirty="0">
                <a:latin typeface="BIZ UDPゴシック" panose="020B0400000000000000" pitchFamily="50" charset="-128"/>
                <a:ea typeface="BIZ UDPゴシック" panose="020B0400000000000000" pitchFamily="50" charset="-128"/>
              </a:rPr>
              <a:t>3.</a:t>
            </a:r>
            <a:r>
              <a:rPr lang="ja-JP" altLang="en-US" sz="3600" dirty="0">
                <a:latin typeface="BIZ UDPゴシック" panose="020B0400000000000000" pitchFamily="50" charset="-128"/>
                <a:ea typeface="BIZ UDPゴシック" panose="020B0400000000000000" pitchFamily="50" charset="-128"/>
              </a:rPr>
              <a:t>その他</a:t>
            </a:r>
            <a:endParaRPr lang="en-US" altLang="ja-JP" sz="3600" dirty="0">
              <a:latin typeface="BIZ UDPゴシック" panose="020B0400000000000000" pitchFamily="50" charset="-128"/>
              <a:ea typeface="BIZ UDPゴシック" panose="020B0400000000000000" pitchFamily="50" charset="-128"/>
            </a:endParaRPr>
          </a:p>
        </p:txBody>
      </p:sp>
      <p:pic>
        <p:nvPicPr>
          <p:cNvPr id="9" name="図 8">
            <a:extLst>
              <a:ext uri="{FF2B5EF4-FFF2-40B4-BE49-F238E27FC236}">
                <a16:creationId xmlns:a16="http://schemas.microsoft.com/office/drawing/2014/main" id="{70B3A381-6E90-40E3-9EBA-6BE9C2C9BB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5434659" y="-19378"/>
            <a:ext cx="1503681" cy="10747395"/>
          </a:xfrm>
          <a:prstGeom prst="rect">
            <a:avLst/>
          </a:prstGeom>
        </p:spPr>
      </p:pic>
      <p:sp>
        <p:nvSpPr>
          <p:cNvPr id="4" name="正方形/長方形 3">
            <a:extLst>
              <a:ext uri="{FF2B5EF4-FFF2-40B4-BE49-F238E27FC236}">
                <a16:creationId xmlns:a16="http://schemas.microsoft.com/office/drawing/2014/main" id="{63D9A91F-2442-4D39-BAB4-8AE3090E00B4}"/>
              </a:ext>
            </a:extLst>
          </p:cNvPr>
          <p:cNvSpPr/>
          <p:nvPr/>
        </p:nvSpPr>
        <p:spPr>
          <a:xfrm>
            <a:off x="7145250" y="435378"/>
            <a:ext cx="4239867" cy="1299010"/>
          </a:xfrm>
          <a:prstGeom prst="rect">
            <a:avLst/>
          </a:prstGeom>
        </p:spPr>
        <p:txBody>
          <a:bodyPr wrap="square">
            <a:spAutoFit/>
          </a:bodyPr>
          <a:lstStyle/>
          <a:p>
            <a:pPr>
              <a:lnSpc>
                <a:spcPct val="120000"/>
              </a:lnSpc>
            </a:pPr>
            <a:r>
              <a:rPr lang="en-US" altLang="ja-JP" sz="2400" dirty="0">
                <a:latin typeface="BIZ UDPゴシック" panose="020B0400000000000000" pitchFamily="50" charset="-128"/>
                <a:ea typeface="BIZ UDPゴシック" panose="020B0400000000000000" pitchFamily="50" charset="-128"/>
              </a:rPr>
              <a:t>REIWALLILLUSION</a:t>
            </a:r>
          </a:p>
          <a:p>
            <a:pPr>
              <a:lnSpc>
                <a:spcPct val="120000"/>
              </a:lnSpc>
            </a:pPr>
            <a:r>
              <a:rPr lang="ja-JP" altLang="en-US" sz="2400" dirty="0">
                <a:latin typeface="BIZ UDPゴシック" panose="020B0400000000000000" pitchFamily="50" charset="-128"/>
                <a:ea typeface="BIZ UDPゴシック" panose="020B0400000000000000" pitchFamily="50" charset="-128"/>
              </a:rPr>
              <a:t>　令和錯視</a:t>
            </a:r>
            <a:endParaRPr lang="en-US" altLang="ja-JP" sz="2400" dirty="0">
              <a:latin typeface="BIZ UDPゴシック" panose="020B0400000000000000" pitchFamily="50" charset="-128"/>
              <a:ea typeface="BIZ UDPゴシック" panose="020B0400000000000000" pitchFamily="50" charset="-128"/>
            </a:endParaRPr>
          </a:p>
          <a:p>
            <a:pPr>
              <a:lnSpc>
                <a:spcPct val="120000"/>
              </a:lnSpc>
            </a:pPr>
            <a:endParaRPr lang="en-US" altLang="ja-JP" sz="20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579186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56E7E919-099E-4218-8FA0-7CF59269F338}"/>
              </a:ext>
            </a:extLst>
          </p:cNvPr>
          <p:cNvSpPr/>
          <p:nvPr/>
        </p:nvSpPr>
        <p:spPr>
          <a:xfrm>
            <a:off x="1623527" y="1441580"/>
            <a:ext cx="8692741" cy="5078313"/>
          </a:xfrm>
          <a:prstGeom prst="rect">
            <a:avLst/>
          </a:prstGeom>
        </p:spPr>
        <p:txBody>
          <a:bodyPr wrap="square">
            <a:spAutoFit/>
          </a:bodyPr>
          <a:lstStyle/>
          <a:p>
            <a:r>
              <a:rPr lang="ja-JP" altLang="en-US" sz="1200" dirty="0">
                <a:latin typeface="ＭＳ ゴシック" panose="020B0609070205080204" pitchFamily="49" charset="-128"/>
                <a:ea typeface="ＭＳ ゴシック" panose="020B0609070205080204" pitchFamily="49" charset="-128"/>
              </a:rPr>
              <a:t>・北岡明佳（</a:t>
            </a:r>
            <a:r>
              <a:rPr lang="en-US" altLang="ja-JP" sz="1200" dirty="0">
                <a:latin typeface="ＭＳ ゴシック" panose="020B0609070205080204" pitchFamily="49" charset="-128"/>
                <a:ea typeface="ＭＳ ゴシック" panose="020B0609070205080204" pitchFamily="49" charset="-128"/>
              </a:rPr>
              <a:t>2019</a:t>
            </a:r>
            <a:r>
              <a:rPr lang="ja-JP" altLang="en-US" sz="1200" dirty="0">
                <a:latin typeface="ＭＳ ゴシック" panose="020B0609070205080204" pitchFamily="49" charset="-128"/>
                <a:ea typeface="ＭＳ ゴシック" panose="020B0609070205080204" pitchFamily="49" charset="-128"/>
              </a:rPr>
              <a:t>）「イラストレイテッド 錯視のしくみ」 朝倉書店</a:t>
            </a:r>
          </a:p>
          <a:p>
            <a:endParaRPr lang="ja-JP" altLang="en-US" sz="1200" dirty="0">
              <a:latin typeface="ＭＳ ゴシック" panose="020B0609070205080204" pitchFamily="49" charset="-128"/>
              <a:ea typeface="ＭＳ ゴシック" panose="020B0609070205080204" pitchFamily="49" charset="-128"/>
            </a:endParaRPr>
          </a:p>
          <a:p>
            <a:r>
              <a:rPr lang="ja-JP" altLang="en-US" sz="1200" dirty="0">
                <a:latin typeface="ＭＳ ゴシック" panose="020B0609070205080204" pitchFamily="49" charset="-128"/>
                <a:ea typeface="ＭＳ ゴシック" panose="020B0609070205080204" pitchFamily="49" charset="-128"/>
              </a:rPr>
              <a:t>・北岡明佳（</a:t>
            </a:r>
            <a:r>
              <a:rPr lang="en-US" altLang="ja-JP" sz="1200" dirty="0">
                <a:latin typeface="ＭＳ ゴシック" panose="020B0609070205080204" pitchFamily="49" charset="-128"/>
                <a:ea typeface="ＭＳ ゴシック" panose="020B0609070205080204" pitchFamily="49" charset="-128"/>
              </a:rPr>
              <a:t>2008</a:t>
            </a:r>
            <a:r>
              <a:rPr lang="ja-JP" altLang="en-US" sz="1200" dirty="0">
                <a:latin typeface="ＭＳ ゴシック" panose="020B0609070205080204" pitchFamily="49" charset="-128"/>
                <a:ea typeface="ＭＳ ゴシック" panose="020B0609070205080204" pitchFamily="49" charset="-128"/>
              </a:rPr>
              <a:t>）</a:t>
            </a:r>
            <a:r>
              <a:rPr lang="en-US" altLang="ja-JP" sz="1200" dirty="0">
                <a:latin typeface="ＭＳ ゴシック" panose="020B0609070205080204" pitchFamily="49" charset="-128"/>
                <a:ea typeface="ＭＳ ゴシック" panose="020B0609070205080204" pitchFamily="49" charset="-128"/>
              </a:rPr>
              <a:t>.</a:t>
            </a:r>
            <a:r>
              <a:rPr lang="ja-JP" altLang="en-US" sz="1200" dirty="0">
                <a:latin typeface="ＭＳ ゴシック" panose="020B0609070205080204" pitchFamily="49" charset="-128"/>
                <a:ea typeface="ＭＳ ゴシック" panose="020B0609070205080204" pitchFamily="49" charset="-128"/>
              </a:rPr>
              <a:t>「人はなぜ錯視にだまされるのか？トリック・アイズ メカニズム」（株式会社カンゼン）</a:t>
            </a:r>
            <a:endParaRPr lang="en-US" altLang="ja-JP" sz="1200" dirty="0">
              <a:latin typeface="ＭＳ ゴシック" panose="020B0609070205080204" pitchFamily="49" charset="-128"/>
              <a:ea typeface="ＭＳ ゴシック" panose="020B0609070205080204" pitchFamily="49" charset="-128"/>
            </a:endParaRPr>
          </a:p>
          <a:p>
            <a:endParaRPr lang="en-US" altLang="ja-JP" sz="1200" dirty="0">
              <a:latin typeface="ＭＳ ゴシック" panose="020B0609070205080204" pitchFamily="49" charset="-128"/>
              <a:ea typeface="ＭＳ ゴシック" panose="020B0609070205080204" pitchFamily="49" charset="-128"/>
            </a:endParaRPr>
          </a:p>
          <a:p>
            <a:r>
              <a:rPr lang="ja-JP" altLang="en-US" sz="1200" dirty="0">
                <a:latin typeface="ＭＳ ゴシック" panose="020B0609070205080204" pitchFamily="49" charset="-128"/>
                <a:ea typeface="ＭＳ ゴシック" panose="020B0609070205080204" pitchFamily="49" charset="-128"/>
              </a:rPr>
              <a:t>・北岡明佳（</a:t>
            </a:r>
            <a:r>
              <a:rPr lang="en-US" altLang="ja-JP" sz="1200" dirty="0">
                <a:latin typeface="ＭＳ ゴシック" panose="020B0609070205080204" pitchFamily="49" charset="-128"/>
                <a:ea typeface="ＭＳ ゴシック" panose="020B0609070205080204" pitchFamily="49" charset="-128"/>
              </a:rPr>
              <a:t>2007</a:t>
            </a:r>
            <a:r>
              <a:rPr lang="ja-JP" altLang="en-US" sz="1200" dirty="0">
                <a:latin typeface="ＭＳ ゴシック" panose="020B0609070205080204" pitchFamily="49" charset="-128"/>
                <a:ea typeface="ＭＳ ゴシック" panose="020B0609070205080204" pitchFamily="49" charset="-128"/>
              </a:rPr>
              <a:t>） 「だまされる視覚 錯視の楽しみ方」</a:t>
            </a:r>
            <a:r>
              <a:rPr lang="en-US" altLang="ja-JP" sz="1200" dirty="0">
                <a:latin typeface="ＭＳ ゴシック" panose="020B0609070205080204" pitchFamily="49" charset="-128"/>
                <a:ea typeface="ＭＳ ゴシック" panose="020B0609070205080204" pitchFamily="49" charset="-128"/>
              </a:rPr>
              <a:t>(DOJIN</a:t>
            </a:r>
            <a:r>
              <a:rPr lang="ja-JP" altLang="en-US" sz="1200" dirty="0">
                <a:latin typeface="ＭＳ ゴシック" panose="020B0609070205080204" pitchFamily="49" charset="-128"/>
                <a:ea typeface="ＭＳ ゴシック" panose="020B0609070205080204" pitchFamily="49" charset="-128"/>
              </a:rPr>
              <a:t>選書</a:t>
            </a:r>
            <a:r>
              <a:rPr lang="en-US" altLang="ja-JP" sz="1200" dirty="0">
                <a:latin typeface="ＭＳ ゴシック" panose="020B0609070205080204" pitchFamily="49" charset="-128"/>
                <a:ea typeface="ＭＳ ゴシック" panose="020B0609070205080204" pitchFamily="49" charset="-128"/>
              </a:rPr>
              <a:t>1)</a:t>
            </a:r>
            <a:r>
              <a:rPr lang="ja-JP" altLang="en-US" sz="1200" dirty="0">
                <a:latin typeface="ＭＳ ゴシック" panose="020B0609070205080204" pitchFamily="49" charset="-128"/>
                <a:ea typeface="ＭＳ ゴシック" panose="020B0609070205080204" pitchFamily="49" charset="-128"/>
              </a:rPr>
              <a:t>（株式会社 化学同人）</a:t>
            </a:r>
            <a:endParaRPr lang="en-US" altLang="ja-JP" sz="1200" dirty="0">
              <a:latin typeface="ＭＳ ゴシック" panose="020B0609070205080204" pitchFamily="49" charset="-128"/>
              <a:ea typeface="ＭＳ ゴシック" panose="020B0609070205080204" pitchFamily="49" charset="-128"/>
            </a:endParaRPr>
          </a:p>
          <a:p>
            <a:endParaRPr lang="ja-JP" altLang="en-US" sz="1200" dirty="0">
              <a:latin typeface="ＭＳ ゴシック" panose="020B0609070205080204" pitchFamily="49" charset="-128"/>
              <a:ea typeface="ＭＳ ゴシック" panose="020B0609070205080204" pitchFamily="49" charset="-128"/>
            </a:endParaRPr>
          </a:p>
          <a:p>
            <a:r>
              <a:rPr lang="ja-JP" altLang="en-US" sz="1200" dirty="0">
                <a:latin typeface="ＭＳ ゴシック" panose="020B0609070205080204" pitchFamily="49" charset="-128"/>
                <a:ea typeface="ＭＳ ゴシック" panose="020B0609070205080204" pitchFamily="49" charset="-128"/>
              </a:rPr>
              <a:t>・</a:t>
            </a:r>
            <a:r>
              <a:rPr lang="en-US" altLang="ja-JP" sz="1200" dirty="0" err="1">
                <a:latin typeface="ＭＳ ゴシック" panose="020B0609070205080204" pitchFamily="49" charset="-128"/>
                <a:ea typeface="ＭＳ ゴシック" panose="020B0609070205080204" pitchFamily="49" charset="-128"/>
              </a:rPr>
              <a:t>Kitaoka</a:t>
            </a:r>
            <a:r>
              <a:rPr lang="en-US" altLang="ja-JP" sz="1200" dirty="0">
                <a:latin typeface="ＭＳ ゴシック" panose="020B0609070205080204" pitchFamily="49" charset="-128"/>
                <a:ea typeface="ＭＳ ゴシック" panose="020B0609070205080204" pitchFamily="49" charset="-128"/>
              </a:rPr>
              <a:t>, A. (2007) Tilt illusions after </a:t>
            </a:r>
            <a:r>
              <a:rPr lang="en-US" altLang="ja-JP" sz="1200" dirty="0" err="1">
                <a:latin typeface="ＭＳ ゴシック" panose="020B0609070205080204" pitchFamily="49" charset="-128"/>
                <a:ea typeface="ＭＳ ゴシック" panose="020B0609070205080204" pitchFamily="49" charset="-128"/>
              </a:rPr>
              <a:t>Oyama</a:t>
            </a:r>
            <a:r>
              <a:rPr lang="en-US" altLang="ja-JP" sz="1200" dirty="0">
                <a:latin typeface="ＭＳ ゴシック" panose="020B0609070205080204" pitchFamily="49" charset="-128"/>
                <a:ea typeface="ＭＳ ゴシック" panose="020B0609070205080204" pitchFamily="49" charset="-128"/>
              </a:rPr>
              <a:t> (1960): A review. Japanese Psychological Research, 49, 7-19.</a:t>
            </a:r>
            <a:r>
              <a:rPr lang="ja-JP" altLang="en-US" sz="1200" dirty="0">
                <a:latin typeface="ＭＳ ゴシック" panose="020B0609070205080204" pitchFamily="49" charset="-128"/>
                <a:ea typeface="ＭＳ ゴシック" panose="020B0609070205080204" pitchFamily="49" charset="-128"/>
              </a:rPr>
              <a:t>　</a:t>
            </a:r>
          </a:p>
          <a:p>
            <a:r>
              <a:rPr lang="en-US" altLang="ja-JP" sz="1200" dirty="0">
                <a:latin typeface="ＭＳ ゴシック" panose="020B0609070205080204" pitchFamily="49" charset="-128"/>
                <a:ea typeface="ＭＳ ゴシック" panose="020B0609070205080204" pitchFamily="49" charset="-128"/>
              </a:rPr>
              <a:t>https://onlinelibrary.wiley.com/doi/epdf/10.1111/j.1468-5884.2007.00328.x</a:t>
            </a:r>
          </a:p>
          <a:p>
            <a:endParaRPr lang="en-US" altLang="ja-JP" sz="1200" dirty="0">
              <a:latin typeface="ＭＳ ゴシック" panose="020B0609070205080204" pitchFamily="49" charset="-128"/>
              <a:ea typeface="ＭＳ ゴシック" panose="020B0609070205080204" pitchFamily="49" charset="-128"/>
            </a:endParaRPr>
          </a:p>
          <a:p>
            <a:r>
              <a:rPr lang="ja-JP" altLang="en-US" sz="1200" dirty="0">
                <a:latin typeface="ＭＳ ゴシック" panose="020B0609070205080204" pitchFamily="49" charset="-128"/>
                <a:ea typeface="ＭＳ ゴシック" panose="020B0609070205080204" pitchFamily="49" charset="-128"/>
              </a:rPr>
              <a:t>・</a:t>
            </a:r>
            <a:r>
              <a:rPr lang="en-US" altLang="ja-JP" sz="1200" dirty="0">
                <a:latin typeface="ＭＳ ゴシック" panose="020B0609070205080204" pitchFamily="49" charset="-128"/>
                <a:ea typeface="ＭＳ ゴシック" panose="020B0609070205080204" pitchFamily="49" charset="-128"/>
              </a:rPr>
              <a:t>Figure18</a:t>
            </a:r>
            <a:r>
              <a:rPr lang="ja-JP" altLang="en-US" sz="1200" dirty="0">
                <a:latin typeface="ＭＳ ゴシック" panose="020B0609070205080204" pitchFamily="49" charset="-128"/>
                <a:ea typeface="ＭＳ ゴシック" panose="020B0609070205080204" pitchFamily="49" charset="-128"/>
              </a:rPr>
              <a:t>：</a:t>
            </a:r>
            <a:r>
              <a:rPr lang="en-US" altLang="ja-JP" sz="1200" dirty="0">
                <a:latin typeface="ＭＳ ゴシック" panose="020B0609070205080204" pitchFamily="49" charset="-128"/>
                <a:ea typeface="ＭＳ ゴシック" panose="020B0609070205080204" pitchFamily="49" charset="-128"/>
              </a:rPr>
              <a:t>https://www.semanticscholar.org/paper/Tilt-illusions-after-Oyama-(1960)%3A-A-review1</a:t>
            </a:r>
          </a:p>
          <a:p>
            <a:r>
              <a:rPr lang="en-US" altLang="ja-JP" sz="1200" dirty="0">
                <a:latin typeface="ＭＳ ゴシック" panose="020B0609070205080204" pitchFamily="49" charset="-128"/>
                <a:ea typeface="ＭＳ ゴシック" panose="020B0609070205080204" pitchFamily="49" charset="-128"/>
              </a:rPr>
              <a:t>-Kitaoka/e25843805743c17b0c58c9510300dfc3d14d1f87/figure/18</a:t>
            </a:r>
          </a:p>
          <a:p>
            <a:endParaRPr lang="en-US" altLang="ja-JP" sz="1200" dirty="0">
              <a:latin typeface="ＭＳ ゴシック" panose="020B0609070205080204" pitchFamily="49" charset="-128"/>
              <a:ea typeface="ＭＳ ゴシック" panose="020B0609070205080204" pitchFamily="49" charset="-128"/>
            </a:endParaRPr>
          </a:p>
          <a:p>
            <a:r>
              <a:rPr lang="ja-JP" altLang="en-US" sz="1200" dirty="0">
                <a:latin typeface="ＭＳ ゴシック" panose="020B0609070205080204" pitchFamily="49" charset="-128"/>
                <a:ea typeface="ＭＳ ゴシック" panose="020B0609070205080204" pitchFamily="49" charset="-128"/>
              </a:rPr>
              <a:t>・</a:t>
            </a:r>
            <a:r>
              <a:rPr lang="en-US" altLang="ja-JP" sz="1200" dirty="0" err="1">
                <a:latin typeface="ＭＳ ゴシック" panose="020B0609070205080204" pitchFamily="49" charset="-128"/>
                <a:ea typeface="ＭＳ ゴシック" panose="020B0609070205080204" pitchFamily="49" charset="-128"/>
              </a:rPr>
              <a:t>Kitaoka</a:t>
            </a:r>
            <a:r>
              <a:rPr lang="en-US" altLang="ja-JP" sz="1200" dirty="0">
                <a:latin typeface="ＭＳ ゴシック" panose="020B0609070205080204" pitchFamily="49" charset="-128"/>
                <a:ea typeface="ＭＳ ゴシック" panose="020B0609070205080204" pitchFamily="49" charset="-128"/>
              </a:rPr>
              <a:t>, A., Pinna, B. ,and </a:t>
            </a:r>
            <a:r>
              <a:rPr lang="en-US" altLang="ja-JP" sz="1200" dirty="0" err="1">
                <a:latin typeface="ＭＳ ゴシック" panose="020B0609070205080204" pitchFamily="49" charset="-128"/>
                <a:ea typeface="ＭＳ ゴシック" panose="020B0609070205080204" pitchFamily="49" charset="-128"/>
              </a:rPr>
              <a:t>Brelstaff</a:t>
            </a:r>
            <a:r>
              <a:rPr lang="en-US" altLang="ja-JP" sz="1200" dirty="0">
                <a:latin typeface="ＭＳ ゴシック" panose="020B0609070205080204" pitchFamily="49" charset="-128"/>
                <a:ea typeface="ＭＳ ゴシック" panose="020B0609070205080204" pitchFamily="49" charset="-128"/>
              </a:rPr>
              <a:t>, G. (2004). Contrast polarities determine the direction of Café Wall tilts. Perception, 33, 11-20.</a:t>
            </a:r>
            <a:endParaRPr lang="ja-JP" altLang="en-US" sz="1200" dirty="0">
              <a:latin typeface="ＭＳ ゴシック" panose="020B0609070205080204" pitchFamily="49" charset="-128"/>
              <a:ea typeface="ＭＳ ゴシック" panose="020B0609070205080204" pitchFamily="49" charset="-128"/>
            </a:endParaRPr>
          </a:p>
          <a:p>
            <a:endParaRPr lang="ja-JP" altLang="en-US" sz="1200" dirty="0">
              <a:latin typeface="ＭＳ ゴシック" panose="020B0609070205080204" pitchFamily="49" charset="-128"/>
              <a:ea typeface="ＭＳ ゴシック" panose="020B0609070205080204" pitchFamily="49" charset="-128"/>
            </a:endParaRPr>
          </a:p>
          <a:p>
            <a:r>
              <a:rPr lang="ja-JP" altLang="en-US" sz="1200" dirty="0">
                <a:latin typeface="ＭＳ ゴシック" panose="020B0609070205080204" pitchFamily="49" charset="-128"/>
                <a:ea typeface="ＭＳ ゴシック" panose="020B0609070205080204" pitchFamily="49" charset="-128"/>
              </a:rPr>
              <a:t>・「クラシックな幾何学的錯視の作品集</a:t>
            </a:r>
            <a:r>
              <a:rPr lang="en-US" altLang="ja-JP" sz="1200" dirty="0">
                <a:latin typeface="ＭＳ ゴシック" panose="020B0609070205080204" pitchFamily="49" charset="-128"/>
                <a:ea typeface="ＭＳ ゴシック" panose="020B0609070205080204" pitchFamily="49" charset="-128"/>
              </a:rPr>
              <a:t>13</a:t>
            </a:r>
            <a:r>
              <a:rPr lang="ja-JP" altLang="en-US" sz="1200" dirty="0">
                <a:latin typeface="ＭＳ ゴシック" panose="020B0609070205080204" pitchFamily="49" charset="-128"/>
                <a:ea typeface="ＭＳ ゴシック" panose="020B0609070205080204" pitchFamily="49" charset="-128"/>
              </a:rPr>
              <a:t>」</a:t>
            </a:r>
            <a:r>
              <a:rPr lang="en-US" altLang="ja-JP" sz="1200" dirty="0">
                <a:latin typeface="ＭＳ ゴシック" panose="020B0609070205080204" pitchFamily="49" charset="-128"/>
                <a:ea typeface="ＭＳ ゴシック" panose="020B0609070205080204" pitchFamily="49" charset="-128"/>
              </a:rPr>
              <a:t>http://www.psy.ritsumei.ac.jp/~akitaoka/classic13.html</a:t>
            </a:r>
          </a:p>
          <a:p>
            <a:endParaRPr lang="en-US" altLang="ja-JP" sz="1200" dirty="0">
              <a:latin typeface="ＭＳ ゴシック" panose="020B0609070205080204" pitchFamily="49" charset="-128"/>
              <a:ea typeface="ＭＳ ゴシック" panose="020B0609070205080204" pitchFamily="49" charset="-128"/>
            </a:endParaRPr>
          </a:p>
          <a:p>
            <a:r>
              <a:rPr lang="ja-JP" altLang="en-US" sz="1200" dirty="0">
                <a:latin typeface="ＭＳ ゴシック" panose="020B0609070205080204" pitchFamily="49" charset="-128"/>
                <a:ea typeface="ＭＳ ゴシック" panose="020B0609070205080204" pitchFamily="49" charset="-128"/>
              </a:rPr>
              <a:t>・「錯視と画像」</a:t>
            </a:r>
            <a:r>
              <a:rPr lang="en-US" altLang="ja-JP" sz="1200" dirty="0">
                <a:latin typeface="ＭＳ ゴシック" panose="020B0609070205080204" pitchFamily="49" charset="-128"/>
                <a:ea typeface="ＭＳ ゴシック" panose="020B0609070205080204" pitchFamily="49" charset="-128"/>
              </a:rPr>
              <a:t>http://www.psy.ritsumei.ac.jp/~akitaoka/kogaku5gakkai2018.html</a:t>
            </a:r>
            <a:r>
              <a:rPr lang="ja-JP" altLang="en-US" sz="1200" dirty="0">
                <a:latin typeface="ＭＳ ゴシック" panose="020B0609070205080204" pitchFamily="49" charset="-128"/>
                <a:ea typeface="ＭＳ ゴシック" panose="020B0609070205080204" pitchFamily="49" charset="-128"/>
              </a:rPr>
              <a:t>（「色収差依存の傾き錯視のモデル：モンタルボ錯視への還元」）</a:t>
            </a:r>
          </a:p>
          <a:p>
            <a:endParaRPr lang="en-US" altLang="ja-JP" sz="1200" dirty="0">
              <a:latin typeface="ＭＳ ゴシック" panose="020B0609070205080204" pitchFamily="49" charset="-128"/>
              <a:ea typeface="ＭＳ ゴシック" panose="020B0609070205080204" pitchFamily="49" charset="-128"/>
            </a:endParaRPr>
          </a:p>
          <a:p>
            <a:r>
              <a:rPr lang="ja-JP" altLang="en-US" sz="1200" dirty="0">
                <a:latin typeface="ＭＳ ゴシック" panose="020B0609070205080204" pitchFamily="49" charset="-128"/>
                <a:ea typeface="ＭＳ ゴシック" panose="020B0609070205080204" pitchFamily="49" charset="-128"/>
              </a:rPr>
              <a:t>・“</a:t>
            </a:r>
            <a:r>
              <a:rPr lang="en-US" altLang="ja-JP" sz="1200" dirty="0">
                <a:latin typeface="ＭＳ ゴシック" panose="020B0609070205080204" pitchFamily="49" charset="-128"/>
                <a:ea typeface="ＭＳ ゴシック" panose="020B0609070205080204" pitchFamily="49" charset="-128"/>
              </a:rPr>
              <a:t>4-stroke tilt and motion”</a:t>
            </a:r>
            <a:r>
              <a:rPr lang="ja-JP" altLang="en-US" sz="1200" dirty="0">
                <a:latin typeface="ＭＳ ゴシック" panose="020B0609070205080204" pitchFamily="49" charset="-128"/>
                <a:ea typeface="ＭＳ ゴシック" panose="020B0609070205080204" pitchFamily="49" charset="-128"/>
              </a:rPr>
              <a:t>　</a:t>
            </a:r>
            <a:r>
              <a:rPr lang="en-US" altLang="ja-JP" sz="1200" dirty="0">
                <a:latin typeface="ＭＳ ゴシック" panose="020B0609070205080204" pitchFamily="49" charset="-128"/>
                <a:ea typeface="ＭＳ ゴシック" panose="020B0609070205080204" pitchFamily="49" charset="-128"/>
              </a:rPr>
              <a:t>http://www.psy.ritsumei.ac.jp/~akitaoka/4-stroke-tilt-and-motion.html</a:t>
            </a:r>
          </a:p>
          <a:p>
            <a:endParaRPr lang="en-US" altLang="ja-JP" sz="1200" dirty="0">
              <a:latin typeface="ＭＳ ゴシック" panose="020B0609070205080204" pitchFamily="49" charset="-128"/>
              <a:ea typeface="ＭＳ ゴシック" panose="020B0609070205080204" pitchFamily="49" charset="-128"/>
            </a:endParaRPr>
          </a:p>
          <a:p>
            <a:r>
              <a:rPr lang="ja-JP" altLang="en-US" sz="1200" dirty="0">
                <a:latin typeface="ＭＳ ゴシック" panose="020B0609070205080204" pitchFamily="49" charset="-128"/>
                <a:ea typeface="ＭＳ ゴシック" panose="020B0609070205080204" pitchFamily="49" charset="-128"/>
              </a:rPr>
              <a:t>・医学生物学者向き 色盲の人にもわかるバリアフリープレゼンテーション法</a:t>
            </a:r>
            <a:r>
              <a:rPr lang="en-US" altLang="ja-JP" sz="1200" dirty="0">
                <a:latin typeface="ＭＳ ゴシック" panose="020B0609070205080204" pitchFamily="49" charset="-128"/>
                <a:ea typeface="ＭＳ ゴシック" panose="020B0609070205080204" pitchFamily="49" charset="-128"/>
              </a:rPr>
              <a:t>(</a:t>
            </a:r>
            <a:r>
              <a:rPr lang="ja-JP" altLang="en-US" sz="1200" dirty="0">
                <a:latin typeface="ＭＳ ゴシック" panose="020B0609070205080204" pitchFamily="49" charset="-128"/>
                <a:ea typeface="ＭＳ ゴシック" panose="020B0609070205080204" pitchFamily="49" charset="-128"/>
              </a:rPr>
              <a:t> </a:t>
            </a:r>
            <a:r>
              <a:rPr lang="en-US" altLang="ja-JP" sz="1200" dirty="0">
                <a:latin typeface="ＭＳ ゴシック" panose="020B0609070205080204" pitchFamily="49" charset="-128"/>
                <a:ea typeface="ＭＳ ゴシック" panose="020B0609070205080204" pitchFamily="49" charset="-128"/>
              </a:rPr>
              <a:t>http://www.nig.ac.jp/color/bio/)</a:t>
            </a:r>
            <a:r>
              <a:rPr lang="ja-JP" altLang="en-US" sz="1200" dirty="0">
                <a:latin typeface="ＭＳ ゴシック" panose="020B0609070205080204" pitchFamily="49" charset="-128"/>
                <a:ea typeface="ＭＳ ゴシック" panose="020B0609070205080204" pitchFamily="49" charset="-128"/>
              </a:rPr>
              <a:t>　</a:t>
            </a:r>
            <a:endParaRPr lang="en-US" altLang="ja-JP" sz="1200" dirty="0">
              <a:latin typeface="ＭＳ ゴシック" panose="020B0609070205080204" pitchFamily="49" charset="-128"/>
              <a:ea typeface="ＭＳ ゴシック" panose="020B0609070205080204" pitchFamily="49" charset="-128"/>
            </a:endParaRPr>
          </a:p>
          <a:p>
            <a:r>
              <a:rPr lang="ja-JP" altLang="en-US" sz="1200" dirty="0">
                <a:latin typeface="ＭＳ ゴシック" panose="020B0609070205080204" pitchFamily="49" charset="-128"/>
                <a:ea typeface="ＭＳ ゴシック" panose="020B0609070205080204" pitchFamily="49" charset="-128"/>
              </a:rPr>
              <a:t>　東京慈恵会医科大学</a:t>
            </a:r>
            <a:r>
              <a:rPr lang="en-US" altLang="ja-JP" sz="1200" dirty="0">
                <a:latin typeface="ＭＳ ゴシック" panose="020B0609070205080204" pitchFamily="49" charset="-128"/>
                <a:ea typeface="ＭＳ ゴシック" panose="020B0609070205080204" pitchFamily="49" charset="-128"/>
              </a:rPr>
              <a:t>DNA</a:t>
            </a:r>
            <a:r>
              <a:rPr lang="ja-JP" altLang="en-US" sz="1200" dirty="0">
                <a:latin typeface="ＭＳ ゴシック" panose="020B0609070205080204" pitchFamily="49" charset="-128"/>
                <a:ea typeface="ＭＳ ゴシック" panose="020B0609070205080204" pitchFamily="49" charset="-128"/>
              </a:rPr>
              <a:t>医学研究所 岡部正隆　東京大学分子細胞生物学研究所 伊藤啓</a:t>
            </a:r>
            <a:endParaRPr lang="en-US" altLang="ja-JP" sz="1200" dirty="0">
              <a:latin typeface="ＭＳ ゴシック" panose="020B0609070205080204" pitchFamily="49" charset="-128"/>
              <a:ea typeface="ＭＳ ゴシック" panose="020B0609070205080204" pitchFamily="49" charset="-128"/>
            </a:endParaRPr>
          </a:p>
          <a:p>
            <a:endParaRPr lang="en-US" altLang="ja-JP" sz="1200" dirty="0">
              <a:latin typeface="ＭＳ ゴシック" panose="020B0609070205080204" pitchFamily="49" charset="-128"/>
              <a:ea typeface="ＭＳ ゴシック" panose="020B0609070205080204" pitchFamily="49" charset="-128"/>
            </a:endParaRPr>
          </a:p>
          <a:p>
            <a:endParaRPr lang="en-US" altLang="ja-JP" sz="1200" dirty="0">
              <a:latin typeface="ＭＳ ゴシック" panose="020B0609070205080204" pitchFamily="49" charset="-128"/>
              <a:ea typeface="ＭＳ ゴシック" panose="020B0609070205080204" pitchFamily="49" charset="-128"/>
            </a:endParaRPr>
          </a:p>
          <a:p>
            <a:endParaRPr lang="ja-JP" altLang="en-US" sz="1200" dirty="0">
              <a:latin typeface="ＭＳ ゴシック" panose="020B0609070205080204" pitchFamily="49" charset="-128"/>
              <a:ea typeface="ＭＳ ゴシック" panose="020B0609070205080204" pitchFamily="49" charset="-128"/>
            </a:endParaRPr>
          </a:p>
        </p:txBody>
      </p:sp>
      <p:sp>
        <p:nvSpPr>
          <p:cNvPr id="13" name="正方形/長方形 12">
            <a:extLst>
              <a:ext uri="{FF2B5EF4-FFF2-40B4-BE49-F238E27FC236}">
                <a16:creationId xmlns:a16="http://schemas.microsoft.com/office/drawing/2014/main" id="{59022976-492B-4865-97B1-6BFF5BB49E1E}"/>
              </a:ext>
            </a:extLst>
          </p:cNvPr>
          <p:cNvSpPr/>
          <p:nvPr/>
        </p:nvSpPr>
        <p:spPr>
          <a:xfrm>
            <a:off x="1267067" y="703402"/>
            <a:ext cx="9657866" cy="476669"/>
          </a:xfrm>
          <a:prstGeom prst="rect">
            <a:avLst/>
          </a:prstGeom>
        </p:spPr>
        <p:txBody>
          <a:bodyPr wrap="square">
            <a:spAutoFit/>
          </a:bodyPr>
          <a:lstStyle/>
          <a:p>
            <a:pPr>
              <a:lnSpc>
                <a:spcPct val="120000"/>
              </a:lnSpc>
            </a:pPr>
            <a:r>
              <a:rPr lang="ja-JP" altLang="en-US" sz="2400" dirty="0">
                <a:latin typeface="HGP創英角ｺﾞｼｯｸUB" panose="020B0900000000000000" pitchFamily="50" charset="-128"/>
                <a:ea typeface="HGP創英角ｺﾞｼｯｸUB" panose="020B0900000000000000" pitchFamily="50" charset="-128"/>
              </a:rPr>
              <a:t>参考・引用文献　ウェブサイト</a:t>
            </a:r>
            <a:endParaRPr lang="en-US" altLang="ja-JP" sz="20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2734817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6B08B57B-1C1E-490E-A770-DB96F5505AAC}"/>
              </a:ext>
            </a:extLst>
          </p:cNvPr>
          <p:cNvPicPr>
            <a:picLocks noChangeAspect="1"/>
          </p:cNvPicPr>
          <p:nvPr/>
        </p:nvPicPr>
        <p:blipFill rotWithShape="1">
          <a:blip r:embed="rId2"/>
          <a:srcRect l="48673" t="21905" r="22857" b="6395"/>
          <a:stretch/>
        </p:blipFill>
        <p:spPr>
          <a:xfrm rot="16200000">
            <a:off x="2703880" y="-2812209"/>
            <a:ext cx="6952342" cy="12388073"/>
          </a:xfrm>
          <a:prstGeom prst="rect">
            <a:avLst/>
          </a:prstGeom>
        </p:spPr>
      </p:pic>
      <p:sp>
        <p:nvSpPr>
          <p:cNvPr id="13" name="正方形/長方形 12">
            <a:extLst>
              <a:ext uri="{FF2B5EF4-FFF2-40B4-BE49-F238E27FC236}">
                <a16:creationId xmlns:a16="http://schemas.microsoft.com/office/drawing/2014/main" id="{9D770C8A-B646-4F79-937E-540A636A47AB}"/>
              </a:ext>
            </a:extLst>
          </p:cNvPr>
          <p:cNvSpPr/>
          <p:nvPr/>
        </p:nvSpPr>
        <p:spPr>
          <a:xfrm rot="16200000" flipH="1" flipV="1">
            <a:off x="3326682" y="-2055124"/>
            <a:ext cx="5706736" cy="10786473"/>
          </a:xfrm>
          <a:prstGeom prst="rect">
            <a:avLst/>
          </a:prstGeom>
          <a:solidFill>
            <a:schemeClr val="bg1">
              <a:alpha val="58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7" name="タイトル 1">
            <a:extLst>
              <a:ext uri="{FF2B5EF4-FFF2-40B4-BE49-F238E27FC236}">
                <a16:creationId xmlns:a16="http://schemas.microsoft.com/office/drawing/2014/main" id="{77E569BC-D4E5-45A5-95F9-A478E4E5D874}"/>
              </a:ext>
            </a:extLst>
          </p:cNvPr>
          <p:cNvSpPr txBox="1">
            <a:spLocks/>
          </p:cNvSpPr>
          <p:nvPr/>
        </p:nvSpPr>
        <p:spPr>
          <a:xfrm>
            <a:off x="1031013" y="2098328"/>
            <a:ext cx="9932634" cy="3180473"/>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6600" dirty="0">
                <a:latin typeface="HGP創英角ｺﾞｼｯｸUB" panose="020B0900000000000000" pitchFamily="50" charset="-128"/>
                <a:ea typeface="HGP創英角ｺﾞｼｯｸUB" panose="020B0900000000000000" pitchFamily="50" charset="-128"/>
              </a:rPr>
              <a:t>最後までご覧くださり</a:t>
            </a:r>
            <a:endParaRPr lang="en-US" altLang="ja-JP" sz="6600" dirty="0">
              <a:latin typeface="HGP創英角ｺﾞｼｯｸUB" panose="020B0900000000000000" pitchFamily="50" charset="-128"/>
              <a:ea typeface="HGP創英角ｺﾞｼｯｸUB" panose="020B0900000000000000" pitchFamily="50" charset="-128"/>
            </a:endParaRPr>
          </a:p>
          <a:p>
            <a:pPr algn="ctr"/>
            <a:r>
              <a:rPr lang="ja-JP" altLang="en-US" sz="6600" dirty="0">
                <a:latin typeface="HGP創英角ｺﾞｼｯｸUB" panose="020B0900000000000000" pitchFamily="50" charset="-128"/>
                <a:ea typeface="HGP創英角ｺﾞｼｯｸUB" panose="020B0900000000000000" pitchFamily="50" charset="-128"/>
              </a:rPr>
              <a:t>ありがとうございました</a:t>
            </a:r>
          </a:p>
        </p:txBody>
      </p:sp>
    </p:spTree>
    <p:extLst>
      <p:ext uri="{BB962C8B-B14F-4D97-AF65-F5344CB8AC3E}">
        <p14:creationId xmlns:p14="http://schemas.microsoft.com/office/powerpoint/2010/main" val="3022497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C0FB791A-A576-43BB-BA9A-FBCF349B056B}"/>
              </a:ext>
            </a:extLst>
          </p:cNvPr>
          <p:cNvSpPr/>
          <p:nvPr/>
        </p:nvSpPr>
        <p:spPr>
          <a:xfrm rot="10800000">
            <a:off x="0" y="-2"/>
            <a:ext cx="12192000" cy="6979921"/>
          </a:xfrm>
          <a:prstGeom prst="rect">
            <a:avLst/>
          </a:prstGeom>
          <a:gradFill flip="none" rotWithShape="1">
            <a:gsLst>
              <a:gs pos="41000">
                <a:srgbClr val="A9D8E9">
                  <a:alpha val="66000"/>
                </a:srgbClr>
              </a:gs>
              <a:gs pos="92000">
                <a:schemeClr val="bg1">
                  <a:alpha val="0"/>
                </a:schemeClr>
              </a:gs>
              <a:gs pos="0">
                <a:srgbClr val="DC4DDF"/>
              </a:gs>
              <a:gs pos="60000">
                <a:schemeClr val="bg1">
                  <a:lumMod val="95000"/>
                </a:schemeClr>
              </a:gs>
              <a:gs pos="20000">
                <a:srgbClr val="00B0F0">
                  <a:alpha val="6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 name="タイトル 1">
            <a:extLst>
              <a:ext uri="{FF2B5EF4-FFF2-40B4-BE49-F238E27FC236}">
                <a16:creationId xmlns:a16="http://schemas.microsoft.com/office/drawing/2014/main" id="{25C29BC6-2B1C-4E97-9A3C-B61A36A2D2D7}"/>
              </a:ext>
            </a:extLst>
          </p:cNvPr>
          <p:cNvSpPr>
            <a:spLocks noGrp="1"/>
          </p:cNvSpPr>
          <p:nvPr>
            <p:ph type="ctrTitle"/>
          </p:nvPr>
        </p:nvSpPr>
        <p:spPr>
          <a:xfrm>
            <a:off x="914400" y="2355273"/>
            <a:ext cx="10714181" cy="2725647"/>
          </a:xfrm>
        </p:spPr>
        <p:txBody>
          <a:bodyPr>
            <a:noAutofit/>
          </a:bodyPr>
          <a:lstStyle/>
          <a:p>
            <a:pPr algn="l"/>
            <a:r>
              <a:rPr kumimoji="1" lang="en-US" altLang="ja-JP" sz="8000" dirty="0">
                <a:latin typeface="游明朝 Demibold" panose="02020600000000000000" pitchFamily="18" charset="-128"/>
                <a:ea typeface="游明朝 Demibold" panose="02020600000000000000" pitchFamily="18" charset="-128"/>
              </a:rPr>
              <a:t>1.</a:t>
            </a:r>
            <a:r>
              <a:rPr lang="ja-JP" altLang="en-US" dirty="0">
                <a:latin typeface="游明朝 Demibold" panose="02020600000000000000" pitchFamily="18" charset="-128"/>
                <a:ea typeface="游明朝 Demibold" panose="02020600000000000000" pitchFamily="18" charset="-128"/>
              </a:rPr>
              <a:t>古典的なモンタルボ錯視</a:t>
            </a:r>
            <a:br>
              <a:rPr lang="en-US" altLang="ja-JP" dirty="0">
                <a:latin typeface="游明朝 Demibold" panose="02020600000000000000" pitchFamily="18" charset="-128"/>
                <a:ea typeface="游明朝 Demibold" panose="02020600000000000000" pitchFamily="18" charset="-128"/>
              </a:rPr>
            </a:br>
            <a:r>
              <a:rPr lang="ja-JP" altLang="en-US" dirty="0">
                <a:latin typeface="游明朝 Demibold" panose="02020600000000000000" pitchFamily="18" charset="-128"/>
                <a:ea typeface="游明朝 Demibold" panose="02020600000000000000" pitchFamily="18" charset="-128"/>
              </a:rPr>
              <a:t>との比較と</a:t>
            </a:r>
            <a:r>
              <a:rPr lang="en-US" altLang="ja-JP" dirty="0" err="1">
                <a:latin typeface="游明朝 Demibold" panose="02020600000000000000" pitchFamily="18" charset="-128"/>
                <a:ea typeface="游明朝 Demibold" panose="02020600000000000000" pitchFamily="18" charset="-128"/>
              </a:rPr>
              <a:t>Reiwall</a:t>
            </a:r>
            <a:r>
              <a:rPr lang="ja-JP" altLang="en-US" dirty="0">
                <a:latin typeface="游明朝 Demibold" panose="02020600000000000000" pitchFamily="18" charset="-128"/>
                <a:ea typeface="游明朝 Demibold" panose="02020600000000000000" pitchFamily="18" charset="-128"/>
              </a:rPr>
              <a:t>錯視の特徴</a:t>
            </a:r>
            <a:br>
              <a:rPr lang="en-US" altLang="ja-JP" dirty="0">
                <a:latin typeface="游明朝 Demibold" panose="02020600000000000000" pitchFamily="18" charset="-128"/>
                <a:ea typeface="游明朝 Demibold" panose="02020600000000000000" pitchFamily="18" charset="-128"/>
              </a:rPr>
            </a:br>
            <a:endParaRPr kumimoji="1" lang="ja-JP" altLang="en-US" sz="6600" dirty="0">
              <a:latin typeface="游明朝 Demibold" panose="02020600000000000000" pitchFamily="18" charset="-128"/>
              <a:ea typeface="游明朝 Demibold" panose="02020600000000000000" pitchFamily="18" charset="-128"/>
            </a:endParaRPr>
          </a:p>
        </p:txBody>
      </p:sp>
    </p:spTree>
    <p:extLst>
      <p:ext uri="{BB962C8B-B14F-4D97-AF65-F5344CB8AC3E}">
        <p14:creationId xmlns:p14="http://schemas.microsoft.com/office/powerpoint/2010/main" val="807128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a:extLst>
              <a:ext uri="{FF2B5EF4-FFF2-40B4-BE49-F238E27FC236}">
                <a16:creationId xmlns:a16="http://schemas.microsoft.com/office/drawing/2014/main" id="{D8FA32DD-6BE9-4BBD-A2EA-C34615290B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1" y="-12350"/>
            <a:ext cx="12193431" cy="1291270"/>
          </a:xfrm>
          <a:prstGeom prst="rect">
            <a:avLst/>
          </a:prstGeom>
        </p:spPr>
      </p:pic>
      <p:pic>
        <p:nvPicPr>
          <p:cNvPr id="11" name="図 10">
            <a:extLst>
              <a:ext uri="{FF2B5EF4-FFF2-40B4-BE49-F238E27FC236}">
                <a16:creationId xmlns:a16="http://schemas.microsoft.com/office/drawing/2014/main" id="{21A60726-51B3-498C-84F8-B33B2705AD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6861" y="1893321"/>
            <a:ext cx="4553585" cy="1667108"/>
          </a:xfrm>
          <a:prstGeom prst="rect">
            <a:avLst/>
          </a:prstGeom>
        </p:spPr>
      </p:pic>
      <p:pic>
        <p:nvPicPr>
          <p:cNvPr id="9" name="図 8">
            <a:extLst>
              <a:ext uri="{FF2B5EF4-FFF2-40B4-BE49-F238E27FC236}">
                <a16:creationId xmlns:a16="http://schemas.microsoft.com/office/drawing/2014/main" id="{1C4ACF97-CEC6-4DB8-96F8-256B29DE0F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2565" y="1974769"/>
            <a:ext cx="4553585" cy="1629002"/>
          </a:xfrm>
          <a:prstGeom prst="rect">
            <a:avLst/>
          </a:prstGeom>
        </p:spPr>
      </p:pic>
      <p:sp>
        <p:nvSpPr>
          <p:cNvPr id="29" name="四角形: 角を丸くする 28">
            <a:extLst>
              <a:ext uri="{FF2B5EF4-FFF2-40B4-BE49-F238E27FC236}">
                <a16:creationId xmlns:a16="http://schemas.microsoft.com/office/drawing/2014/main" id="{D2096F78-6D8A-463F-909F-1B261B27ABCE}"/>
              </a:ext>
            </a:extLst>
          </p:cNvPr>
          <p:cNvSpPr/>
          <p:nvPr/>
        </p:nvSpPr>
        <p:spPr>
          <a:xfrm>
            <a:off x="669073" y="3964283"/>
            <a:ext cx="10931914" cy="2670925"/>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矢印: 下 17">
            <a:extLst>
              <a:ext uri="{FF2B5EF4-FFF2-40B4-BE49-F238E27FC236}">
                <a16:creationId xmlns:a16="http://schemas.microsoft.com/office/drawing/2014/main" id="{C29C8D54-3610-4715-A084-3634599736C5}"/>
              </a:ext>
            </a:extLst>
          </p:cNvPr>
          <p:cNvSpPr/>
          <p:nvPr/>
        </p:nvSpPr>
        <p:spPr>
          <a:xfrm rot="16200000">
            <a:off x="991468" y="2447774"/>
            <a:ext cx="393065" cy="5899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2" name="矢印: 下 11">
            <a:extLst>
              <a:ext uri="{FF2B5EF4-FFF2-40B4-BE49-F238E27FC236}">
                <a16:creationId xmlns:a16="http://schemas.microsoft.com/office/drawing/2014/main" id="{A9F93BB2-B27D-453F-A373-8C1C8CDAA58B}"/>
              </a:ext>
            </a:extLst>
          </p:cNvPr>
          <p:cNvSpPr/>
          <p:nvPr/>
        </p:nvSpPr>
        <p:spPr>
          <a:xfrm rot="5400000">
            <a:off x="10563913" y="2403755"/>
            <a:ext cx="393065" cy="5899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1" name="テキスト ボックス 2">
            <a:extLst>
              <a:ext uri="{FF2B5EF4-FFF2-40B4-BE49-F238E27FC236}">
                <a16:creationId xmlns:a16="http://schemas.microsoft.com/office/drawing/2014/main" id="{87D55465-F7A0-4E56-B3F1-0E51338AA628}"/>
              </a:ext>
            </a:extLst>
          </p:cNvPr>
          <p:cNvSpPr txBox="1">
            <a:spLocks noChangeArrowheads="1"/>
          </p:cNvSpPr>
          <p:nvPr/>
        </p:nvSpPr>
        <p:spPr bwMode="auto">
          <a:xfrm>
            <a:off x="1501221" y="4139984"/>
            <a:ext cx="8982530" cy="723066"/>
          </a:xfrm>
          <a:prstGeom prst="rect">
            <a:avLst/>
          </a:prstGeom>
          <a:noFill/>
          <a:ln w="9525">
            <a:noFill/>
            <a:miter lim="800000"/>
            <a:headEnd/>
            <a:tailEnd/>
          </a:ln>
        </p:spPr>
        <p:txBody>
          <a:bodyPr rot="0" vert="horz" wrap="square" lIns="91440" tIns="45720" rIns="91440" bIns="45720" anchor="t" anchorCtr="0">
            <a:noAutofit/>
          </a:bodyPr>
          <a:lstStyle/>
          <a:p>
            <a:r>
              <a:rPr lang="en-US" altLang="ja-JP" sz="2000" b="1" u="sng" dirty="0">
                <a:latin typeface="ＭＳ ゴシック" panose="020B0609070205080204" pitchFamily="49" charset="-128"/>
                <a:ea typeface="ＭＳ ゴシック" panose="020B0609070205080204" pitchFamily="49" charset="-128"/>
              </a:rPr>
              <a:t>※</a:t>
            </a:r>
            <a:r>
              <a:rPr lang="ja-JP" altLang="en-US" u="sng" dirty="0">
                <a:latin typeface="ＭＳ ゴシック" panose="020B0609070205080204" pitchFamily="49" charset="-128"/>
                <a:ea typeface="ＭＳ ゴシック" panose="020B0609070205080204" pitchFamily="49" charset="-128"/>
              </a:rPr>
              <a:t>モンタルボ錯視の基本図形を作成するにあたり、立命館大学の北岡明佳教授のサイト、著書、レビューを参考にいたしました。</a:t>
            </a:r>
            <a:endParaRPr lang="en-US" altLang="ja-JP" u="sng" dirty="0">
              <a:latin typeface="ＭＳ ゴシック" panose="020B0609070205080204" pitchFamily="49" charset="-128"/>
              <a:ea typeface="ＭＳ ゴシック" panose="020B0609070205080204" pitchFamily="49" charset="-128"/>
            </a:endParaRPr>
          </a:p>
          <a:p>
            <a:endParaRPr lang="ja-JP" altLang="en-US" sz="1600" dirty="0">
              <a:latin typeface="ＭＳ ゴシック" panose="020B0609070205080204" pitchFamily="49" charset="-128"/>
              <a:ea typeface="ＭＳ ゴシック" panose="020B0609070205080204" pitchFamily="49" charset="-128"/>
            </a:endParaRPr>
          </a:p>
        </p:txBody>
      </p:sp>
      <p:sp>
        <p:nvSpPr>
          <p:cNvPr id="27" name="コンテンツ プレースホルダー 2">
            <a:extLst>
              <a:ext uri="{FF2B5EF4-FFF2-40B4-BE49-F238E27FC236}">
                <a16:creationId xmlns:a16="http://schemas.microsoft.com/office/drawing/2014/main" id="{5C72007F-85D4-48BA-ABEE-A194E99AA6A2}"/>
              </a:ext>
            </a:extLst>
          </p:cNvPr>
          <p:cNvSpPr txBox="1">
            <a:spLocks/>
          </p:cNvSpPr>
          <p:nvPr/>
        </p:nvSpPr>
        <p:spPr>
          <a:xfrm>
            <a:off x="1175657" y="5191231"/>
            <a:ext cx="10425328" cy="1212466"/>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900" dirty="0">
                <a:latin typeface="ＭＳ Ｐゴシック" panose="020B0600070205080204" pitchFamily="50" charset="-128"/>
                <a:ea typeface="ＭＳ Ｐゴシック" panose="020B0600070205080204" pitchFamily="50" charset="-128"/>
              </a:rPr>
              <a:t>・</a:t>
            </a:r>
            <a:r>
              <a:rPr lang="ja-JP" altLang="en-US" sz="1900" b="1" dirty="0">
                <a:latin typeface="ＭＳ Ｐゴシック" panose="020B0600070205080204" pitchFamily="50" charset="-128"/>
                <a:ea typeface="ＭＳ Ｐゴシック" panose="020B0600070205080204" pitchFamily="50" charset="-128"/>
              </a:rPr>
              <a:t>北岡明佳（</a:t>
            </a:r>
            <a:r>
              <a:rPr lang="en-US" altLang="ja-JP" sz="1900" b="1" dirty="0">
                <a:latin typeface="ＭＳ Ｐゴシック" panose="020B0600070205080204" pitchFamily="50" charset="-128"/>
                <a:ea typeface="ＭＳ Ｐゴシック" panose="020B0600070205080204" pitchFamily="50" charset="-128"/>
              </a:rPr>
              <a:t>2019</a:t>
            </a:r>
            <a:r>
              <a:rPr lang="ja-JP" altLang="en-US" sz="1900" b="1" dirty="0">
                <a:latin typeface="ＭＳ Ｐゴシック" panose="020B0600070205080204" pitchFamily="50" charset="-128"/>
                <a:ea typeface="ＭＳ Ｐゴシック" panose="020B0600070205080204" pitchFamily="50" charset="-128"/>
              </a:rPr>
              <a:t>）「イラストレイテッド 錯視のしくみ」 朝倉書店（頁</a:t>
            </a:r>
            <a:r>
              <a:rPr lang="en-US" altLang="ja-JP" sz="1900" b="1" dirty="0">
                <a:latin typeface="ＭＳ Ｐゴシック" panose="020B0600070205080204" pitchFamily="50" charset="-128"/>
                <a:ea typeface="ＭＳ Ｐゴシック" panose="020B0600070205080204" pitchFamily="50" charset="-128"/>
              </a:rPr>
              <a:t>97</a:t>
            </a:r>
            <a:r>
              <a:rPr lang="ja-JP" altLang="en-US" sz="1900" b="1" dirty="0">
                <a:latin typeface="ＭＳ Ｐゴシック" panose="020B0600070205080204" pitchFamily="50" charset="-128"/>
                <a:ea typeface="ＭＳ Ｐゴシック" panose="020B0600070205080204" pitchFamily="50" charset="-128"/>
              </a:rPr>
              <a:t>）</a:t>
            </a:r>
            <a:endParaRPr lang="en-US" altLang="ja-JP" sz="1900" b="1" dirty="0">
              <a:latin typeface="ＭＳ Ｐゴシック" panose="020B0600070205080204" pitchFamily="50" charset="-128"/>
              <a:ea typeface="ＭＳ Ｐゴシック" panose="020B0600070205080204" pitchFamily="50" charset="-128"/>
            </a:endParaRPr>
          </a:p>
          <a:p>
            <a:pPr marL="0" indent="0">
              <a:buFont typeface="Arial" panose="020B0604020202020204" pitchFamily="34" charset="0"/>
              <a:buNone/>
            </a:pPr>
            <a:r>
              <a:rPr lang="ja-JP" altLang="en-US" sz="1800" dirty="0">
                <a:latin typeface="HGP創英角ｺﾞｼｯｸUB" panose="020B0900000000000000" pitchFamily="50" charset="-128"/>
                <a:ea typeface="HGP創英角ｺﾞｼｯｸUB" panose="020B0900000000000000" pitchFamily="50" charset="-128"/>
              </a:rPr>
              <a:t>・</a:t>
            </a:r>
            <a:r>
              <a:rPr lang="en-US" altLang="ja-JP" sz="1800" dirty="0" err="1">
                <a:latin typeface="HGP創英角ｺﾞｼｯｸUB" panose="020B0900000000000000" pitchFamily="50" charset="-128"/>
                <a:ea typeface="HGP創英角ｺﾞｼｯｸUB" panose="020B0900000000000000" pitchFamily="50" charset="-128"/>
              </a:rPr>
              <a:t>Kitaoka,A</a:t>
            </a:r>
            <a:r>
              <a:rPr lang="en-US" altLang="ja-JP" sz="1800" dirty="0">
                <a:latin typeface="HGP創英角ｺﾞｼｯｸUB" panose="020B0900000000000000" pitchFamily="50" charset="-128"/>
                <a:ea typeface="HGP創英角ｺﾞｼｯｸUB" panose="020B0900000000000000" pitchFamily="50" charset="-128"/>
              </a:rPr>
              <a:t>.</a:t>
            </a:r>
            <a:r>
              <a:rPr lang="ja-JP" altLang="en-US" sz="1800" dirty="0">
                <a:latin typeface="HGP創英角ｺﾞｼｯｸUB" panose="020B0900000000000000" pitchFamily="50" charset="-128"/>
                <a:ea typeface="HGP創英角ｺﾞｼｯｸUB" panose="020B0900000000000000" pitchFamily="50" charset="-128"/>
              </a:rPr>
              <a:t> （</a:t>
            </a:r>
            <a:r>
              <a:rPr lang="en-US" altLang="ja-JP" sz="1800" dirty="0">
                <a:latin typeface="HGP創英角ｺﾞｼｯｸUB" panose="020B0900000000000000" pitchFamily="50" charset="-128"/>
                <a:ea typeface="HGP創英角ｺﾞｼｯｸUB" panose="020B0900000000000000" pitchFamily="50" charset="-128"/>
              </a:rPr>
              <a:t>2007</a:t>
            </a:r>
            <a:r>
              <a:rPr lang="ja-JP" altLang="en-US" sz="1800" dirty="0">
                <a:latin typeface="HGP創英角ｺﾞｼｯｸUB" panose="020B0900000000000000" pitchFamily="50" charset="-128"/>
                <a:ea typeface="HGP創英角ｺﾞｼｯｸUB" panose="020B0900000000000000" pitchFamily="50" charset="-128"/>
              </a:rPr>
              <a:t>）：</a:t>
            </a:r>
            <a:r>
              <a:rPr lang="en-US" altLang="ja-JP" sz="1800" dirty="0">
                <a:latin typeface="HGP創英角ｺﾞｼｯｸUB" panose="020B0900000000000000" pitchFamily="50" charset="-128"/>
                <a:ea typeface="HGP創英角ｺﾞｼｯｸUB" panose="020B0900000000000000" pitchFamily="50" charset="-128"/>
              </a:rPr>
              <a:t>Tilt</a:t>
            </a:r>
            <a:r>
              <a:rPr lang="ja-JP" altLang="en-US" sz="1800" dirty="0">
                <a:latin typeface="HGP創英角ｺﾞｼｯｸUB" panose="020B0900000000000000" pitchFamily="50" charset="-128"/>
                <a:ea typeface="HGP創英角ｺﾞｼｯｸUB" panose="020B0900000000000000" pitchFamily="50" charset="-128"/>
              </a:rPr>
              <a:t> </a:t>
            </a:r>
            <a:r>
              <a:rPr lang="en-US" altLang="ja-JP" sz="1800" dirty="0">
                <a:latin typeface="HGP創英角ｺﾞｼｯｸUB" panose="020B0900000000000000" pitchFamily="50" charset="-128"/>
                <a:ea typeface="HGP創英角ｺﾞｼｯｸUB" panose="020B0900000000000000" pitchFamily="50" charset="-128"/>
              </a:rPr>
              <a:t>illusions</a:t>
            </a:r>
            <a:r>
              <a:rPr lang="ja-JP" altLang="en-US" sz="1800" dirty="0">
                <a:latin typeface="HGP創英角ｺﾞｼｯｸUB" panose="020B0900000000000000" pitchFamily="50" charset="-128"/>
                <a:ea typeface="HGP創英角ｺﾞｼｯｸUB" panose="020B0900000000000000" pitchFamily="50" charset="-128"/>
              </a:rPr>
              <a:t> </a:t>
            </a:r>
            <a:r>
              <a:rPr lang="en-US" altLang="ja-JP" sz="1800" dirty="0">
                <a:latin typeface="HGP創英角ｺﾞｼｯｸUB" panose="020B0900000000000000" pitchFamily="50" charset="-128"/>
                <a:ea typeface="HGP創英角ｺﾞｼｯｸUB" panose="020B0900000000000000" pitchFamily="50" charset="-128"/>
              </a:rPr>
              <a:t>after</a:t>
            </a:r>
            <a:r>
              <a:rPr lang="ja-JP" altLang="en-US" sz="1800" dirty="0">
                <a:latin typeface="HGP創英角ｺﾞｼｯｸUB" panose="020B0900000000000000" pitchFamily="50" charset="-128"/>
                <a:ea typeface="HGP創英角ｺﾞｼｯｸUB" panose="020B0900000000000000" pitchFamily="50" charset="-128"/>
              </a:rPr>
              <a:t> </a:t>
            </a:r>
            <a:r>
              <a:rPr lang="en-US" altLang="ja-JP" sz="1800" dirty="0" err="1">
                <a:latin typeface="HGP創英角ｺﾞｼｯｸUB" panose="020B0900000000000000" pitchFamily="50" charset="-128"/>
                <a:ea typeface="HGP創英角ｺﾞｼｯｸUB" panose="020B0900000000000000" pitchFamily="50" charset="-128"/>
              </a:rPr>
              <a:t>Oyama</a:t>
            </a:r>
            <a:r>
              <a:rPr lang="ja-JP" altLang="en-US" sz="1800" dirty="0">
                <a:latin typeface="HGP創英角ｺﾞｼｯｸUB" panose="020B0900000000000000" pitchFamily="50" charset="-128"/>
                <a:ea typeface="HGP創英角ｺﾞｼｯｸUB" panose="020B0900000000000000" pitchFamily="50" charset="-128"/>
              </a:rPr>
              <a:t> （</a:t>
            </a:r>
            <a:r>
              <a:rPr lang="en-US" altLang="ja-JP" sz="1800" dirty="0">
                <a:latin typeface="HGP創英角ｺﾞｼｯｸUB" panose="020B0900000000000000" pitchFamily="50" charset="-128"/>
                <a:ea typeface="HGP創英角ｺﾞｼｯｸUB" panose="020B0900000000000000" pitchFamily="50" charset="-128"/>
              </a:rPr>
              <a:t>1960): A review. Japanese</a:t>
            </a:r>
            <a:r>
              <a:rPr lang="ja-JP" altLang="en-US" sz="1800" dirty="0">
                <a:latin typeface="HGP創英角ｺﾞｼｯｸUB" panose="020B0900000000000000" pitchFamily="50" charset="-128"/>
                <a:ea typeface="HGP創英角ｺﾞｼｯｸUB" panose="020B0900000000000000" pitchFamily="50" charset="-128"/>
              </a:rPr>
              <a:t> </a:t>
            </a:r>
            <a:r>
              <a:rPr lang="en-US" altLang="ja-JP" sz="1800" dirty="0">
                <a:latin typeface="HGP創英角ｺﾞｼｯｸUB" panose="020B0900000000000000" pitchFamily="50" charset="-128"/>
                <a:ea typeface="HGP創英角ｺﾞｼｯｸUB" panose="020B0900000000000000" pitchFamily="50" charset="-128"/>
              </a:rPr>
              <a:t>Psychological Research, 49, 7-19.</a:t>
            </a:r>
            <a:r>
              <a:rPr lang="ja-JP" altLang="en-US" sz="1800" dirty="0">
                <a:latin typeface="HGP創英角ｺﾞｼｯｸUB" panose="020B0900000000000000" pitchFamily="50" charset="-128"/>
                <a:ea typeface="HGP創英角ｺﾞｼｯｸUB" panose="020B0900000000000000" pitchFamily="50" charset="-128"/>
              </a:rPr>
              <a:t>　</a:t>
            </a:r>
          </a:p>
          <a:p>
            <a:pPr marL="0" indent="0">
              <a:buNone/>
            </a:pPr>
            <a:r>
              <a:rPr lang="ja-JP" altLang="en-US" sz="1800" dirty="0">
                <a:latin typeface="HGP創英角ｺﾞｼｯｸUB" panose="020B0900000000000000" pitchFamily="50" charset="-128"/>
                <a:ea typeface="HGP創英角ｺﾞｼｯｸUB" panose="020B0900000000000000" pitchFamily="50" charset="-128"/>
              </a:rPr>
              <a:t>・</a:t>
            </a:r>
            <a:r>
              <a:rPr lang="en-US" altLang="ja-JP" sz="1800" dirty="0">
                <a:latin typeface="HGP創英角ｺﾞｼｯｸUB" panose="020B0900000000000000" pitchFamily="50" charset="-128"/>
                <a:ea typeface="HGP創英角ｺﾞｼｯｸUB" panose="020B0900000000000000" pitchFamily="50" charset="-128"/>
              </a:rPr>
              <a:t>https://www.semanticscholar.org/paper/Tilt-illusions-after-Oyama-(1960)%3A-A-review1Kitaoka/e25843805743c17b0c58c9510300dfc3d14d1f87/figure/18</a:t>
            </a:r>
          </a:p>
          <a:p>
            <a:pPr marL="0" indent="0">
              <a:buFont typeface="Arial" panose="020B0604020202020204" pitchFamily="34" charset="0"/>
              <a:buNone/>
            </a:pPr>
            <a:endParaRPr lang="en-US" altLang="ja-JP" sz="2400" dirty="0">
              <a:latin typeface="+mj-lt"/>
            </a:endParaRPr>
          </a:p>
          <a:p>
            <a:pPr marL="0" indent="0">
              <a:buFont typeface="Arial" panose="020B0604020202020204" pitchFamily="34" charset="0"/>
              <a:buNone/>
            </a:pPr>
            <a:endParaRPr lang="ja-JP" altLang="en-US" sz="2400" dirty="0">
              <a:latin typeface="+mj-lt"/>
            </a:endParaRPr>
          </a:p>
        </p:txBody>
      </p:sp>
      <p:sp>
        <p:nvSpPr>
          <p:cNvPr id="19" name="テキスト ボックス 2">
            <a:extLst>
              <a:ext uri="{FF2B5EF4-FFF2-40B4-BE49-F238E27FC236}">
                <a16:creationId xmlns:a16="http://schemas.microsoft.com/office/drawing/2014/main" id="{0C0E7A17-8100-428C-83F1-AB1B9E162663}"/>
              </a:ext>
            </a:extLst>
          </p:cNvPr>
          <p:cNvSpPr txBox="1">
            <a:spLocks noChangeArrowheads="1"/>
          </p:cNvSpPr>
          <p:nvPr/>
        </p:nvSpPr>
        <p:spPr bwMode="auto">
          <a:xfrm>
            <a:off x="1380931" y="3394898"/>
            <a:ext cx="4101275" cy="458470"/>
          </a:xfrm>
          <a:prstGeom prst="rect">
            <a:avLst/>
          </a:prstGeom>
          <a:noFill/>
          <a:ln w="9525">
            <a:noFill/>
            <a:miter lim="800000"/>
            <a:headEnd/>
            <a:tailEnd/>
          </a:ln>
        </p:spPr>
        <p:txBody>
          <a:bodyPr rot="0" vert="horz" wrap="square" lIns="91440" tIns="45720" rIns="91440" bIns="45720" anchor="t" anchorCtr="0">
            <a:noAutofit/>
          </a:bodyPr>
          <a:lstStyle/>
          <a:p>
            <a:pPr algn="just">
              <a:spcAft>
                <a:spcPts val="0"/>
              </a:spcAft>
            </a:pPr>
            <a:r>
              <a:rPr lang="ja-JP"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水平線が</a:t>
            </a:r>
            <a:r>
              <a:rPr lang="ja-JP" altLang="ja-JP"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右</a:t>
            </a:r>
            <a:r>
              <a:rPr lang="ja-JP" altLang="en-US" kern="100" dirty="0">
                <a:latin typeface="ＭＳ ゴシック" panose="020B0609070205080204" pitchFamily="49" charset="-128"/>
                <a:ea typeface="ＭＳ ゴシック" panose="020B0609070205080204" pitchFamily="49" charset="-128"/>
                <a:cs typeface="Times New Roman" panose="02020603050405020304" pitchFamily="18" charset="0"/>
              </a:rPr>
              <a:t>上</a:t>
            </a:r>
            <a:r>
              <a:rPr lang="ja-JP" altLang="ja-JP"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がり</a:t>
            </a:r>
            <a:r>
              <a:rPr lang="ja-JP" altLang="en-US"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の傾き</a:t>
            </a:r>
            <a:r>
              <a:rPr lang="ja-JP" altLang="en-US" kern="100" dirty="0">
                <a:latin typeface="ＭＳ ゴシック" panose="020B0609070205080204" pitchFamily="49" charset="-128"/>
                <a:ea typeface="ＭＳ ゴシック" panose="020B0609070205080204" pitchFamily="49" charset="-128"/>
                <a:cs typeface="Times New Roman" panose="02020603050405020304" pitchFamily="18" charset="0"/>
              </a:rPr>
              <a:t>が観察できる</a:t>
            </a:r>
            <a:r>
              <a:rPr lang="ja-JP" altLang="en-US" sz="1100" kern="100" dirty="0">
                <a:latin typeface="ＭＳ ゴシック" panose="020B0609070205080204" pitchFamily="49" charset="-128"/>
                <a:ea typeface="ＭＳ ゴシック" panose="020B0609070205080204" pitchFamily="49" charset="-128"/>
                <a:cs typeface="Times New Roman" panose="02020603050405020304" pitchFamily="18" charset="0"/>
              </a:rPr>
              <a:t> </a:t>
            </a:r>
            <a:endParaRPr lang="ja-JP" sz="11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20" name="テキスト ボックス 2">
            <a:extLst>
              <a:ext uri="{FF2B5EF4-FFF2-40B4-BE49-F238E27FC236}">
                <a16:creationId xmlns:a16="http://schemas.microsoft.com/office/drawing/2014/main" id="{B00C416F-CBFC-413D-8716-162D4F5E3F76}"/>
              </a:ext>
            </a:extLst>
          </p:cNvPr>
          <p:cNvSpPr txBox="1">
            <a:spLocks noChangeArrowheads="1"/>
          </p:cNvSpPr>
          <p:nvPr/>
        </p:nvSpPr>
        <p:spPr bwMode="auto">
          <a:xfrm>
            <a:off x="6580805" y="3371658"/>
            <a:ext cx="4498256" cy="575191"/>
          </a:xfrm>
          <a:prstGeom prst="rect">
            <a:avLst/>
          </a:prstGeom>
          <a:noFill/>
          <a:ln w="9525">
            <a:noFill/>
            <a:miter lim="800000"/>
            <a:headEnd/>
            <a:tailEnd/>
          </a:ln>
        </p:spPr>
        <p:txBody>
          <a:bodyPr rot="0" vert="horz" wrap="square" lIns="91440" tIns="45720" rIns="91440" bIns="45720" anchor="t" anchorCtr="0">
            <a:noAutofit/>
          </a:bodyPr>
          <a:lstStyle/>
          <a:p>
            <a:pPr algn="just">
              <a:spcAft>
                <a:spcPts val="0"/>
              </a:spcAft>
            </a:pPr>
            <a:r>
              <a:rPr lang="ja-JP" altLang="en-US"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水平線が</a:t>
            </a:r>
            <a:r>
              <a:rPr lang="ja-JP" altLang="ja-JP"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右下がり</a:t>
            </a:r>
            <a:r>
              <a:rPr lang="ja-JP" altLang="en-US"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の傾き</a:t>
            </a:r>
            <a:r>
              <a:rPr lang="ja-JP" altLang="en-US" kern="100" dirty="0">
                <a:latin typeface="ＭＳ ゴシック" panose="020B0609070205080204" pitchFamily="49" charset="-128"/>
                <a:ea typeface="ＭＳ ゴシック" panose="020B0609070205080204" pitchFamily="49" charset="-128"/>
                <a:cs typeface="Times New Roman" panose="02020603050405020304" pitchFamily="18" charset="0"/>
              </a:rPr>
              <a:t>が観察できる</a:t>
            </a:r>
            <a:endParaRPr lang="ja-JP" sz="105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23" name="タイトル 1">
            <a:extLst>
              <a:ext uri="{FF2B5EF4-FFF2-40B4-BE49-F238E27FC236}">
                <a16:creationId xmlns:a16="http://schemas.microsoft.com/office/drawing/2014/main" id="{C0422B3E-5450-4FD3-B05C-986BB0FF060E}"/>
              </a:ext>
            </a:extLst>
          </p:cNvPr>
          <p:cNvSpPr txBox="1">
            <a:spLocks/>
          </p:cNvSpPr>
          <p:nvPr/>
        </p:nvSpPr>
        <p:spPr>
          <a:xfrm>
            <a:off x="1630496" y="594140"/>
            <a:ext cx="10632862" cy="1629002"/>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dirty="0">
                <a:latin typeface="HGP創英角ｺﾞｼｯｸUB" panose="020B0900000000000000" pitchFamily="50" charset="-128"/>
                <a:ea typeface="HGP創英角ｺﾞｼｯｸUB" panose="020B0900000000000000" pitchFamily="50" charset="-128"/>
              </a:rPr>
              <a:t>基本図形のモンタルボ錯視（ラバトリーウォール錯視）</a:t>
            </a:r>
          </a:p>
        </p:txBody>
      </p:sp>
      <p:sp>
        <p:nvSpPr>
          <p:cNvPr id="24" name="テキスト ボックス 2">
            <a:extLst>
              <a:ext uri="{FF2B5EF4-FFF2-40B4-BE49-F238E27FC236}">
                <a16:creationId xmlns:a16="http://schemas.microsoft.com/office/drawing/2014/main" id="{DB9C957C-60C4-4432-BDF9-B366687EB345}"/>
              </a:ext>
            </a:extLst>
          </p:cNvPr>
          <p:cNvSpPr txBox="1">
            <a:spLocks noChangeArrowheads="1"/>
          </p:cNvSpPr>
          <p:nvPr/>
        </p:nvSpPr>
        <p:spPr bwMode="auto">
          <a:xfrm>
            <a:off x="6421498" y="1580208"/>
            <a:ext cx="4498256" cy="965991"/>
          </a:xfrm>
          <a:prstGeom prst="rect">
            <a:avLst/>
          </a:prstGeom>
          <a:noFill/>
          <a:ln w="9525">
            <a:noFill/>
            <a:miter lim="800000"/>
            <a:headEnd/>
            <a:tailEnd/>
          </a:ln>
        </p:spPr>
        <p:txBody>
          <a:bodyPr rot="0" vert="horz" wrap="square" lIns="91440" tIns="45720" rIns="91440" bIns="45720" anchor="t" anchorCtr="0">
            <a:noAutofit/>
          </a:bodyPr>
          <a:lstStyle/>
          <a:p>
            <a:pPr algn="just"/>
            <a:r>
              <a:rPr lang="ja-JP" altLang="en-US"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図例</a:t>
            </a:r>
            <a:r>
              <a:rPr lang="en-US" altLang="ja-JP" b="1" kern="100" dirty="0">
                <a:latin typeface="ＭＳ ゴシック" panose="020B0609070205080204" pitchFamily="49" charset="-128"/>
                <a:ea typeface="ＭＳ ゴシック" panose="020B0609070205080204" pitchFamily="49" charset="-128"/>
                <a:cs typeface="Times New Roman" panose="02020603050405020304" pitchFamily="18" charset="0"/>
              </a:rPr>
              <a:t>2</a:t>
            </a:r>
            <a:r>
              <a:rPr lang="ja-JP" altLang="en-US"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lang="en-US" altLang="ja-JP"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Dark</a:t>
            </a:r>
            <a:r>
              <a:rPr lang="en-US" altLang="ja-JP" b="1" kern="100" dirty="0">
                <a:latin typeface="ＭＳ ゴシック" panose="020B0609070205080204" pitchFamily="49" charset="-128"/>
                <a:ea typeface="ＭＳ ゴシック" panose="020B0609070205080204" pitchFamily="49" charset="-128"/>
                <a:cs typeface="Times New Roman" panose="02020603050405020304" pitchFamily="18" charset="0"/>
              </a:rPr>
              <a:t>-line Type(</a:t>
            </a:r>
            <a:r>
              <a:rPr lang="ja-JP" altLang="en-US" b="1" kern="100" dirty="0">
                <a:latin typeface="ＭＳ ゴシック" panose="020B0609070205080204" pitchFamily="49" charset="-128"/>
                <a:ea typeface="ＭＳ ゴシック" panose="020B0609070205080204" pitchFamily="49" charset="-128"/>
                <a:cs typeface="Times New Roman" panose="02020603050405020304" pitchFamily="18" charset="0"/>
              </a:rPr>
              <a:t>黒線</a:t>
            </a:r>
            <a:r>
              <a:rPr lang="en-US" altLang="ja-JP" b="1" kern="100" dirty="0">
                <a:latin typeface="ＭＳ ゴシック" panose="020B0609070205080204" pitchFamily="49" charset="-128"/>
                <a:ea typeface="ＭＳ ゴシック" panose="020B0609070205080204" pitchFamily="49" charset="-128"/>
                <a:cs typeface="Times New Roman" panose="02020603050405020304" pitchFamily="18" charset="0"/>
              </a:rPr>
              <a:t>)</a:t>
            </a:r>
          </a:p>
          <a:p>
            <a:pPr algn="just"/>
            <a:endParaRPr lang="en-US" altLang="ja-JP"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28" name="テキスト ボックス 2">
            <a:extLst>
              <a:ext uri="{FF2B5EF4-FFF2-40B4-BE49-F238E27FC236}">
                <a16:creationId xmlns:a16="http://schemas.microsoft.com/office/drawing/2014/main" id="{AC97FEE1-8D4D-4D5F-AB3D-9E1F726610A2}"/>
              </a:ext>
            </a:extLst>
          </p:cNvPr>
          <p:cNvSpPr txBox="1">
            <a:spLocks noChangeArrowheads="1"/>
          </p:cNvSpPr>
          <p:nvPr/>
        </p:nvSpPr>
        <p:spPr bwMode="auto">
          <a:xfrm>
            <a:off x="1494230" y="1543823"/>
            <a:ext cx="4498256" cy="509051"/>
          </a:xfrm>
          <a:prstGeom prst="rect">
            <a:avLst/>
          </a:prstGeom>
          <a:noFill/>
          <a:ln w="9525">
            <a:noFill/>
            <a:miter lim="800000"/>
            <a:headEnd/>
            <a:tailEnd/>
          </a:ln>
        </p:spPr>
        <p:txBody>
          <a:bodyPr rot="0" vert="horz" wrap="square" lIns="91440" tIns="45720" rIns="91440" bIns="45720" anchor="t" anchorCtr="0">
            <a:noAutofit/>
          </a:bodyPr>
          <a:lstStyle/>
          <a:p>
            <a:pPr algn="just"/>
            <a:r>
              <a:rPr lang="ja-JP" altLang="en-US"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図例</a:t>
            </a:r>
            <a:r>
              <a:rPr lang="en-US" altLang="ja-JP"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1</a:t>
            </a:r>
            <a:r>
              <a:rPr lang="ja-JP" altLang="en-US"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lang="en-US" altLang="ja-JP" b="1" kern="100" dirty="0">
                <a:latin typeface="ＭＳ ゴシック" panose="020B0609070205080204" pitchFamily="49" charset="-128"/>
                <a:ea typeface="ＭＳ ゴシック" panose="020B0609070205080204" pitchFamily="49" charset="-128"/>
                <a:cs typeface="Times New Roman" panose="02020603050405020304" pitchFamily="18" charset="0"/>
              </a:rPr>
              <a:t>Light-line Type</a:t>
            </a:r>
            <a:r>
              <a:rPr lang="ja-JP" altLang="en-US" b="1" kern="100" dirty="0">
                <a:latin typeface="ＭＳ ゴシック" panose="020B0609070205080204" pitchFamily="49" charset="-128"/>
                <a:ea typeface="ＭＳ ゴシック" panose="020B0609070205080204" pitchFamily="49" charset="-128"/>
                <a:cs typeface="Times New Roman" panose="02020603050405020304" pitchFamily="18" charset="0"/>
              </a:rPr>
              <a:t>（図では白線）</a:t>
            </a:r>
            <a:endParaRPr lang="en-US" altLang="ja-JP" b="1"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algn="just"/>
            <a:endParaRPr lang="en-US" altLang="ja-JP"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13" name="コンテンツ プレースホルダー 2">
            <a:extLst>
              <a:ext uri="{FF2B5EF4-FFF2-40B4-BE49-F238E27FC236}">
                <a16:creationId xmlns:a16="http://schemas.microsoft.com/office/drawing/2014/main" id="{EFCF15CD-9668-4E67-A891-9B1C3894950F}"/>
              </a:ext>
            </a:extLst>
          </p:cNvPr>
          <p:cNvSpPr txBox="1">
            <a:spLocks/>
          </p:cNvSpPr>
          <p:nvPr/>
        </p:nvSpPr>
        <p:spPr>
          <a:xfrm>
            <a:off x="845365" y="774842"/>
            <a:ext cx="914400" cy="6839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r">
              <a:buFont typeface="Arial" panose="020B0604020202020204" pitchFamily="34" charset="0"/>
              <a:buNone/>
            </a:pPr>
            <a:r>
              <a:rPr lang="en-US" altLang="ja-JP" sz="2000" b="1" dirty="0">
                <a:latin typeface="HGP創英角ｺﾞｼｯｸUB" panose="020B0900000000000000" pitchFamily="50" charset="-128"/>
                <a:ea typeface="HGP創英角ｺﾞｼｯｸUB" panose="020B0900000000000000" pitchFamily="50" charset="-128"/>
              </a:rPr>
              <a:t>※</a:t>
            </a:r>
            <a:endParaRPr lang="en-US" altLang="ja-JP" sz="3200" b="1" dirty="0">
              <a:latin typeface="HGP創英角ｺﾞｼｯｸUB" panose="020B0900000000000000" pitchFamily="50" charset="-128"/>
              <a:ea typeface="HGP創英角ｺﾞｼｯｸUB" panose="020B0900000000000000" pitchFamily="50" charset="-128"/>
            </a:endParaRPr>
          </a:p>
          <a:p>
            <a:pPr marL="0" indent="0">
              <a:buFont typeface="Arial" panose="020B0604020202020204" pitchFamily="34" charset="0"/>
              <a:buNone/>
            </a:pPr>
            <a:endParaRPr lang="ja-JP" altLang="en-US" sz="2400" dirty="0">
              <a:latin typeface="+mj-lt"/>
            </a:endParaRPr>
          </a:p>
        </p:txBody>
      </p:sp>
      <p:sp>
        <p:nvSpPr>
          <p:cNvPr id="17" name="テキスト ボックス 2">
            <a:extLst>
              <a:ext uri="{FF2B5EF4-FFF2-40B4-BE49-F238E27FC236}">
                <a16:creationId xmlns:a16="http://schemas.microsoft.com/office/drawing/2014/main" id="{9D43F709-9C2E-46D6-B51E-79CE93BBAAE0}"/>
              </a:ext>
            </a:extLst>
          </p:cNvPr>
          <p:cNvSpPr txBox="1">
            <a:spLocks noChangeArrowheads="1"/>
          </p:cNvSpPr>
          <p:nvPr/>
        </p:nvSpPr>
        <p:spPr bwMode="auto">
          <a:xfrm>
            <a:off x="10675829" y="925934"/>
            <a:ext cx="1587529" cy="562595"/>
          </a:xfrm>
          <a:prstGeom prst="rect">
            <a:avLst/>
          </a:prstGeom>
          <a:noFill/>
          <a:ln w="9525">
            <a:noFill/>
            <a:miter lim="800000"/>
            <a:headEnd/>
            <a:tailEnd/>
          </a:ln>
        </p:spPr>
        <p:txBody>
          <a:bodyPr rot="0" vert="horz" wrap="square" lIns="91440" tIns="45720" rIns="91440" bIns="45720" anchor="t" anchorCtr="0">
            <a:noAutofit/>
          </a:bodyPr>
          <a:lstStyle/>
          <a:p>
            <a:pPr algn="just"/>
            <a:r>
              <a:rPr lang="en-US" altLang="ja-JP" kern="100" dirty="0">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en-US" kern="100" dirty="0">
                <a:latin typeface="ＭＳ ゴシック" panose="020B0609070205080204" pitchFamily="49" charset="-128"/>
                <a:ea typeface="ＭＳ ゴシック" panose="020B0609070205080204" pitchFamily="49" charset="-128"/>
                <a:cs typeface="Times New Roman" panose="02020603050405020304" pitchFamily="18" charset="0"/>
              </a:rPr>
              <a:t>筆者 作</a:t>
            </a:r>
            <a:r>
              <a:rPr lang="en-US" altLang="ja-JP" kern="100" dirty="0">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en-US" sz="1100" kern="100" dirty="0">
                <a:latin typeface="ＭＳ ゴシック" panose="020B0609070205080204" pitchFamily="49" charset="-128"/>
                <a:ea typeface="ＭＳ ゴシック" panose="020B0609070205080204" pitchFamily="49" charset="-128"/>
                <a:cs typeface="Times New Roman" panose="02020603050405020304" pitchFamily="18" charset="0"/>
              </a:rPr>
              <a:t> </a:t>
            </a:r>
            <a:endParaRPr lang="ja-JP" sz="11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22" name="コンテンツ プレースホルダー 2">
            <a:extLst>
              <a:ext uri="{FF2B5EF4-FFF2-40B4-BE49-F238E27FC236}">
                <a16:creationId xmlns:a16="http://schemas.microsoft.com/office/drawing/2014/main" id="{8EB48063-5289-4438-AD19-11BBDBAEB818}"/>
              </a:ext>
            </a:extLst>
          </p:cNvPr>
          <p:cNvSpPr txBox="1">
            <a:spLocks/>
          </p:cNvSpPr>
          <p:nvPr/>
        </p:nvSpPr>
        <p:spPr>
          <a:xfrm>
            <a:off x="1091833" y="195756"/>
            <a:ext cx="10086393" cy="56165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20000"/>
              </a:lnSpc>
              <a:buNone/>
            </a:pPr>
            <a:r>
              <a:rPr lang="ja-JP" altLang="en-US" sz="2400" dirty="0">
                <a:latin typeface="HGP創英角ｺﾞｼｯｸUB" panose="020B0900000000000000" pitchFamily="50" charset="-128"/>
                <a:ea typeface="HGP創英角ｺﾞｼｯｸUB" panose="020B0900000000000000" pitchFamily="50" charset="-128"/>
              </a:rPr>
              <a:t>今回の発見のもととなった</a:t>
            </a:r>
          </a:p>
        </p:txBody>
      </p:sp>
    </p:spTree>
    <p:extLst>
      <p:ext uri="{BB962C8B-B14F-4D97-AF65-F5344CB8AC3E}">
        <p14:creationId xmlns:p14="http://schemas.microsoft.com/office/powerpoint/2010/main" val="861733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BD03CA1B-D628-472C-B2F1-8FC666E6BD09}"/>
              </a:ext>
            </a:extLst>
          </p:cNvPr>
          <p:cNvSpPr/>
          <p:nvPr/>
        </p:nvSpPr>
        <p:spPr>
          <a:xfrm rot="16200000" flipH="1" flipV="1">
            <a:off x="327988" y="-305592"/>
            <a:ext cx="1683778" cy="2294962"/>
          </a:xfrm>
          <a:prstGeom prst="rect">
            <a:avLst/>
          </a:prstGeom>
          <a:gradFill>
            <a:gsLst>
              <a:gs pos="76000">
                <a:srgbClr val="FF6600"/>
              </a:gs>
              <a:gs pos="0">
                <a:schemeClr val="bg1"/>
              </a:gs>
            </a:gsLst>
            <a:lin ang="5400000" scaled="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4" name="タイトル 1">
            <a:extLst>
              <a:ext uri="{FF2B5EF4-FFF2-40B4-BE49-F238E27FC236}">
                <a16:creationId xmlns:a16="http://schemas.microsoft.com/office/drawing/2014/main" id="{659CAD02-57AA-4086-98EB-A05B00801A67}"/>
              </a:ext>
            </a:extLst>
          </p:cNvPr>
          <p:cNvSpPr>
            <a:spLocks noGrp="1"/>
          </p:cNvSpPr>
          <p:nvPr>
            <p:ph type="title"/>
          </p:nvPr>
        </p:nvSpPr>
        <p:spPr>
          <a:xfrm>
            <a:off x="880844" y="430554"/>
            <a:ext cx="10707349" cy="1517596"/>
          </a:xfrm>
        </p:spPr>
        <p:txBody>
          <a:bodyPr>
            <a:noAutofit/>
          </a:bodyPr>
          <a:lstStyle/>
          <a:p>
            <a:r>
              <a:rPr kumimoji="1" lang="ja-JP" altLang="en-US" sz="3200" dirty="0">
                <a:latin typeface="HGP創英角ｺﾞｼｯｸUB" panose="020B0900000000000000" pitchFamily="50" charset="-128"/>
                <a:ea typeface="HGP創英角ｺﾞｼｯｸUB" panose="020B0900000000000000" pitchFamily="50" charset="-128"/>
              </a:rPr>
              <a:t>　</a:t>
            </a:r>
            <a:r>
              <a:rPr kumimoji="1" lang="en-US" altLang="ja-JP" sz="4000" dirty="0" err="1">
                <a:latin typeface="HGP創英角ｺﾞｼｯｸUB" panose="020B0900000000000000" pitchFamily="50" charset="-128"/>
                <a:ea typeface="HGP創英角ｺﾞｼｯｸUB" panose="020B0900000000000000" pitchFamily="50" charset="-128"/>
              </a:rPr>
              <a:t>Reiwall</a:t>
            </a:r>
            <a:r>
              <a:rPr kumimoji="1" lang="en-US" altLang="ja-JP" sz="4000" dirty="0">
                <a:latin typeface="HGP創英角ｺﾞｼｯｸUB" panose="020B0900000000000000" pitchFamily="50" charset="-128"/>
                <a:ea typeface="HGP創英角ｺﾞｼｯｸUB" panose="020B0900000000000000" pitchFamily="50" charset="-128"/>
              </a:rPr>
              <a:t> </a:t>
            </a:r>
            <a:r>
              <a:rPr lang="en-US" altLang="ja-JP" sz="4000" dirty="0">
                <a:latin typeface="HGP創英角ｺﾞｼｯｸUB" panose="020B0900000000000000" pitchFamily="50" charset="-128"/>
                <a:ea typeface="HGP創英角ｺﾞｼｯｸUB" panose="020B0900000000000000" pitchFamily="50" charset="-128"/>
              </a:rPr>
              <a:t>Illusion(</a:t>
            </a:r>
            <a:r>
              <a:rPr lang="ja-JP" altLang="en-US" sz="4000" dirty="0">
                <a:latin typeface="HGP創英角ｺﾞｼｯｸUB" panose="020B0900000000000000" pitchFamily="50" charset="-128"/>
                <a:ea typeface="HGP創英角ｺﾞｼｯｸUB" panose="020B0900000000000000" pitchFamily="50" charset="-128"/>
              </a:rPr>
              <a:t>令和錯視</a:t>
            </a:r>
            <a:r>
              <a:rPr lang="en-US" altLang="ja-JP" sz="4000" dirty="0">
                <a:latin typeface="HGP創英角ｺﾞｼｯｸUB" panose="020B0900000000000000" pitchFamily="50" charset="-128"/>
                <a:ea typeface="HGP創英角ｺﾞｼｯｸUB" panose="020B0900000000000000" pitchFamily="50" charset="-128"/>
              </a:rPr>
              <a:t>)</a:t>
            </a:r>
            <a:r>
              <a:rPr lang="ja-JP" altLang="en-US" sz="4000" dirty="0">
                <a:latin typeface="HGP創英角ｺﾞｼｯｸUB" panose="020B0900000000000000" pitchFamily="50" charset="-128"/>
                <a:ea typeface="HGP創英角ｺﾞｼｯｸUB" panose="020B0900000000000000" pitchFamily="50" charset="-128"/>
              </a:rPr>
              <a:t>の基本図形</a:t>
            </a:r>
            <a:endParaRPr kumimoji="1" lang="ja-JP" altLang="en-US" sz="3200" dirty="0">
              <a:latin typeface="HGP創英角ｺﾞｼｯｸUB" panose="020B0900000000000000" pitchFamily="50" charset="-128"/>
              <a:ea typeface="HGP創英角ｺﾞｼｯｸUB" panose="020B0900000000000000" pitchFamily="50" charset="-128"/>
            </a:endParaRPr>
          </a:p>
        </p:txBody>
      </p:sp>
      <p:pic>
        <p:nvPicPr>
          <p:cNvPr id="6" name="図 5">
            <a:extLst>
              <a:ext uri="{FF2B5EF4-FFF2-40B4-BE49-F238E27FC236}">
                <a16:creationId xmlns:a16="http://schemas.microsoft.com/office/drawing/2014/main" id="{1314C1FB-14BE-4790-AD89-E5940DBFB581}"/>
              </a:ext>
            </a:extLst>
          </p:cNvPr>
          <p:cNvPicPr>
            <a:picLocks noChangeAspect="1"/>
          </p:cNvPicPr>
          <p:nvPr/>
        </p:nvPicPr>
        <p:blipFill rotWithShape="1">
          <a:blip r:embed="rId2"/>
          <a:srcRect l="13240" t="29115" r="38163" b="20544"/>
          <a:stretch/>
        </p:blipFill>
        <p:spPr>
          <a:xfrm>
            <a:off x="603806" y="2544355"/>
            <a:ext cx="5332445" cy="3107095"/>
          </a:xfrm>
          <a:prstGeom prst="rect">
            <a:avLst/>
          </a:prstGeom>
        </p:spPr>
      </p:pic>
      <p:pic>
        <p:nvPicPr>
          <p:cNvPr id="7" name="図 6">
            <a:extLst>
              <a:ext uri="{FF2B5EF4-FFF2-40B4-BE49-F238E27FC236}">
                <a16:creationId xmlns:a16="http://schemas.microsoft.com/office/drawing/2014/main" id="{F0D8CBEB-CBE6-48CB-98E2-7BFA25ED4628}"/>
              </a:ext>
            </a:extLst>
          </p:cNvPr>
          <p:cNvPicPr>
            <a:picLocks noChangeAspect="1"/>
          </p:cNvPicPr>
          <p:nvPr/>
        </p:nvPicPr>
        <p:blipFill rotWithShape="1">
          <a:blip r:embed="rId3"/>
          <a:srcRect l="16531" t="24100" r="34872" b="25559"/>
          <a:stretch/>
        </p:blipFill>
        <p:spPr>
          <a:xfrm>
            <a:off x="6343641" y="2544355"/>
            <a:ext cx="5332445" cy="3107095"/>
          </a:xfrm>
          <a:prstGeom prst="rect">
            <a:avLst/>
          </a:prstGeom>
        </p:spPr>
      </p:pic>
      <p:sp>
        <p:nvSpPr>
          <p:cNvPr id="8" name="テキスト ボックス 2">
            <a:extLst>
              <a:ext uri="{FF2B5EF4-FFF2-40B4-BE49-F238E27FC236}">
                <a16:creationId xmlns:a16="http://schemas.microsoft.com/office/drawing/2014/main" id="{16FD30A6-E122-4382-B7C7-B6FDD07E3EC4}"/>
              </a:ext>
            </a:extLst>
          </p:cNvPr>
          <p:cNvSpPr txBox="1">
            <a:spLocks noChangeArrowheads="1"/>
          </p:cNvSpPr>
          <p:nvPr/>
        </p:nvSpPr>
        <p:spPr bwMode="auto">
          <a:xfrm>
            <a:off x="6203053" y="1727825"/>
            <a:ext cx="5385140" cy="1301759"/>
          </a:xfrm>
          <a:prstGeom prst="rect">
            <a:avLst/>
          </a:prstGeom>
          <a:noFill/>
          <a:ln w="9525">
            <a:noFill/>
            <a:miter lim="800000"/>
            <a:headEnd/>
            <a:tailEnd/>
          </a:ln>
        </p:spPr>
        <p:txBody>
          <a:bodyPr rot="0" vert="horz" wrap="square" lIns="91440" tIns="45720" rIns="91440" bIns="45720" anchor="t" anchorCtr="0">
            <a:noAutofit/>
          </a:bodyPr>
          <a:lstStyle/>
          <a:p>
            <a:pPr algn="just"/>
            <a:r>
              <a:rPr lang="ja-JP" altLang="en-US" sz="2400" b="1" kern="100" dirty="0">
                <a:latin typeface="ＭＳ Ｐゴシック" panose="020B0600070205080204" pitchFamily="50" charset="-128"/>
                <a:ea typeface="ＭＳ Ｐゴシック" panose="020B0600070205080204" pitchFamily="50" charset="-128"/>
                <a:cs typeface="Times New Roman" panose="02020603050405020304" pitchFamily="18" charset="0"/>
              </a:rPr>
              <a:t>図１</a:t>
            </a:r>
            <a:r>
              <a:rPr lang="en-US" altLang="ja-JP" sz="2400" b="1" kern="100" dirty="0">
                <a:latin typeface="ＭＳ Ｐゴシック" panose="020B0600070205080204" pitchFamily="50" charset="-128"/>
                <a:ea typeface="ＭＳ Ｐゴシック" panose="020B0600070205080204" pitchFamily="50" charset="-128"/>
                <a:cs typeface="Times New Roman" panose="02020603050405020304" pitchFamily="18" charset="0"/>
              </a:rPr>
              <a:t>-B</a:t>
            </a:r>
            <a:r>
              <a:rPr lang="ja-JP" altLang="en-US" sz="2400" b="1"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en-US" altLang="ja-JP" sz="2400" b="1" kern="100" dirty="0">
                <a:latin typeface="ＭＳ ゴシック" panose="020B0609070205080204" pitchFamily="49" charset="-128"/>
                <a:ea typeface="ＭＳ ゴシック" panose="020B0609070205080204" pitchFamily="49" charset="-128"/>
                <a:cs typeface="Times New Roman" panose="02020603050405020304" pitchFamily="18" charset="0"/>
              </a:rPr>
              <a:t>Light-line</a:t>
            </a:r>
            <a:r>
              <a:rPr lang="en-US" altLang="ja-JP" sz="2000" kern="1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lang="en-US" altLang="ja-JP" sz="2400" b="1" kern="100" dirty="0">
                <a:latin typeface="ＭＳ ゴシック" panose="020B0609070205080204" pitchFamily="49" charset="-128"/>
                <a:ea typeface="ＭＳ ゴシック" panose="020B0609070205080204" pitchFamily="49" charset="-128"/>
                <a:cs typeface="Times New Roman" panose="02020603050405020304" pitchFamily="18" charset="0"/>
              </a:rPr>
              <a:t>Type</a:t>
            </a:r>
            <a:r>
              <a:rPr lang="ja-JP" altLang="en-US" sz="2400" b="1" kern="100" dirty="0">
                <a:latin typeface="ＭＳ ゴシック" panose="020B0609070205080204" pitchFamily="49" charset="-128"/>
                <a:ea typeface="ＭＳ ゴシック" panose="020B0609070205080204" pitchFamily="49" charset="-128"/>
                <a:cs typeface="Times New Roman" panose="02020603050405020304" pitchFamily="18" charset="0"/>
              </a:rPr>
              <a:t>（明るい系統の線色</a:t>
            </a:r>
            <a:r>
              <a:rPr lang="ja-JP" altLang="en-US" b="1" kern="100" dirty="0">
                <a:latin typeface="ＭＳ ゴシック" panose="020B0609070205080204" pitchFamily="49" charset="-128"/>
                <a:ea typeface="ＭＳ ゴシック" panose="020B0609070205080204" pitchFamily="49" charset="-128"/>
                <a:cs typeface="Times New Roman" panose="02020603050405020304" pitchFamily="18" charset="0"/>
              </a:rPr>
              <a:t>）</a:t>
            </a:r>
            <a:endParaRPr lang="en-US" altLang="ja-JP" b="1"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algn="just">
              <a:spcAft>
                <a:spcPts val="0"/>
              </a:spcAft>
            </a:pPr>
            <a:endParaRPr lang="ja-JP" sz="11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9" name="テキスト ボックス 2">
            <a:extLst>
              <a:ext uri="{FF2B5EF4-FFF2-40B4-BE49-F238E27FC236}">
                <a16:creationId xmlns:a16="http://schemas.microsoft.com/office/drawing/2014/main" id="{9153FBBC-253F-4E6F-BD8D-D0BE32CBF78A}"/>
              </a:ext>
            </a:extLst>
          </p:cNvPr>
          <p:cNvSpPr txBox="1">
            <a:spLocks noChangeArrowheads="1"/>
          </p:cNvSpPr>
          <p:nvPr/>
        </p:nvSpPr>
        <p:spPr bwMode="auto">
          <a:xfrm>
            <a:off x="603807" y="1754730"/>
            <a:ext cx="5332444" cy="1001340"/>
          </a:xfrm>
          <a:prstGeom prst="rect">
            <a:avLst/>
          </a:prstGeom>
          <a:noFill/>
          <a:ln w="9525">
            <a:noFill/>
            <a:miter lim="800000"/>
            <a:headEnd/>
            <a:tailEnd/>
          </a:ln>
        </p:spPr>
        <p:txBody>
          <a:bodyPr rot="0" vert="horz" wrap="square" lIns="91440" tIns="45720" rIns="91440" bIns="45720" anchor="t" anchorCtr="0">
            <a:noAutofit/>
          </a:bodyPr>
          <a:lstStyle/>
          <a:p>
            <a:pPr algn="just">
              <a:spcAft>
                <a:spcPts val="0"/>
              </a:spcAft>
            </a:pPr>
            <a:r>
              <a:rPr lang="ja-JP" altLang="en-US" sz="2400" b="1" kern="100" dirty="0">
                <a:latin typeface="ＭＳ Ｐゴシック" panose="020B0600070205080204" pitchFamily="50" charset="-128"/>
                <a:ea typeface="ＭＳ Ｐゴシック" panose="020B0600070205080204" pitchFamily="50" charset="-128"/>
                <a:cs typeface="Times New Roman" panose="02020603050405020304" pitchFamily="18" charset="0"/>
              </a:rPr>
              <a:t>図１</a:t>
            </a:r>
            <a:r>
              <a:rPr lang="en-US" altLang="ja-JP" sz="2400" b="1" kern="100" dirty="0">
                <a:latin typeface="ＭＳ Ｐゴシック" panose="020B0600070205080204" pitchFamily="50" charset="-128"/>
                <a:ea typeface="ＭＳ Ｐゴシック" panose="020B0600070205080204" pitchFamily="50" charset="-128"/>
                <a:cs typeface="Times New Roman" panose="02020603050405020304" pitchFamily="18" charset="0"/>
              </a:rPr>
              <a:t>-A</a:t>
            </a:r>
            <a:r>
              <a:rPr lang="ja-JP" altLang="en-US" sz="2400" b="1"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en-US" altLang="ja-JP" sz="24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Dark</a:t>
            </a:r>
            <a:r>
              <a:rPr lang="en-US" altLang="ja-JP" sz="2400" b="1" kern="100" dirty="0">
                <a:latin typeface="ＭＳ ゴシック" panose="020B0609070205080204" pitchFamily="49" charset="-128"/>
                <a:ea typeface="ＭＳ ゴシック" panose="020B0609070205080204" pitchFamily="49" charset="-128"/>
                <a:cs typeface="Times New Roman" panose="02020603050405020304" pitchFamily="18" charset="0"/>
              </a:rPr>
              <a:t>-line</a:t>
            </a:r>
            <a:r>
              <a:rPr lang="en-US" altLang="ja-JP" sz="2000" kern="1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lang="en-US" altLang="ja-JP" sz="2400" b="1" kern="100" dirty="0">
                <a:latin typeface="ＭＳ ゴシック" panose="020B0609070205080204" pitchFamily="49" charset="-128"/>
                <a:ea typeface="ＭＳ ゴシック" panose="020B0609070205080204" pitchFamily="49" charset="-128"/>
                <a:cs typeface="Times New Roman" panose="02020603050405020304" pitchFamily="18" charset="0"/>
              </a:rPr>
              <a:t>Type</a:t>
            </a:r>
            <a:r>
              <a:rPr lang="ja-JP" altLang="en-US" sz="2400" b="1" kern="100" dirty="0">
                <a:latin typeface="ＭＳ ゴシック" panose="020B0609070205080204" pitchFamily="49" charset="-128"/>
                <a:ea typeface="ＭＳ ゴシック" panose="020B0609070205080204" pitchFamily="49" charset="-128"/>
                <a:cs typeface="Times New Roman" panose="02020603050405020304" pitchFamily="18" charset="0"/>
              </a:rPr>
              <a:t>（暗い系統の線色）</a:t>
            </a:r>
            <a:endParaRPr lang="en-US" altLang="ja-JP" sz="2400" b="1"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algn="just">
              <a:spcAft>
                <a:spcPts val="0"/>
              </a:spcAft>
            </a:pPr>
            <a:endParaRPr lang="ja-JP" sz="11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15" name="コンテンツ プレースホルダー 2">
            <a:extLst>
              <a:ext uri="{FF2B5EF4-FFF2-40B4-BE49-F238E27FC236}">
                <a16:creationId xmlns:a16="http://schemas.microsoft.com/office/drawing/2014/main" id="{3DF4310D-B395-4109-B89F-74D1A020F3A0}"/>
              </a:ext>
            </a:extLst>
          </p:cNvPr>
          <p:cNvSpPr txBox="1">
            <a:spLocks/>
          </p:cNvSpPr>
          <p:nvPr/>
        </p:nvSpPr>
        <p:spPr>
          <a:xfrm>
            <a:off x="1191238" y="397633"/>
            <a:ext cx="10905616" cy="56165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20000"/>
              </a:lnSpc>
              <a:buNone/>
            </a:pPr>
            <a:r>
              <a:rPr lang="ja-JP" altLang="en-US" sz="2400" dirty="0">
                <a:latin typeface="HGP創英角ｺﾞｼｯｸUB" panose="020B0900000000000000" pitchFamily="50" charset="-128"/>
                <a:ea typeface="HGP創英角ｺﾞｼｯｸUB" panose="020B0900000000000000" pitchFamily="50" charset="-128"/>
              </a:rPr>
              <a:t>モンタルボ錯視をもとに筆者が作成した</a:t>
            </a:r>
          </a:p>
        </p:txBody>
      </p:sp>
    </p:spTree>
    <p:extLst>
      <p:ext uri="{BB962C8B-B14F-4D97-AF65-F5344CB8AC3E}">
        <p14:creationId xmlns:p14="http://schemas.microsoft.com/office/powerpoint/2010/main" val="3010644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680139DA-701E-4AF9-9301-6036F67FCEA4}"/>
              </a:ext>
            </a:extLst>
          </p:cNvPr>
          <p:cNvSpPr/>
          <p:nvPr/>
        </p:nvSpPr>
        <p:spPr>
          <a:xfrm>
            <a:off x="1" y="0"/>
            <a:ext cx="12192000" cy="1751625"/>
          </a:xfrm>
          <a:prstGeom prst="rect">
            <a:avLst/>
          </a:prstGeom>
          <a:gradFill>
            <a:gsLst>
              <a:gs pos="100000">
                <a:srgbClr val="FF75AD">
                  <a:alpha val="72941"/>
                </a:srgbClr>
              </a:gs>
              <a:gs pos="0">
                <a:srgbClr val="FF3399">
                  <a:alpha val="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a:extLst>
              <a:ext uri="{FF2B5EF4-FFF2-40B4-BE49-F238E27FC236}">
                <a16:creationId xmlns:a16="http://schemas.microsoft.com/office/drawing/2014/main" id="{93956C2F-F7BC-49BF-8BA5-A0B362BA3F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8319" y="2404674"/>
            <a:ext cx="5198907" cy="4320169"/>
          </a:xfrm>
          <a:prstGeom prst="rect">
            <a:avLst/>
          </a:prstGeom>
        </p:spPr>
      </p:pic>
      <p:sp>
        <p:nvSpPr>
          <p:cNvPr id="2" name="タイトル 1">
            <a:extLst>
              <a:ext uri="{FF2B5EF4-FFF2-40B4-BE49-F238E27FC236}">
                <a16:creationId xmlns:a16="http://schemas.microsoft.com/office/drawing/2014/main" id="{9911B9BB-C136-44CA-9B4F-64C749B021FC}"/>
              </a:ext>
            </a:extLst>
          </p:cNvPr>
          <p:cNvSpPr>
            <a:spLocks noGrp="1"/>
          </p:cNvSpPr>
          <p:nvPr>
            <p:ph type="ctrTitle"/>
          </p:nvPr>
        </p:nvSpPr>
        <p:spPr>
          <a:xfrm>
            <a:off x="1385594" y="225748"/>
            <a:ext cx="9420811" cy="3704803"/>
          </a:xfrm>
        </p:spPr>
        <p:txBody>
          <a:bodyPr>
            <a:noAutofit/>
          </a:bodyPr>
          <a:lstStyle/>
          <a:p>
            <a:r>
              <a:rPr lang="ja-JP" altLang="en-US" sz="4800" dirty="0">
                <a:latin typeface="HGP創英角ｺﾞｼｯｸUB" panose="020B0900000000000000" pitchFamily="50" charset="-128"/>
                <a:ea typeface="HGP創英角ｺﾞｼｯｸUB" panose="020B0900000000000000" pitchFamily="50" charset="-128"/>
              </a:rPr>
              <a:t>モンタルボ錯視の基本図形をもとに作った</a:t>
            </a:r>
            <a:r>
              <a:rPr lang="en-US" altLang="ja-JP" sz="4800" dirty="0" err="1">
                <a:latin typeface="HGP創英角ｺﾞｼｯｸUB" panose="020B0900000000000000" pitchFamily="50" charset="-128"/>
                <a:ea typeface="HGP創英角ｺﾞｼｯｸUB" panose="020B0900000000000000" pitchFamily="50" charset="-128"/>
              </a:rPr>
              <a:t>Reiwall</a:t>
            </a:r>
            <a:r>
              <a:rPr lang="ja-JP" altLang="en-US" sz="4800" dirty="0">
                <a:latin typeface="HGP創英角ｺﾞｼｯｸUB" panose="020B0900000000000000" pitchFamily="50" charset="-128"/>
                <a:ea typeface="HGP創英角ｺﾞｼｯｸUB" panose="020B0900000000000000" pitchFamily="50" charset="-128"/>
              </a:rPr>
              <a:t> </a:t>
            </a:r>
            <a:r>
              <a:rPr lang="en-US" altLang="ja-JP" sz="4800" dirty="0">
                <a:latin typeface="HGP創英角ｺﾞｼｯｸUB" panose="020B0900000000000000" pitchFamily="50" charset="-128"/>
                <a:ea typeface="HGP創英角ｺﾞｼｯｸUB" panose="020B0900000000000000" pitchFamily="50" charset="-128"/>
              </a:rPr>
              <a:t>illusion(</a:t>
            </a:r>
            <a:r>
              <a:rPr lang="ja-JP" altLang="en-US" sz="4800" dirty="0">
                <a:latin typeface="HGP創英角ｺﾞｼｯｸUB" panose="020B0900000000000000" pitchFamily="50" charset="-128"/>
                <a:ea typeface="HGP創英角ｺﾞｼｯｸUB" panose="020B0900000000000000" pitchFamily="50" charset="-128"/>
              </a:rPr>
              <a:t>令和錯視</a:t>
            </a:r>
            <a:r>
              <a:rPr lang="en-US" altLang="ja-JP" sz="4800" dirty="0">
                <a:latin typeface="HGP創英角ｺﾞｼｯｸUB" panose="020B0900000000000000" pitchFamily="50" charset="-128"/>
                <a:ea typeface="HGP創英角ｺﾞｼｯｸUB" panose="020B0900000000000000" pitchFamily="50" charset="-128"/>
              </a:rPr>
              <a:t>)</a:t>
            </a:r>
            <a:r>
              <a:rPr lang="ja-JP" altLang="en-US" sz="4800" dirty="0">
                <a:latin typeface="HGP創英角ｺﾞｼｯｸUB" panose="020B0900000000000000" pitchFamily="50" charset="-128"/>
                <a:ea typeface="HGP創英角ｺﾞｼｯｸUB" panose="020B0900000000000000" pitchFamily="50" charset="-128"/>
              </a:rPr>
              <a:t>は一体何が違うのか？</a:t>
            </a:r>
            <a:br>
              <a:rPr lang="en-US" altLang="ja-JP" sz="4800" dirty="0">
                <a:latin typeface="ＭＳ Ｐゴシック" panose="020B0600070205080204" pitchFamily="50" charset="-128"/>
                <a:ea typeface="ＭＳ Ｐゴシック" panose="020B0600070205080204" pitchFamily="50" charset="-128"/>
              </a:rPr>
            </a:br>
            <a:br>
              <a:rPr lang="en-US" altLang="ja-JP" sz="4800" dirty="0">
                <a:latin typeface="ＭＳ Ｐゴシック" panose="020B0600070205080204" pitchFamily="50" charset="-128"/>
                <a:ea typeface="ＭＳ Ｐゴシック" panose="020B0600070205080204" pitchFamily="50" charset="-128"/>
              </a:rPr>
            </a:br>
            <a:endParaRPr kumimoji="1" lang="ja-JP" altLang="en-US" sz="4800" dirty="0">
              <a:latin typeface="ＭＳ Ｐゴシック" panose="020B0600070205080204" pitchFamily="50" charset="-128"/>
              <a:ea typeface="ＭＳ Ｐゴシック" panose="020B0600070205080204" pitchFamily="50" charset="-128"/>
            </a:endParaRPr>
          </a:p>
        </p:txBody>
      </p:sp>
      <p:sp>
        <p:nvSpPr>
          <p:cNvPr id="6" name="タイトル 1">
            <a:extLst>
              <a:ext uri="{FF2B5EF4-FFF2-40B4-BE49-F238E27FC236}">
                <a16:creationId xmlns:a16="http://schemas.microsoft.com/office/drawing/2014/main" id="{4FE080A4-E24C-49F1-B0CD-1E628E3FFC6C}"/>
              </a:ext>
            </a:extLst>
          </p:cNvPr>
          <p:cNvSpPr txBox="1">
            <a:spLocks/>
          </p:cNvSpPr>
          <p:nvPr/>
        </p:nvSpPr>
        <p:spPr>
          <a:xfrm>
            <a:off x="1754769" y="4738255"/>
            <a:ext cx="9144000" cy="14834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4000" spc="600" dirty="0">
                <a:latin typeface="BIZ UDPゴシック" panose="020B0400000000000000" pitchFamily="50" charset="-128"/>
                <a:ea typeface="BIZ UDPゴシック" panose="020B0400000000000000" pitchFamily="50" charset="-128"/>
              </a:rPr>
              <a:t>次のスライドで詳しく</a:t>
            </a:r>
            <a:br>
              <a:rPr lang="en-US" altLang="ja-JP" sz="4800" dirty="0">
                <a:latin typeface="ＭＳ Ｐゴシック" panose="020B0600070205080204" pitchFamily="50" charset="-128"/>
                <a:ea typeface="ＭＳ Ｐゴシック" panose="020B0600070205080204" pitchFamily="50" charset="-128"/>
              </a:rPr>
            </a:br>
            <a:endParaRPr lang="ja-JP" altLang="en-US" sz="48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8684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a:extLst>
              <a:ext uri="{FF2B5EF4-FFF2-40B4-BE49-F238E27FC236}">
                <a16:creationId xmlns:a16="http://schemas.microsoft.com/office/drawing/2014/main" id="{25AC0060-5A8C-4577-9335-C8A9BF1D22C2}"/>
              </a:ext>
            </a:extLst>
          </p:cNvPr>
          <p:cNvSpPr/>
          <p:nvPr/>
        </p:nvSpPr>
        <p:spPr>
          <a:xfrm rot="16200000" flipH="1" flipV="1">
            <a:off x="5528782" y="-5626364"/>
            <a:ext cx="629571" cy="11847965"/>
          </a:xfrm>
          <a:prstGeom prst="rect">
            <a:avLst/>
          </a:prstGeom>
          <a:gradFill>
            <a:gsLst>
              <a:gs pos="100000">
                <a:srgbClr val="FF822D"/>
              </a:gs>
              <a:gs pos="0">
                <a:schemeClr val="bg1"/>
              </a:gs>
            </a:gsLst>
            <a:lin ang="5400000" scaled="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65" name="タイトル 1">
            <a:extLst>
              <a:ext uri="{FF2B5EF4-FFF2-40B4-BE49-F238E27FC236}">
                <a16:creationId xmlns:a16="http://schemas.microsoft.com/office/drawing/2014/main" id="{4F96D4F2-D7D9-4B0B-A76C-D95756FA23DF}"/>
              </a:ext>
            </a:extLst>
          </p:cNvPr>
          <p:cNvSpPr txBox="1">
            <a:spLocks/>
          </p:cNvSpPr>
          <p:nvPr/>
        </p:nvSpPr>
        <p:spPr>
          <a:xfrm>
            <a:off x="2112135" y="-339241"/>
            <a:ext cx="9806982" cy="12858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dirty="0">
                <a:latin typeface="HGP創英角ｺﾞｼｯｸUB" panose="020B0900000000000000" pitchFamily="50" charset="-128"/>
                <a:ea typeface="HGP創英角ｺﾞｼｯｸUB" panose="020B0900000000000000" pitchFamily="50" charset="-128"/>
              </a:rPr>
              <a:t>令和錯視（</a:t>
            </a:r>
            <a:r>
              <a:rPr lang="en-US" altLang="ja-JP" sz="2800" dirty="0" err="1">
                <a:latin typeface="HGP創英角ｺﾞｼｯｸUB" panose="020B0900000000000000" pitchFamily="50" charset="-128"/>
                <a:ea typeface="HGP創英角ｺﾞｼｯｸUB" panose="020B0900000000000000" pitchFamily="50" charset="-128"/>
              </a:rPr>
              <a:t>Reiwall</a:t>
            </a:r>
            <a:r>
              <a:rPr lang="en-US" altLang="ja-JP" sz="2800" dirty="0">
                <a:latin typeface="HGP創英角ｺﾞｼｯｸUB" panose="020B0900000000000000" pitchFamily="50" charset="-128"/>
                <a:ea typeface="HGP創英角ｺﾞｼｯｸUB" panose="020B0900000000000000" pitchFamily="50" charset="-128"/>
              </a:rPr>
              <a:t> Illusion</a:t>
            </a:r>
            <a:r>
              <a:rPr lang="ja-JP" altLang="en-US" sz="2800" dirty="0">
                <a:latin typeface="HGP創英角ｺﾞｼｯｸUB" panose="020B0900000000000000" pitchFamily="50" charset="-128"/>
                <a:ea typeface="HGP創英角ｺﾞｼｯｸUB" panose="020B0900000000000000" pitchFamily="50" charset="-128"/>
              </a:rPr>
              <a:t>）とモンタルボ錯視の比較</a:t>
            </a:r>
            <a:endParaRPr lang="en-US" altLang="ja-JP" sz="2800" dirty="0">
              <a:latin typeface="HGP創英角ｺﾞｼｯｸUB" panose="020B0900000000000000" pitchFamily="50" charset="-128"/>
              <a:ea typeface="HGP創英角ｺﾞｼｯｸUB" panose="020B0900000000000000" pitchFamily="50" charset="-128"/>
            </a:endParaRPr>
          </a:p>
        </p:txBody>
      </p:sp>
      <p:sp>
        <p:nvSpPr>
          <p:cNvPr id="18" name="タイトル 1">
            <a:extLst>
              <a:ext uri="{FF2B5EF4-FFF2-40B4-BE49-F238E27FC236}">
                <a16:creationId xmlns:a16="http://schemas.microsoft.com/office/drawing/2014/main" id="{6AA3F958-B6AF-4BC3-A734-8762875EAC3B}"/>
              </a:ext>
            </a:extLst>
          </p:cNvPr>
          <p:cNvSpPr txBox="1">
            <a:spLocks/>
          </p:cNvSpPr>
          <p:nvPr/>
        </p:nvSpPr>
        <p:spPr>
          <a:xfrm>
            <a:off x="-78927" y="3526373"/>
            <a:ext cx="4817161" cy="62957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000" dirty="0">
                <a:latin typeface="HGP創英角ｺﾞｼｯｸUB" panose="020B0900000000000000" pitchFamily="50" charset="-128"/>
                <a:ea typeface="HGP創英角ｺﾞｼｯｸUB" panose="020B0900000000000000" pitchFamily="50" charset="-128"/>
              </a:rPr>
              <a:t>モンタルボ錯視</a:t>
            </a:r>
          </a:p>
        </p:txBody>
      </p:sp>
      <p:sp>
        <p:nvSpPr>
          <p:cNvPr id="20" name="テキスト ボックス 2">
            <a:extLst>
              <a:ext uri="{FF2B5EF4-FFF2-40B4-BE49-F238E27FC236}">
                <a16:creationId xmlns:a16="http://schemas.microsoft.com/office/drawing/2014/main" id="{FF49C98C-4AAA-40EF-BD01-98A5394D170C}"/>
              </a:ext>
            </a:extLst>
          </p:cNvPr>
          <p:cNvSpPr txBox="1">
            <a:spLocks noChangeArrowheads="1"/>
          </p:cNvSpPr>
          <p:nvPr/>
        </p:nvSpPr>
        <p:spPr bwMode="auto">
          <a:xfrm>
            <a:off x="8392837" y="3745356"/>
            <a:ext cx="4345421" cy="480329"/>
          </a:xfrm>
          <a:prstGeom prst="rect">
            <a:avLst/>
          </a:prstGeom>
          <a:noFill/>
          <a:ln w="9525">
            <a:noFill/>
            <a:miter lim="800000"/>
            <a:headEnd/>
            <a:tailEnd/>
          </a:ln>
        </p:spPr>
        <p:txBody>
          <a:bodyPr rot="0" vert="horz" wrap="square" lIns="91440" tIns="45720" rIns="91440" bIns="45720" anchor="t" anchorCtr="0">
            <a:noAutofit/>
          </a:bodyPr>
          <a:lstStyle/>
          <a:p>
            <a:pPr algn="just"/>
            <a:r>
              <a:rPr lang="ja-JP" altLang="en-US"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白線</a:t>
            </a:r>
            <a:r>
              <a:rPr lang="en-US" altLang="ja-JP"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or</a:t>
            </a:r>
            <a:r>
              <a:rPr lang="ja-JP" altLang="en-US"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灰色</a:t>
            </a:r>
            <a:r>
              <a:rPr lang="ja-JP" altLang="en-US" b="1" kern="1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lang="en-US" altLang="ja-JP" b="1" kern="100" dirty="0">
                <a:latin typeface="ＭＳ ゴシック" panose="020B0609070205080204" pitchFamily="49" charset="-128"/>
                <a:ea typeface="ＭＳ ゴシック" panose="020B0609070205080204" pitchFamily="49" charset="-128"/>
                <a:cs typeface="Times New Roman" panose="02020603050405020304" pitchFamily="18" charset="0"/>
              </a:rPr>
              <a:t>Light-line Type</a:t>
            </a:r>
          </a:p>
          <a:p>
            <a:pPr algn="just">
              <a:spcAft>
                <a:spcPts val="0"/>
              </a:spcAft>
            </a:pPr>
            <a:r>
              <a:rPr lang="ja-JP" altLang="en-US" sz="1100" kern="100" dirty="0">
                <a:latin typeface="ＭＳ ゴシック" panose="020B0609070205080204" pitchFamily="49" charset="-128"/>
                <a:ea typeface="ＭＳ ゴシック" panose="020B0609070205080204" pitchFamily="49" charset="-128"/>
                <a:cs typeface="Times New Roman" panose="02020603050405020304" pitchFamily="18" charset="0"/>
              </a:rPr>
              <a:t> </a:t>
            </a:r>
            <a:endParaRPr lang="ja-JP" sz="11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24" name="テキスト ボックス 2">
            <a:extLst>
              <a:ext uri="{FF2B5EF4-FFF2-40B4-BE49-F238E27FC236}">
                <a16:creationId xmlns:a16="http://schemas.microsoft.com/office/drawing/2014/main" id="{EA5A574A-E8DE-4815-8D1D-094ED92DA3B8}"/>
              </a:ext>
            </a:extLst>
          </p:cNvPr>
          <p:cNvSpPr txBox="1">
            <a:spLocks noChangeArrowheads="1"/>
          </p:cNvSpPr>
          <p:nvPr/>
        </p:nvSpPr>
        <p:spPr bwMode="auto">
          <a:xfrm>
            <a:off x="2697102" y="873676"/>
            <a:ext cx="3146466" cy="1076325"/>
          </a:xfrm>
          <a:prstGeom prst="rect">
            <a:avLst/>
          </a:prstGeom>
          <a:noFill/>
          <a:ln w="9525">
            <a:noFill/>
            <a:miter lim="800000"/>
            <a:headEnd/>
            <a:tailEnd/>
          </a:ln>
        </p:spPr>
        <p:txBody>
          <a:bodyPr rot="0" vert="horz" wrap="square" lIns="91440" tIns="45720" rIns="91440" bIns="45720" anchor="t" anchorCtr="0">
            <a:noAutofit/>
          </a:bodyPr>
          <a:lstStyle/>
          <a:p>
            <a:pPr algn="just">
              <a:spcAft>
                <a:spcPts val="0"/>
              </a:spcAft>
            </a:pPr>
            <a:r>
              <a:rPr lang="ja-JP" altLang="en-US"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黒線</a:t>
            </a:r>
            <a:r>
              <a:rPr lang="ja-JP" altLang="en-US" b="1" kern="1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lang="en-US" altLang="ja-JP"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Dark</a:t>
            </a:r>
            <a:r>
              <a:rPr lang="en-US" altLang="ja-JP" b="1" kern="100" dirty="0">
                <a:latin typeface="ＭＳ ゴシック" panose="020B0609070205080204" pitchFamily="49" charset="-128"/>
                <a:ea typeface="ＭＳ ゴシック" panose="020B0609070205080204" pitchFamily="49" charset="-128"/>
                <a:cs typeface="Times New Roman" panose="02020603050405020304" pitchFamily="18" charset="0"/>
              </a:rPr>
              <a:t>-line Type</a:t>
            </a:r>
          </a:p>
        </p:txBody>
      </p:sp>
      <p:sp>
        <p:nvSpPr>
          <p:cNvPr id="25" name="テキスト ボックス 2">
            <a:extLst>
              <a:ext uri="{FF2B5EF4-FFF2-40B4-BE49-F238E27FC236}">
                <a16:creationId xmlns:a16="http://schemas.microsoft.com/office/drawing/2014/main" id="{DB9336AB-94CA-4337-B20B-001B1502DEA9}"/>
              </a:ext>
            </a:extLst>
          </p:cNvPr>
          <p:cNvSpPr txBox="1">
            <a:spLocks noChangeArrowheads="1"/>
          </p:cNvSpPr>
          <p:nvPr/>
        </p:nvSpPr>
        <p:spPr bwMode="auto">
          <a:xfrm>
            <a:off x="3287638" y="3800779"/>
            <a:ext cx="2747469" cy="1076325"/>
          </a:xfrm>
          <a:prstGeom prst="rect">
            <a:avLst/>
          </a:prstGeom>
          <a:noFill/>
          <a:ln w="9525">
            <a:noFill/>
            <a:miter lim="800000"/>
            <a:headEnd/>
            <a:tailEnd/>
          </a:ln>
        </p:spPr>
        <p:txBody>
          <a:bodyPr rot="0" vert="horz" wrap="square" lIns="91440" tIns="45720" rIns="91440" bIns="45720" anchor="t" anchorCtr="0">
            <a:noAutofit/>
          </a:bodyPr>
          <a:lstStyle/>
          <a:p>
            <a:pPr algn="just">
              <a:spcAft>
                <a:spcPts val="0"/>
              </a:spcAft>
            </a:pPr>
            <a:r>
              <a:rPr lang="ja-JP" altLang="en-US"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黒線 </a:t>
            </a:r>
            <a:r>
              <a:rPr lang="en-US" altLang="ja-JP"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Dark</a:t>
            </a:r>
            <a:r>
              <a:rPr lang="en-US" altLang="ja-JP" b="1" kern="100" dirty="0">
                <a:latin typeface="ＭＳ ゴシック" panose="020B0609070205080204" pitchFamily="49" charset="-128"/>
                <a:ea typeface="ＭＳ ゴシック" panose="020B0609070205080204" pitchFamily="49" charset="-128"/>
                <a:cs typeface="Times New Roman" panose="02020603050405020304" pitchFamily="18" charset="0"/>
              </a:rPr>
              <a:t>-line Type</a:t>
            </a:r>
          </a:p>
        </p:txBody>
      </p:sp>
      <p:sp>
        <p:nvSpPr>
          <p:cNvPr id="28" name="タイトル 1">
            <a:extLst>
              <a:ext uri="{FF2B5EF4-FFF2-40B4-BE49-F238E27FC236}">
                <a16:creationId xmlns:a16="http://schemas.microsoft.com/office/drawing/2014/main" id="{AA2F1F95-E39F-4FB5-A66C-2A6E550D1248}"/>
              </a:ext>
            </a:extLst>
          </p:cNvPr>
          <p:cNvSpPr txBox="1">
            <a:spLocks/>
          </p:cNvSpPr>
          <p:nvPr/>
        </p:nvSpPr>
        <p:spPr>
          <a:xfrm>
            <a:off x="5061314" y="3485994"/>
            <a:ext cx="4817161" cy="62957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000" dirty="0">
                <a:latin typeface="HGP創英角ｺﾞｼｯｸUB" panose="020B0900000000000000" pitchFamily="50" charset="-128"/>
                <a:ea typeface="HGP創英角ｺﾞｼｯｸUB" panose="020B0900000000000000" pitchFamily="50" charset="-128"/>
              </a:rPr>
              <a:t>モンタルボ錯視</a:t>
            </a:r>
          </a:p>
        </p:txBody>
      </p:sp>
      <p:sp>
        <p:nvSpPr>
          <p:cNvPr id="29" name="タイトル 1">
            <a:extLst>
              <a:ext uri="{FF2B5EF4-FFF2-40B4-BE49-F238E27FC236}">
                <a16:creationId xmlns:a16="http://schemas.microsoft.com/office/drawing/2014/main" id="{914BF371-97C8-4AC9-9F3C-6D1644FA3ED3}"/>
              </a:ext>
            </a:extLst>
          </p:cNvPr>
          <p:cNvSpPr txBox="1">
            <a:spLocks/>
          </p:cNvSpPr>
          <p:nvPr/>
        </p:nvSpPr>
        <p:spPr>
          <a:xfrm>
            <a:off x="571131" y="606908"/>
            <a:ext cx="2716507" cy="6401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000" dirty="0">
                <a:latin typeface="HGP創英角ｺﾞｼｯｸUB" panose="020B0900000000000000" pitchFamily="50" charset="-128"/>
                <a:ea typeface="HGP創英角ｺﾞｼｯｸUB" panose="020B0900000000000000" pitchFamily="50" charset="-128"/>
              </a:rPr>
              <a:t>令和錯視</a:t>
            </a:r>
          </a:p>
        </p:txBody>
      </p:sp>
      <p:sp>
        <p:nvSpPr>
          <p:cNvPr id="30" name="タイトル 1">
            <a:extLst>
              <a:ext uri="{FF2B5EF4-FFF2-40B4-BE49-F238E27FC236}">
                <a16:creationId xmlns:a16="http://schemas.microsoft.com/office/drawing/2014/main" id="{6CB2B8C9-3A66-4026-8A32-14715C265E70}"/>
              </a:ext>
            </a:extLst>
          </p:cNvPr>
          <p:cNvSpPr txBox="1">
            <a:spLocks/>
          </p:cNvSpPr>
          <p:nvPr/>
        </p:nvSpPr>
        <p:spPr>
          <a:xfrm>
            <a:off x="5696886" y="676440"/>
            <a:ext cx="2884172" cy="59634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000" dirty="0">
                <a:latin typeface="HGP創英角ｺﾞｼｯｸUB" panose="020B0900000000000000" pitchFamily="50" charset="-128"/>
                <a:ea typeface="HGP創英角ｺﾞｼｯｸUB" panose="020B0900000000000000" pitchFamily="50" charset="-128"/>
              </a:rPr>
              <a:t>令和錯視</a:t>
            </a:r>
          </a:p>
        </p:txBody>
      </p:sp>
      <p:pic>
        <p:nvPicPr>
          <p:cNvPr id="11" name="図 10">
            <a:extLst>
              <a:ext uri="{FF2B5EF4-FFF2-40B4-BE49-F238E27FC236}">
                <a16:creationId xmlns:a16="http://schemas.microsoft.com/office/drawing/2014/main" id="{298B6D7E-7549-4ED3-8048-861009963EF9}"/>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15000"/>
                    </a14:imgEffect>
                  </a14:imgLayer>
                </a14:imgProps>
              </a:ext>
              <a:ext uri="{28A0092B-C50C-407E-A947-70E740481C1C}">
                <a14:useLocalDpi xmlns:a14="http://schemas.microsoft.com/office/drawing/2010/main" val="0"/>
              </a:ext>
            </a:extLst>
          </a:blip>
          <a:stretch>
            <a:fillRect/>
          </a:stretch>
        </p:blipFill>
        <p:spPr>
          <a:xfrm>
            <a:off x="1344223" y="1217079"/>
            <a:ext cx="4341176" cy="2387166"/>
          </a:xfrm>
          <a:prstGeom prst="rect">
            <a:avLst/>
          </a:prstGeom>
        </p:spPr>
      </p:pic>
      <p:pic>
        <p:nvPicPr>
          <p:cNvPr id="13" name="図 12">
            <a:extLst>
              <a:ext uri="{FF2B5EF4-FFF2-40B4-BE49-F238E27FC236}">
                <a16:creationId xmlns:a16="http://schemas.microsoft.com/office/drawing/2014/main" id="{0EEEB443-07B4-487A-9452-36FC182355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7852" y="4169206"/>
            <a:ext cx="4429743" cy="2419688"/>
          </a:xfrm>
          <a:prstGeom prst="rect">
            <a:avLst/>
          </a:prstGeom>
        </p:spPr>
      </p:pic>
      <p:pic>
        <p:nvPicPr>
          <p:cNvPr id="39" name="図 38">
            <a:extLst>
              <a:ext uri="{FF2B5EF4-FFF2-40B4-BE49-F238E27FC236}">
                <a16:creationId xmlns:a16="http://schemas.microsoft.com/office/drawing/2014/main" id="{F44082AE-AE37-4D24-8463-DE3C07CC6F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52101" y="4154520"/>
            <a:ext cx="4601217" cy="2419688"/>
          </a:xfrm>
          <a:prstGeom prst="rect">
            <a:avLst/>
          </a:prstGeom>
        </p:spPr>
      </p:pic>
      <p:sp>
        <p:nvSpPr>
          <p:cNvPr id="22" name="テキスト ボックス 2">
            <a:extLst>
              <a:ext uri="{FF2B5EF4-FFF2-40B4-BE49-F238E27FC236}">
                <a16:creationId xmlns:a16="http://schemas.microsoft.com/office/drawing/2014/main" id="{CF89CF40-63B4-4DE9-AFB8-0B0FA4E4F231}"/>
              </a:ext>
            </a:extLst>
          </p:cNvPr>
          <p:cNvSpPr txBox="1">
            <a:spLocks noChangeArrowheads="1"/>
          </p:cNvSpPr>
          <p:nvPr/>
        </p:nvSpPr>
        <p:spPr bwMode="auto">
          <a:xfrm>
            <a:off x="7679095" y="904733"/>
            <a:ext cx="4512906" cy="480329"/>
          </a:xfrm>
          <a:prstGeom prst="rect">
            <a:avLst/>
          </a:prstGeom>
          <a:noFill/>
          <a:ln w="9525">
            <a:noFill/>
            <a:miter lim="800000"/>
            <a:headEnd/>
            <a:tailEnd/>
          </a:ln>
        </p:spPr>
        <p:txBody>
          <a:bodyPr rot="0" vert="horz" wrap="square" lIns="91440" tIns="45720" rIns="91440" bIns="45720" anchor="t" anchorCtr="0">
            <a:noAutofit/>
          </a:bodyPr>
          <a:lstStyle/>
          <a:p>
            <a:pPr algn="just"/>
            <a:r>
              <a:rPr lang="ja-JP" altLang="en-US"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白線</a:t>
            </a:r>
            <a:r>
              <a:rPr lang="en-US" altLang="ja-JP"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or</a:t>
            </a:r>
            <a:r>
              <a:rPr lang="ja-JP" altLang="en-US"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灰色</a:t>
            </a:r>
            <a:r>
              <a:rPr lang="ja-JP" altLang="en-US" b="1" kern="1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lang="en-US" altLang="ja-JP" b="1" kern="100" dirty="0">
                <a:latin typeface="ＭＳ ゴシック" panose="020B0609070205080204" pitchFamily="49" charset="-128"/>
                <a:ea typeface="ＭＳ ゴシック" panose="020B0609070205080204" pitchFamily="49" charset="-128"/>
                <a:cs typeface="Times New Roman" panose="02020603050405020304" pitchFamily="18" charset="0"/>
              </a:rPr>
              <a:t>Light-line Type</a:t>
            </a:r>
          </a:p>
          <a:p>
            <a:pPr algn="just">
              <a:spcAft>
                <a:spcPts val="0"/>
              </a:spcAft>
            </a:pPr>
            <a:r>
              <a:rPr lang="ja-JP" altLang="en-US" sz="1100" kern="100" dirty="0">
                <a:latin typeface="ＭＳ ゴシック" panose="020B0609070205080204" pitchFamily="49" charset="-128"/>
                <a:ea typeface="ＭＳ ゴシック" panose="020B0609070205080204" pitchFamily="49" charset="-128"/>
                <a:cs typeface="Times New Roman" panose="02020603050405020304" pitchFamily="18" charset="0"/>
              </a:rPr>
              <a:t> </a:t>
            </a:r>
            <a:endParaRPr lang="ja-JP" sz="11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16" name="テキスト ボックス 2">
            <a:extLst>
              <a:ext uri="{FF2B5EF4-FFF2-40B4-BE49-F238E27FC236}">
                <a16:creationId xmlns:a16="http://schemas.microsoft.com/office/drawing/2014/main" id="{A52BCCC2-FFB9-49DB-A0D6-6F50251FD330}"/>
              </a:ext>
            </a:extLst>
          </p:cNvPr>
          <p:cNvSpPr txBox="1">
            <a:spLocks noChangeArrowheads="1"/>
          </p:cNvSpPr>
          <p:nvPr/>
        </p:nvSpPr>
        <p:spPr bwMode="auto">
          <a:xfrm>
            <a:off x="2318328" y="562322"/>
            <a:ext cx="8599054" cy="480329"/>
          </a:xfrm>
          <a:prstGeom prst="rect">
            <a:avLst/>
          </a:prstGeom>
          <a:noFill/>
          <a:ln w="9525">
            <a:noFill/>
            <a:miter lim="800000"/>
            <a:headEnd/>
            <a:tailEnd/>
          </a:ln>
        </p:spPr>
        <p:txBody>
          <a:bodyPr rot="0" vert="horz" wrap="square" lIns="91440" tIns="45720" rIns="91440" bIns="45720" anchor="t" anchorCtr="0">
            <a:noAutofit/>
          </a:bodyPr>
          <a:lstStyle/>
          <a:p>
            <a:pPr algn="just">
              <a:spcAft>
                <a:spcPts val="0"/>
              </a:spcAft>
            </a:pPr>
            <a:r>
              <a:rPr lang="en-US" altLang="ja-JP" sz="1600" b="1" kern="100" dirty="0" err="1">
                <a:solidFill>
                  <a:schemeClr val="accent2">
                    <a:lumMod val="75000"/>
                  </a:schemeClr>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Reiwall</a:t>
            </a:r>
            <a:r>
              <a:rPr lang="ja-JP" altLang="en-US" sz="1600" b="1" kern="100" dirty="0">
                <a:solidFill>
                  <a:schemeClr val="accent2">
                    <a:lumMod val="75000"/>
                  </a:schemeClr>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錯視では、モンタルボ錯視に比べて、水平線の傾きが</a:t>
            </a:r>
            <a:r>
              <a:rPr lang="ja-JP" altLang="en-US" sz="1600" b="1" kern="100" dirty="0">
                <a:solidFill>
                  <a:schemeClr val="accent2">
                    <a:lumMod val="75000"/>
                  </a:schemeClr>
                </a:solidFill>
                <a:latin typeface="BIZ UDP明朝 Medium" panose="02020500000000000000" pitchFamily="18" charset="-128"/>
                <a:ea typeface="BIZ UDP明朝 Medium" panose="02020500000000000000" pitchFamily="18" charset="-128"/>
                <a:cs typeface="Times New Roman" panose="02020603050405020304" pitchFamily="18" charset="0"/>
              </a:rPr>
              <a:t>強く見えます</a:t>
            </a:r>
            <a:endParaRPr lang="en-US" altLang="ja-JP" sz="1600" b="1" kern="100" dirty="0">
              <a:solidFill>
                <a:schemeClr val="accent2">
                  <a:lumMod val="75000"/>
                </a:schemeClr>
              </a:solidFill>
              <a:latin typeface="BIZ UDP明朝 Medium" panose="02020500000000000000" pitchFamily="18" charset="-128"/>
              <a:ea typeface="BIZ UDP明朝 Medium" panose="02020500000000000000" pitchFamily="18" charset="-128"/>
              <a:cs typeface="Times New Roman" panose="02020603050405020304" pitchFamily="18" charset="0"/>
            </a:endParaRPr>
          </a:p>
        </p:txBody>
      </p:sp>
      <p:pic>
        <p:nvPicPr>
          <p:cNvPr id="3" name="図 2">
            <a:extLst>
              <a:ext uri="{FF2B5EF4-FFF2-40B4-BE49-F238E27FC236}">
                <a16:creationId xmlns:a16="http://schemas.microsoft.com/office/drawing/2014/main" id="{6A085B64-924C-47E0-B0BF-A39B2B775C0A}"/>
              </a:ext>
            </a:extLst>
          </p:cNvPr>
          <p:cNvPicPr>
            <a:picLocks noChangeAspect="1"/>
          </p:cNvPicPr>
          <p:nvPr/>
        </p:nvPicPr>
        <p:blipFill rotWithShape="1">
          <a:blip r:embed="rId6">
            <a:extLst>
              <a:ext uri="{28A0092B-C50C-407E-A947-70E740481C1C}">
                <a14:useLocalDpi xmlns:a14="http://schemas.microsoft.com/office/drawing/2010/main" val="0"/>
              </a:ext>
            </a:extLst>
          </a:blip>
          <a:srcRect l="13672" t="17567" r="12848" b="21600"/>
          <a:stretch/>
        </p:blipFill>
        <p:spPr>
          <a:xfrm>
            <a:off x="6438874" y="1227353"/>
            <a:ext cx="4601218" cy="2474635"/>
          </a:xfrm>
          <a:prstGeom prst="rect">
            <a:avLst/>
          </a:prstGeom>
        </p:spPr>
      </p:pic>
    </p:spTree>
    <p:extLst>
      <p:ext uri="{BB962C8B-B14F-4D97-AF65-F5344CB8AC3E}">
        <p14:creationId xmlns:p14="http://schemas.microsoft.com/office/powerpoint/2010/main" val="3311045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図 41">
            <a:extLst>
              <a:ext uri="{FF2B5EF4-FFF2-40B4-BE49-F238E27FC236}">
                <a16:creationId xmlns:a16="http://schemas.microsoft.com/office/drawing/2014/main" id="{5A140E2B-4D16-433D-B34B-D80E92CA30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98" y="146700"/>
            <a:ext cx="12098438" cy="840177"/>
          </a:xfrm>
          <a:prstGeom prst="rect">
            <a:avLst/>
          </a:prstGeom>
        </p:spPr>
      </p:pic>
      <p:sp>
        <p:nvSpPr>
          <p:cNvPr id="3" name="タイトル 1">
            <a:extLst>
              <a:ext uri="{FF2B5EF4-FFF2-40B4-BE49-F238E27FC236}">
                <a16:creationId xmlns:a16="http://schemas.microsoft.com/office/drawing/2014/main" id="{A455DCC6-03C9-4289-87FB-263B46EED41E}"/>
              </a:ext>
            </a:extLst>
          </p:cNvPr>
          <p:cNvSpPr txBox="1">
            <a:spLocks/>
          </p:cNvSpPr>
          <p:nvPr/>
        </p:nvSpPr>
        <p:spPr>
          <a:xfrm>
            <a:off x="2699284" y="305879"/>
            <a:ext cx="8046452" cy="1517596"/>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3200" dirty="0" err="1">
                <a:latin typeface="HGP創英角ｺﾞｼｯｸUB" panose="020B0900000000000000" pitchFamily="50" charset="-128"/>
                <a:ea typeface="HGP創英角ｺﾞｼｯｸUB" panose="020B0900000000000000" pitchFamily="50" charset="-128"/>
              </a:rPr>
              <a:t>Reiwall</a:t>
            </a:r>
            <a:r>
              <a:rPr lang="en-US" altLang="ja-JP" sz="3200" dirty="0">
                <a:latin typeface="HGP創英角ｺﾞｼｯｸUB" panose="020B0900000000000000" pitchFamily="50" charset="-128"/>
                <a:ea typeface="HGP創英角ｺﾞｼｯｸUB" panose="020B0900000000000000" pitchFamily="50" charset="-128"/>
              </a:rPr>
              <a:t> Illusion(</a:t>
            </a:r>
            <a:r>
              <a:rPr lang="ja-JP" altLang="en-US" sz="3200" dirty="0">
                <a:latin typeface="HGP創英角ｺﾞｼｯｸUB" panose="020B0900000000000000" pitchFamily="50" charset="-128"/>
                <a:ea typeface="HGP創英角ｺﾞｼｯｸUB" panose="020B0900000000000000" pitchFamily="50" charset="-128"/>
              </a:rPr>
              <a:t>令和錯視</a:t>
            </a:r>
            <a:r>
              <a:rPr lang="en-US" altLang="ja-JP" sz="3200" dirty="0">
                <a:latin typeface="HGP創英角ｺﾞｼｯｸUB" panose="020B0900000000000000" pitchFamily="50" charset="-128"/>
                <a:ea typeface="HGP創英角ｺﾞｼｯｸUB" panose="020B0900000000000000" pitchFamily="50" charset="-128"/>
              </a:rPr>
              <a:t>)</a:t>
            </a:r>
            <a:r>
              <a:rPr lang="ja-JP" altLang="en-US" sz="3200" dirty="0">
                <a:latin typeface="HGP創英角ｺﾞｼｯｸUB" panose="020B0900000000000000" pitchFamily="50" charset="-128"/>
                <a:ea typeface="HGP創英角ｺﾞｼｯｸUB" panose="020B0900000000000000" pitchFamily="50" charset="-128"/>
              </a:rPr>
              <a:t>の特徴</a:t>
            </a:r>
          </a:p>
        </p:txBody>
      </p:sp>
      <p:grpSp>
        <p:nvGrpSpPr>
          <p:cNvPr id="9" name="グループ化 8">
            <a:extLst>
              <a:ext uri="{FF2B5EF4-FFF2-40B4-BE49-F238E27FC236}">
                <a16:creationId xmlns:a16="http://schemas.microsoft.com/office/drawing/2014/main" id="{D566CD14-4BCC-403B-AFEF-42B55A763F14}"/>
              </a:ext>
            </a:extLst>
          </p:cNvPr>
          <p:cNvGrpSpPr/>
          <p:nvPr/>
        </p:nvGrpSpPr>
        <p:grpSpPr>
          <a:xfrm>
            <a:off x="1168495" y="996766"/>
            <a:ext cx="9993990" cy="2252924"/>
            <a:chOff x="867747" y="4234921"/>
            <a:chExt cx="9993990" cy="2101837"/>
          </a:xfrm>
        </p:grpSpPr>
        <p:sp>
          <p:nvSpPr>
            <p:cNvPr id="43" name="四角形: 角を丸くする 42">
              <a:extLst>
                <a:ext uri="{FF2B5EF4-FFF2-40B4-BE49-F238E27FC236}">
                  <a16:creationId xmlns:a16="http://schemas.microsoft.com/office/drawing/2014/main" id="{030DB76C-7D35-4615-A002-3272E9C4210F}"/>
                </a:ext>
              </a:extLst>
            </p:cNvPr>
            <p:cNvSpPr/>
            <p:nvPr/>
          </p:nvSpPr>
          <p:spPr>
            <a:xfrm>
              <a:off x="867747" y="4266166"/>
              <a:ext cx="9993990" cy="2020790"/>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8DCD64A1-AFAA-4D53-9B9E-D7645A554547}"/>
                </a:ext>
              </a:extLst>
            </p:cNvPr>
            <p:cNvSpPr/>
            <p:nvPr/>
          </p:nvSpPr>
          <p:spPr>
            <a:xfrm>
              <a:off x="1262104" y="4234921"/>
              <a:ext cx="8929395" cy="2101837"/>
            </a:xfrm>
            <a:prstGeom prst="rect">
              <a:avLst/>
            </a:prstGeom>
          </p:spPr>
          <p:txBody>
            <a:bodyPr wrap="square">
              <a:spAutoFit/>
            </a:bodyPr>
            <a:lstStyle/>
            <a:p>
              <a:pPr algn="ctr">
                <a:lnSpc>
                  <a:spcPct val="120000"/>
                </a:lnSpc>
              </a:pPr>
              <a:r>
                <a:rPr lang="ja-JP" altLang="en-US" sz="2000" dirty="0">
                  <a:latin typeface="BIZ UDPゴシック" panose="020B0400000000000000" pitchFamily="50" charset="-128"/>
                  <a:ea typeface="BIZ UDPゴシック" panose="020B0400000000000000" pitchFamily="50" charset="-128"/>
                </a:rPr>
                <a:t>💡</a:t>
              </a:r>
              <a:r>
                <a:rPr lang="ja-JP" altLang="en-US" sz="2000" b="1" dirty="0">
                  <a:latin typeface="BIZ UDPゴシック" panose="020B0400000000000000" pitchFamily="50" charset="-128"/>
                  <a:ea typeface="BIZ UDPゴシック" panose="020B0400000000000000" pitchFamily="50" charset="-128"/>
                </a:rPr>
                <a:t>しくみは単純</a:t>
              </a:r>
              <a:r>
                <a:rPr lang="ja-JP" altLang="en-US" sz="2000" dirty="0">
                  <a:latin typeface="BIZ UDPゴシック" panose="020B0400000000000000" pitchFamily="50" charset="-128"/>
                  <a:ea typeface="BIZ UDPゴシック" panose="020B0400000000000000" pitchFamily="50" charset="-128"/>
                </a:rPr>
                <a:t>💡</a:t>
              </a:r>
              <a:endParaRPr lang="en-US" altLang="ja-JP" sz="2000" dirty="0">
                <a:latin typeface="BIZ UDPゴシック" panose="020B0400000000000000" pitchFamily="50" charset="-128"/>
                <a:ea typeface="BIZ UDPゴシック" panose="020B0400000000000000" pitchFamily="50" charset="-128"/>
              </a:endParaRPr>
            </a:p>
            <a:p>
              <a:pPr>
                <a:lnSpc>
                  <a:spcPct val="120000"/>
                </a:lnSpc>
              </a:pPr>
              <a:r>
                <a:rPr lang="ja-JP" altLang="en-US" sz="2000" dirty="0">
                  <a:latin typeface="BIZ UDPゴシック" panose="020B0400000000000000" pitchFamily="50" charset="-128"/>
                  <a:ea typeface="BIZ UDPゴシック" panose="020B0400000000000000" pitchFamily="50" charset="-128"/>
                </a:rPr>
                <a:t>　行組みする時、</a:t>
              </a:r>
              <a:r>
                <a:rPr lang="en-US" altLang="ja-JP" sz="2000" dirty="0">
                  <a:latin typeface="BIZ UDPゴシック" panose="020B0400000000000000" pitchFamily="50" charset="-128"/>
                  <a:ea typeface="BIZ UDPゴシック" panose="020B0400000000000000" pitchFamily="50" charset="-128"/>
                </a:rPr>
                <a:t>1</a:t>
              </a:r>
              <a:r>
                <a:rPr lang="ja-JP" altLang="en-US" sz="2000" dirty="0">
                  <a:latin typeface="BIZ UDPゴシック" panose="020B0400000000000000" pitchFamily="50" charset="-128"/>
                  <a:ea typeface="BIZ UDPゴシック" panose="020B0400000000000000" pitchFamily="50" charset="-128"/>
                </a:rPr>
                <a:t>行目と</a:t>
              </a:r>
              <a:r>
                <a:rPr lang="en-US" altLang="ja-JP" sz="2000" dirty="0">
                  <a:latin typeface="BIZ UDPゴシック" panose="020B0400000000000000" pitchFamily="50" charset="-128"/>
                  <a:ea typeface="BIZ UDPゴシック" panose="020B0400000000000000" pitchFamily="50" charset="-128"/>
                </a:rPr>
                <a:t>2</a:t>
              </a:r>
              <a:r>
                <a:rPr lang="ja-JP" altLang="en-US" sz="2000" dirty="0">
                  <a:latin typeface="BIZ UDPゴシック" panose="020B0400000000000000" pitchFamily="50" charset="-128"/>
                  <a:ea typeface="BIZ UDPゴシック" panose="020B0400000000000000" pitchFamily="50" charset="-128"/>
                </a:rPr>
                <a:t>行目を横方向にずらして配置させるだけです。</a:t>
              </a:r>
              <a:endParaRPr lang="en-US" altLang="ja-JP" sz="2000" dirty="0">
                <a:latin typeface="BIZ UDPゴシック" panose="020B0400000000000000" pitchFamily="50" charset="-128"/>
                <a:ea typeface="BIZ UDPゴシック" panose="020B0400000000000000" pitchFamily="50" charset="-128"/>
              </a:endParaRPr>
            </a:p>
            <a:p>
              <a:pPr>
                <a:lnSpc>
                  <a:spcPct val="120000"/>
                </a:lnSpc>
              </a:pPr>
              <a:r>
                <a:rPr lang="ja-JP" altLang="en-US" sz="2000" dirty="0">
                  <a:latin typeface="BIZ UDPゴシック" panose="020B0400000000000000" pitchFamily="50" charset="-128"/>
                  <a:ea typeface="BIZ UDPゴシック" panose="020B0400000000000000" pitchFamily="50" charset="-128"/>
                </a:rPr>
                <a:t>　ずらす比率は固定されたものではありませんが、目安として、正方形の</a:t>
              </a:r>
              <a:endParaRPr lang="en-US" altLang="ja-JP" sz="2000" dirty="0">
                <a:latin typeface="BIZ UDPゴシック" panose="020B0400000000000000" pitchFamily="50" charset="-128"/>
                <a:ea typeface="BIZ UDPゴシック" panose="020B0400000000000000" pitchFamily="50" charset="-128"/>
              </a:endParaRPr>
            </a:p>
            <a:p>
              <a:pPr>
                <a:lnSpc>
                  <a:spcPct val="120000"/>
                </a:lnSpc>
              </a:pPr>
              <a:r>
                <a:rPr lang="ja-JP" altLang="en-US" sz="2000" dirty="0">
                  <a:latin typeface="BIZ UDPゴシック" panose="020B0400000000000000" pitchFamily="50" charset="-128"/>
                  <a:ea typeface="BIZ UDPゴシック" panose="020B0400000000000000" pitchFamily="50" charset="-128"/>
                </a:rPr>
                <a:t>　辺に対して</a:t>
              </a:r>
              <a:r>
                <a:rPr lang="en-US" altLang="ja-JP" sz="2000" dirty="0">
                  <a:latin typeface="BIZ UDPゴシック" panose="020B0400000000000000" pitchFamily="50" charset="-128"/>
                  <a:ea typeface="BIZ UDPゴシック" panose="020B0400000000000000" pitchFamily="50" charset="-128"/>
                </a:rPr>
                <a:t>5</a:t>
              </a:r>
              <a:r>
                <a:rPr lang="ja-JP" altLang="en-US" sz="2000" dirty="0">
                  <a:latin typeface="BIZ UDPゴシック" panose="020B0400000000000000" pitchFamily="50" charset="-128"/>
                  <a:ea typeface="BIZ UDPゴシック" panose="020B0400000000000000" pitchFamily="50" charset="-128"/>
                </a:rPr>
                <a:t>分の</a:t>
              </a:r>
              <a:r>
                <a:rPr lang="en-US" altLang="ja-JP" sz="2000" dirty="0">
                  <a:latin typeface="BIZ UDPゴシック" panose="020B0400000000000000" pitchFamily="50" charset="-128"/>
                  <a:ea typeface="BIZ UDPゴシック" panose="020B0400000000000000" pitchFamily="50" charset="-128"/>
                </a:rPr>
                <a:t>1</a:t>
              </a:r>
              <a:r>
                <a:rPr lang="ja-JP" altLang="en-US" sz="2000" dirty="0">
                  <a:latin typeface="BIZ UDPゴシック" panose="020B0400000000000000" pitchFamily="50" charset="-128"/>
                  <a:ea typeface="BIZ UDPゴシック" panose="020B0400000000000000" pitchFamily="50" charset="-128"/>
                </a:rPr>
                <a:t>～</a:t>
              </a:r>
              <a:r>
                <a:rPr lang="en-US" altLang="ja-JP" sz="2000" dirty="0">
                  <a:latin typeface="BIZ UDPゴシック" panose="020B0400000000000000" pitchFamily="50" charset="-128"/>
                  <a:ea typeface="BIZ UDPゴシック" panose="020B0400000000000000" pitchFamily="50" charset="-128"/>
                </a:rPr>
                <a:t>3</a:t>
              </a:r>
              <a:r>
                <a:rPr lang="ja-JP" altLang="en-US" sz="2000" dirty="0">
                  <a:latin typeface="BIZ UDPゴシック" panose="020B0400000000000000" pitchFamily="50" charset="-128"/>
                  <a:ea typeface="BIZ UDPゴシック" panose="020B0400000000000000" pitchFamily="50" charset="-128"/>
                </a:rPr>
                <a:t>、あるいはもっと広くする場合も。</a:t>
              </a:r>
              <a:endParaRPr lang="en-US" altLang="ja-JP" sz="2000" dirty="0">
                <a:latin typeface="BIZ UDPゴシック" panose="020B0400000000000000" pitchFamily="50" charset="-128"/>
                <a:ea typeface="BIZ UDPゴシック" panose="020B0400000000000000" pitchFamily="50" charset="-128"/>
              </a:endParaRPr>
            </a:p>
            <a:p>
              <a:pPr>
                <a:lnSpc>
                  <a:spcPct val="120000"/>
                </a:lnSpc>
              </a:pPr>
              <a:r>
                <a:rPr lang="ja-JP" altLang="en-US" sz="2000" dirty="0">
                  <a:latin typeface="BIZ UDPゴシック" panose="020B0400000000000000" pitchFamily="50" charset="-128"/>
                  <a:ea typeface="BIZ UDPゴシック" panose="020B0400000000000000" pitchFamily="50" charset="-128"/>
                </a:rPr>
                <a:t>　</a:t>
              </a:r>
              <a:r>
                <a:rPr lang="en-US" altLang="ja-JP" sz="1200" dirty="0">
                  <a:latin typeface="BIZ UDPゴシック" panose="020B0400000000000000" pitchFamily="50" charset="-128"/>
                  <a:ea typeface="BIZ UDPゴシック" panose="020B0400000000000000" pitchFamily="50" charset="-128"/>
                </a:rPr>
                <a:t>※</a:t>
              </a:r>
              <a:r>
                <a:rPr lang="ja-JP" altLang="en-US" sz="2000" dirty="0">
                  <a:solidFill>
                    <a:srgbClr val="004ADE"/>
                  </a:solidFill>
                  <a:latin typeface="BIZ UDPゴシック" panose="020B0400000000000000" pitchFamily="50" charset="-128"/>
                  <a:ea typeface="BIZ UDPゴシック" panose="020B0400000000000000" pitchFamily="50" charset="-128"/>
                </a:rPr>
                <a:t>ちなみにカフェウォール錯視の場合は、ずらす方向は辺の半分となっている</a:t>
              </a:r>
              <a:r>
                <a:rPr lang="ja-JP" altLang="en-US" sz="2000" dirty="0">
                  <a:latin typeface="BIZ UDPゴシック" panose="020B0400000000000000" pitchFamily="50" charset="-128"/>
                  <a:ea typeface="BIZ UDPゴシック" panose="020B0400000000000000" pitchFamily="50" charset="-128"/>
                </a:rPr>
                <a:t>　</a:t>
              </a:r>
              <a:endParaRPr lang="en-US" altLang="ja-JP" sz="2000" dirty="0">
                <a:latin typeface="BIZ UDPゴシック" panose="020B0400000000000000" pitchFamily="50" charset="-128"/>
                <a:ea typeface="BIZ UDPゴシック" panose="020B0400000000000000" pitchFamily="50" charset="-128"/>
              </a:endParaRPr>
            </a:p>
            <a:p>
              <a:pPr>
                <a:lnSpc>
                  <a:spcPct val="120000"/>
                </a:lnSpc>
              </a:pPr>
              <a:endParaRPr lang="ja-JP" altLang="en-US" sz="2000" dirty="0">
                <a:latin typeface="BIZ UDPゴシック" panose="020B0400000000000000" pitchFamily="50" charset="-128"/>
                <a:ea typeface="BIZ UDPゴシック" panose="020B0400000000000000" pitchFamily="50" charset="-128"/>
              </a:endParaRPr>
            </a:p>
          </p:txBody>
        </p:sp>
      </p:grpSp>
      <p:grpSp>
        <p:nvGrpSpPr>
          <p:cNvPr id="20" name="グループ化 19">
            <a:extLst>
              <a:ext uri="{FF2B5EF4-FFF2-40B4-BE49-F238E27FC236}">
                <a16:creationId xmlns:a16="http://schemas.microsoft.com/office/drawing/2014/main" id="{898BE27B-D0A8-4314-8DD9-4C72A502DF97}"/>
              </a:ext>
            </a:extLst>
          </p:cNvPr>
          <p:cNvGrpSpPr/>
          <p:nvPr/>
        </p:nvGrpSpPr>
        <p:grpSpPr>
          <a:xfrm>
            <a:off x="6683497" y="4014419"/>
            <a:ext cx="4113619" cy="1600020"/>
            <a:chOff x="824237" y="0"/>
            <a:chExt cx="4114097" cy="1600146"/>
          </a:xfrm>
        </p:grpSpPr>
        <p:grpSp>
          <p:nvGrpSpPr>
            <p:cNvPr id="26" name="グループ化 25">
              <a:extLst>
                <a:ext uri="{FF2B5EF4-FFF2-40B4-BE49-F238E27FC236}">
                  <a16:creationId xmlns:a16="http://schemas.microsoft.com/office/drawing/2014/main" id="{DCF2822C-110D-4EC9-AF37-9DD2E992D640}"/>
                </a:ext>
              </a:extLst>
            </p:cNvPr>
            <p:cNvGrpSpPr/>
            <p:nvPr/>
          </p:nvGrpSpPr>
          <p:grpSpPr>
            <a:xfrm>
              <a:off x="824237" y="0"/>
              <a:ext cx="4000185" cy="800047"/>
              <a:chOff x="781435" y="0"/>
              <a:chExt cx="4000500" cy="800101"/>
            </a:xfrm>
          </p:grpSpPr>
          <p:sp>
            <p:nvSpPr>
              <p:cNvPr id="55" name="正方形/長方形 54">
                <a:extLst>
                  <a:ext uri="{FF2B5EF4-FFF2-40B4-BE49-F238E27FC236}">
                    <a16:creationId xmlns:a16="http://schemas.microsoft.com/office/drawing/2014/main" id="{A14069CA-CC7E-4944-84F5-AC85A19F9C63}"/>
                  </a:ext>
                </a:extLst>
              </p:cNvPr>
              <p:cNvSpPr/>
              <p:nvPr/>
            </p:nvSpPr>
            <p:spPr>
              <a:xfrm rot="16200000" flipH="1">
                <a:off x="3981835" y="0"/>
                <a:ext cx="800100" cy="800100"/>
              </a:xfrm>
              <a:prstGeom prst="rect">
                <a:avLst/>
              </a:prstGeom>
              <a:gradFill>
                <a:gsLst>
                  <a:gs pos="11000">
                    <a:schemeClr val="tx1"/>
                  </a:gs>
                  <a:gs pos="100000">
                    <a:schemeClr val="bg1"/>
                  </a:gs>
                </a:gsLst>
                <a:lin ang="5400000" scaled="0"/>
              </a:gra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56" name="正方形/長方形 55">
                <a:extLst>
                  <a:ext uri="{FF2B5EF4-FFF2-40B4-BE49-F238E27FC236}">
                    <a16:creationId xmlns:a16="http://schemas.microsoft.com/office/drawing/2014/main" id="{11AD90DD-9411-442F-8625-CFB5FAEBF77C}"/>
                  </a:ext>
                </a:extLst>
              </p:cNvPr>
              <p:cNvSpPr/>
              <p:nvPr/>
            </p:nvSpPr>
            <p:spPr>
              <a:xfrm rot="16200000" flipH="1">
                <a:off x="3181735" y="0"/>
                <a:ext cx="800100" cy="800100"/>
              </a:xfrm>
              <a:prstGeom prst="rect">
                <a:avLst/>
              </a:prstGeom>
              <a:gradFill>
                <a:gsLst>
                  <a:gs pos="10000">
                    <a:schemeClr val="tx1"/>
                  </a:gs>
                  <a:gs pos="100000">
                    <a:schemeClr val="bg1"/>
                  </a:gs>
                </a:gsLst>
                <a:lin ang="5400000" scaled="0"/>
              </a:gra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57" name="正方形/長方形 56">
                <a:extLst>
                  <a:ext uri="{FF2B5EF4-FFF2-40B4-BE49-F238E27FC236}">
                    <a16:creationId xmlns:a16="http://schemas.microsoft.com/office/drawing/2014/main" id="{41B09F19-E621-42E7-AAFE-02133AA09337}"/>
                  </a:ext>
                </a:extLst>
              </p:cNvPr>
              <p:cNvSpPr/>
              <p:nvPr/>
            </p:nvSpPr>
            <p:spPr>
              <a:xfrm rot="16200000" flipH="1">
                <a:off x="2381635" y="0"/>
                <a:ext cx="800100" cy="800100"/>
              </a:xfrm>
              <a:prstGeom prst="rect">
                <a:avLst/>
              </a:prstGeom>
              <a:gradFill>
                <a:gsLst>
                  <a:gs pos="11000">
                    <a:schemeClr val="tx1"/>
                  </a:gs>
                  <a:gs pos="100000">
                    <a:schemeClr val="bg1"/>
                  </a:gs>
                </a:gsLst>
                <a:lin ang="5400000" scaled="0"/>
              </a:gra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58" name="正方形/長方形 57">
                <a:extLst>
                  <a:ext uri="{FF2B5EF4-FFF2-40B4-BE49-F238E27FC236}">
                    <a16:creationId xmlns:a16="http://schemas.microsoft.com/office/drawing/2014/main" id="{CFB3A91F-5124-4811-909E-002A5B5DB785}"/>
                  </a:ext>
                </a:extLst>
              </p:cNvPr>
              <p:cNvSpPr/>
              <p:nvPr/>
            </p:nvSpPr>
            <p:spPr>
              <a:xfrm rot="16200000" flipH="1">
                <a:off x="1581535" y="0"/>
                <a:ext cx="800100" cy="800100"/>
              </a:xfrm>
              <a:prstGeom prst="rect">
                <a:avLst/>
              </a:prstGeom>
              <a:gradFill>
                <a:gsLst>
                  <a:gs pos="11000">
                    <a:schemeClr val="tx1"/>
                  </a:gs>
                  <a:gs pos="100000">
                    <a:schemeClr val="bg1"/>
                  </a:gs>
                </a:gsLst>
                <a:lin ang="5400000" scaled="0"/>
              </a:gra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59" name="正方形/長方形 58">
                <a:extLst>
                  <a:ext uri="{FF2B5EF4-FFF2-40B4-BE49-F238E27FC236}">
                    <a16:creationId xmlns:a16="http://schemas.microsoft.com/office/drawing/2014/main" id="{A6A3ABAD-CB44-41EB-B97A-A3A9812A9DD6}"/>
                  </a:ext>
                </a:extLst>
              </p:cNvPr>
              <p:cNvSpPr/>
              <p:nvPr/>
            </p:nvSpPr>
            <p:spPr>
              <a:xfrm rot="16200000" flipH="1">
                <a:off x="781435" y="1"/>
                <a:ext cx="800100" cy="800100"/>
              </a:xfrm>
              <a:prstGeom prst="rect">
                <a:avLst/>
              </a:prstGeom>
              <a:gradFill>
                <a:gsLst>
                  <a:gs pos="11000">
                    <a:schemeClr val="tx1"/>
                  </a:gs>
                  <a:gs pos="100000">
                    <a:schemeClr val="bg1"/>
                  </a:gs>
                </a:gsLst>
                <a:lin ang="5400000" scaled="0"/>
              </a:gra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grpSp>
          <p:nvGrpSpPr>
            <p:cNvPr id="28" name="グループ化 27">
              <a:extLst>
                <a:ext uri="{FF2B5EF4-FFF2-40B4-BE49-F238E27FC236}">
                  <a16:creationId xmlns:a16="http://schemas.microsoft.com/office/drawing/2014/main" id="{2E24AE0D-404E-4714-AD94-E06FA29BBACC}"/>
                </a:ext>
              </a:extLst>
            </p:cNvPr>
            <p:cNvGrpSpPr/>
            <p:nvPr/>
          </p:nvGrpSpPr>
          <p:grpSpPr>
            <a:xfrm flipH="1">
              <a:off x="938149" y="800100"/>
              <a:ext cx="4000185" cy="800046"/>
              <a:chOff x="0" y="0"/>
              <a:chExt cx="4000500" cy="800100"/>
            </a:xfrm>
          </p:grpSpPr>
          <p:sp>
            <p:nvSpPr>
              <p:cNvPr id="44" name="正方形/長方形 43">
                <a:extLst>
                  <a:ext uri="{FF2B5EF4-FFF2-40B4-BE49-F238E27FC236}">
                    <a16:creationId xmlns:a16="http://schemas.microsoft.com/office/drawing/2014/main" id="{D34A2462-22C5-40A1-A9D3-FB4D1F53C4CE}"/>
                  </a:ext>
                </a:extLst>
              </p:cNvPr>
              <p:cNvSpPr/>
              <p:nvPr/>
            </p:nvSpPr>
            <p:spPr>
              <a:xfrm rot="16200000" flipH="1">
                <a:off x="3200400" y="0"/>
                <a:ext cx="800100" cy="800100"/>
              </a:xfrm>
              <a:prstGeom prst="rect">
                <a:avLst/>
              </a:prstGeom>
              <a:gradFill>
                <a:gsLst>
                  <a:gs pos="11000">
                    <a:schemeClr val="tx1"/>
                  </a:gs>
                  <a:gs pos="100000">
                    <a:schemeClr val="bg1"/>
                  </a:gs>
                </a:gsLst>
                <a:lin ang="5400000" scaled="0"/>
              </a:gra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45" name="正方形/長方形 44">
                <a:extLst>
                  <a:ext uri="{FF2B5EF4-FFF2-40B4-BE49-F238E27FC236}">
                    <a16:creationId xmlns:a16="http://schemas.microsoft.com/office/drawing/2014/main" id="{8BD22E23-DB66-44BD-A6E5-39A7DFABBAA5}"/>
                  </a:ext>
                </a:extLst>
              </p:cNvPr>
              <p:cNvSpPr/>
              <p:nvPr/>
            </p:nvSpPr>
            <p:spPr>
              <a:xfrm rot="16200000" flipH="1">
                <a:off x="2400300" y="0"/>
                <a:ext cx="800100" cy="800100"/>
              </a:xfrm>
              <a:prstGeom prst="rect">
                <a:avLst/>
              </a:prstGeom>
              <a:gradFill>
                <a:gsLst>
                  <a:gs pos="11000">
                    <a:schemeClr val="tx1"/>
                  </a:gs>
                  <a:gs pos="100000">
                    <a:schemeClr val="bg1"/>
                  </a:gs>
                </a:gsLst>
                <a:lin ang="5400000" scaled="0"/>
              </a:gra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46" name="正方形/長方形 45">
                <a:extLst>
                  <a:ext uri="{FF2B5EF4-FFF2-40B4-BE49-F238E27FC236}">
                    <a16:creationId xmlns:a16="http://schemas.microsoft.com/office/drawing/2014/main" id="{5D3D862E-51FD-42F9-9DBD-21179F4E4B77}"/>
                  </a:ext>
                </a:extLst>
              </p:cNvPr>
              <p:cNvSpPr/>
              <p:nvPr/>
            </p:nvSpPr>
            <p:spPr>
              <a:xfrm rot="16200000" flipH="1">
                <a:off x="1600200" y="0"/>
                <a:ext cx="800100" cy="800100"/>
              </a:xfrm>
              <a:prstGeom prst="rect">
                <a:avLst/>
              </a:prstGeom>
              <a:gradFill>
                <a:gsLst>
                  <a:gs pos="11000">
                    <a:schemeClr val="tx1"/>
                  </a:gs>
                  <a:gs pos="100000">
                    <a:schemeClr val="bg1"/>
                  </a:gs>
                </a:gsLst>
                <a:lin ang="5400000" scaled="0"/>
              </a:gra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47" name="正方形/長方形 46">
                <a:extLst>
                  <a:ext uri="{FF2B5EF4-FFF2-40B4-BE49-F238E27FC236}">
                    <a16:creationId xmlns:a16="http://schemas.microsoft.com/office/drawing/2014/main" id="{D2F1D5AE-F2C1-4E20-8792-4E45D3F3E265}"/>
                  </a:ext>
                </a:extLst>
              </p:cNvPr>
              <p:cNvSpPr/>
              <p:nvPr/>
            </p:nvSpPr>
            <p:spPr>
              <a:xfrm rot="16200000" flipH="1">
                <a:off x="800100" y="0"/>
                <a:ext cx="800100" cy="800100"/>
              </a:xfrm>
              <a:prstGeom prst="rect">
                <a:avLst/>
              </a:prstGeom>
              <a:gradFill>
                <a:gsLst>
                  <a:gs pos="11000">
                    <a:schemeClr val="tx1"/>
                  </a:gs>
                  <a:gs pos="100000">
                    <a:schemeClr val="bg1"/>
                  </a:gs>
                </a:gsLst>
                <a:lin ang="5400000" scaled="0"/>
              </a:gra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48" name="正方形/長方形 47">
                <a:extLst>
                  <a:ext uri="{FF2B5EF4-FFF2-40B4-BE49-F238E27FC236}">
                    <a16:creationId xmlns:a16="http://schemas.microsoft.com/office/drawing/2014/main" id="{01B58EFE-073F-4B35-A68E-51DDCD4551EA}"/>
                  </a:ext>
                </a:extLst>
              </p:cNvPr>
              <p:cNvSpPr/>
              <p:nvPr/>
            </p:nvSpPr>
            <p:spPr>
              <a:xfrm rot="16200000" flipH="1">
                <a:off x="0" y="0"/>
                <a:ext cx="800100" cy="800100"/>
              </a:xfrm>
              <a:prstGeom prst="rect">
                <a:avLst/>
              </a:prstGeom>
              <a:gradFill>
                <a:gsLst>
                  <a:gs pos="11000">
                    <a:schemeClr val="tx1"/>
                  </a:gs>
                  <a:gs pos="100000">
                    <a:schemeClr val="bg1"/>
                  </a:gs>
                </a:gsLst>
                <a:lin ang="5400000" scaled="0"/>
              </a:gra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grpSp>
      <p:cxnSp>
        <p:nvCxnSpPr>
          <p:cNvPr id="22" name="直線コネクタ 21">
            <a:extLst>
              <a:ext uri="{FF2B5EF4-FFF2-40B4-BE49-F238E27FC236}">
                <a16:creationId xmlns:a16="http://schemas.microsoft.com/office/drawing/2014/main" id="{B69424D8-1A22-4E8B-949A-5EA8D6E7968B}"/>
              </a:ext>
            </a:extLst>
          </p:cNvPr>
          <p:cNvCxnSpPr>
            <a:cxnSpLocks/>
          </p:cNvCxnSpPr>
          <p:nvPr/>
        </p:nvCxnSpPr>
        <p:spPr>
          <a:xfrm>
            <a:off x="6683496" y="4811373"/>
            <a:ext cx="4111750"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6" name="グループ化 65">
            <a:extLst>
              <a:ext uri="{FF2B5EF4-FFF2-40B4-BE49-F238E27FC236}">
                <a16:creationId xmlns:a16="http://schemas.microsoft.com/office/drawing/2014/main" id="{600E93C2-B2B0-41AB-8EBE-201A79A34ABF}"/>
              </a:ext>
            </a:extLst>
          </p:cNvPr>
          <p:cNvGrpSpPr/>
          <p:nvPr/>
        </p:nvGrpSpPr>
        <p:grpSpPr>
          <a:xfrm>
            <a:off x="1338565" y="4019791"/>
            <a:ext cx="4010985" cy="1600021"/>
            <a:chOff x="842900" y="0"/>
            <a:chExt cx="4011452" cy="1600147"/>
          </a:xfrm>
        </p:grpSpPr>
        <p:grpSp>
          <p:nvGrpSpPr>
            <p:cNvPr id="67" name="グループ化 66">
              <a:extLst>
                <a:ext uri="{FF2B5EF4-FFF2-40B4-BE49-F238E27FC236}">
                  <a16:creationId xmlns:a16="http://schemas.microsoft.com/office/drawing/2014/main" id="{32FE98FF-412A-4F5C-B731-B413D2B93EC2}"/>
                </a:ext>
              </a:extLst>
            </p:cNvPr>
            <p:cNvGrpSpPr/>
            <p:nvPr/>
          </p:nvGrpSpPr>
          <p:grpSpPr>
            <a:xfrm>
              <a:off x="842900" y="0"/>
              <a:ext cx="4000185" cy="800046"/>
              <a:chOff x="800100" y="0"/>
              <a:chExt cx="4000500" cy="800100"/>
            </a:xfrm>
          </p:grpSpPr>
          <p:sp>
            <p:nvSpPr>
              <p:cNvPr id="74" name="正方形/長方形 73">
                <a:extLst>
                  <a:ext uri="{FF2B5EF4-FFF2-40B4-BE49-F238E27FC236}">
                    <a16:creationId xmlns:a16="http://schemas.microsoft.com/office/drawing/2014/main" id="{D023FD6F-815F-4D99-97B7-7C9EF205A208}"/>
                  </a:ext>
                </a:extLst>
              </p:cNvPr>
              <p:cNvSpPr/>
              <p:nvPr/>
            </p:nvSpPr>
            <p:spPr>
              <a:xfrm rot="16200000" flipH="1">
                <a:off x="4000500" y="0"/>
                <a:ext cx="800100" cy="800100"/>
              </a:xfrm>
              <a:prstGeom prst="rect">
                <a:avLst/>
              </a:prstGeom>
              <a:gradFill>
                <a:gsLst>
                  <a:gs pos="11000">
                    <a:schemeClr val="tx1"/>
                  </a:gs>
                  <a:gs pos="100000">
                    <a:schemeClr val="bg1"/>
                  </a:gs>
                </a:gsLst>
                <a:lin ang="5400000" scaled="0"/>
              </a:gra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75" name="正方形/長方形 74">
                <a:extLst>
                  <a:ext uri="{FF2B5EF4-FFF2-40B4-BE49-F238E27FC236}">
                    <a16:creationId xmlns:a16="http://schemas.microsoft.com/office/drawing/2014/main" id="{98CF2C6F-E68D-46FA-AA39-EF3F78AD48DD}"/>
                  </a:ext>
                </a:extLst>
              </p:cNvPr>
              <p:cNvSpPr/>
              <p:nvPr/>
            </p:nvSpPr>
            <p:spPr>
              <a:xfrm rot="16200000" flipH="1">
                <a:off x="3200400" y="0"/>
                <a:ext cx="800100" cy="800100"/>
              </a:xfrm>
              <a:prstGeom prst="rect">
                <a:avLst/>
              </a:prstGeom>
              <a:gradFill>
                <a:gsLst>
                  <a:gs pos="10000">
                    <a:schemeClr val="tx1"/>
                  </a:gs>
                  <a:gs pos="100000">
                    <a:schemeClr val="bg1"/>
                  </a:gs>
                </a:gsLst>
                <a:lin ang="5400000" scaled="0"/>
              </a:gra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76" name="正方形/長方形 75">
                <a:extLst>
                  <a:ext uri="{FF2B5EF4-FFF2-40B4-BE49-F238E27FC236}">
                    <a16:creationId xmlns:a16="http://schemas.microsoft.com/office/drawing/2014/main" id="{9A677477-A3EE-4636-B2FD-7A5192628C83}"/>
                  </a:ext>
                </a:extLst>
              </p:cNvPr>
              <p:cNvSpPr/>
              <p:nvPr/>
            </p:nvSpPr>
            <p:spPr>
              <a:xfrm rot="16200000" flipH="1">
                <a:off x="2400300" y="0"/>
                <a:ext cx="800100" cy="800100"/>
              </a:xfrm>
              <a:prstGeom prst="rect">
                <a:avLst/>
              </a:prstGeom>
              <a:gradFill>
                <a:gsLst>
                  <a:gs pos="11000">
                    <a:schemeClr val="tx1"/>
                  </a:gs>
                  <a:gs pos="100000">
                    <a:schemeClr val="bg1"/>
                  </a:gs>
                </a:gsLst>
                <a:lin ang="5400000" scaled="0"/>
              </a:gra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77" name="正方形/長方形 76">
                <a:extLst>
                  <a:ext uri="{FF2B5EF4-FFF2-40B4-BE49-F238E27FC236}">
                    <a16:creationId xmlns:a16="http://schemas.microsoft.com/office/drawing/2014/main" id="{C8C6A3CD-C8EC-4E48-AC28-53F25B701B0C}"/>
                  </a:ext>
                </a:extLst>
              </p:cNvPr>
              <p:cNvSpPr/>
              <p:nvPr/>
            </p:nvSpPr>
            <p:spPr>
              <a:xfrm rot="16200000" flipH="1">
                <a:off x="1600200" y="0"/>
                <a:ext cx="800100" cy="800100"/>
              </a:xfrm>
              <a:prstGeom prst="rect">
                <a:avLst/>
              </a:prstGeom>
              <a:gradFill>
                <a:gsLst>
                  <a:gs pos="11000">
                    <a:schemeClr val="tx1"/>
                  </a:gs>
                  <a:gs pos="100000">
                    <a:schemeClr val="bg1"/>
                  </a:gs>
                </a:gsLst>
                <a:lin ang="5400000" scaled="0"/>
              </a:gra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78" name="正方形/長方形 77">
                <a:extLst>
                  <a:ext uri="{FF2B5EF4-FFF2-40B4-BE49-F238E27FC236}">
                    <a16:creationId xmlns:a16="http://schemas.microsoft.com/office/drawing/2014/main" id="{65A36345-64DC-4317-9FA8-335ACC25673F}"/>
                  </a:ext>
                </a:extLst>
              </p:cNvPr>
              <p:cNvSpPr/>
              <p:nvPr/>
            </p:nvSpPr>
            <p:spPr>
              <a:xfrm rot="16200000" flipH="1">
                <a:off x="800100" y="0"/>
                <a:ext cx="800100" cy="800100"/>
              </a:xfrm>
              <a:prstGeom prst="rect">
                <a:avLst/>
              </a:prstGeom>
              <a:gradFill>
                <a:gsLst>
                  <a:gs pos="11000">
                    <a:schemeClr val="tx1"/>
                  </a:gs>
                  <a:gs pos="100000">
                    <a:schemeClr val="bg1"/>
                  </a:gs>
                </a:gsLst>
                <a:lin ang="5400000" scaled="0"/>
              </a:gra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grpSp>
          <p:nvGrpSpPr>
            <p:cNvPr id="68" name="グループ化 67">
              <a:extLst>
                <a:ext uri="{FF2B5EF4-FFF2-40B4-BE49-F238E27FC236}">
                  <a16:creationId xmlns:a16="http://schemas.microsoft.com/office/drawing/2014/main" id="{079487C5-43EA-4934-8672-AE750828DC3A}"/>
                </a:ext>
              </a:extLst>
            </p:cNvPr>
            <p:cNvGrpSpPr/>
            <p:nvPr/>
          </p:nvGrpSpPr>
          <p:grpSpPr>
            <a:xfrm flipH="1">
              <a:off x="854162" y="800100"/>
              <a:ext cx="4000190" cy="800047"/>
              <a:chOff x="83991" y="0"/>
              <a:chExt cx="4000505" cy="800101"/>
            </a:xfrm>
          </p:grpSpPr>
          <p:sp>
            <p:nvSpPr>
              <p:cNvPr id="69" name="正方形/長方形 68">
                <a:extLst>
                  <a:ext uri="{FF2B5EF4-FFF2-40B4-BE49-F238E27FC236}">
                    <a16:creationId xmlns:a16="http://schemas.microsoft.com/office/drawing/2014/main" id="{0BCF7289-55D6-4408-86D1-72B5466A7D2C}"/>
                  </a:ext>
                </a:extLst>
              </p:cNvPr>
              <p:cNvSpPr/>
              <p:nvPr/>
            </p:nvSpPr>
            <p:spPr>
              <a:xfrm rot="16200000" flipH="1">
                <a:off x="3284396" y="0"/>
                <a:ext cx="800100" cy="800100"/>
              </a:xfrm>
              <a:prstGeom prst="rect">
                <a:avLst/>
              </a:prstGeom>
              <a:gradFill>
                <a:gsLst>
                  <a:gs pos="11000">
                    <a:schemeClr val="tx1"/>
                  </a:gs>
                  <a:gs pos="100000">
                    <a:schemeClr val="bg1"/>
                  </a:gs>
                </a:gsLst>
                <a:lin ang="5400000" scaled="0"/>
              </a:gra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70" name="正方形/長方形 69">
                <a:extLst>
                  <a:ext uri="{FF2B5EF4-FFF2-40B4-BE49-F238E27FC236}">
                    <a16:creationId xmlns:a16="http://schemas.microsoft.com/office/drawing/2014/main" id="{18698935-A335-4899-A4CA-3FF5811C1D53}"/>
                  </a:ext>
                </a:extLst>
              </p:cNvPr>
              <p:cNvSpPr/>
              <p:nvPr/>
            </p:nvSpPr>
            <p:spPr>
              <a:xfrm rot="16200000" flipH="1">
                <a:off x="2484295" y="0"/>
                <a:ext cx="800100" cy="800100"/>
              </a:xfrm>
              <a:prstGeom prst="rect">
                <a:avLst/>
              </a:prstGeom>
              <a:gradFill>
                <a:gsLst>
                  <a:gs pos="11000">
                    <a:schemeClr val="tx1"/>
                  </a:gs>
                  <a:gs pos="100000">
                    <a:schemeClr val="bg1"/>
                  </a:gs>
                </a:gsLst>
                <a:lin ang="5400000" scaled="0"/>
              </a:gra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71" name="正方形/長方形 70">
                <a:extLst>
                  <a:ext uri="{FF2B5EF4-FFF2-40B4-BE49-F238E27FC236}">
                    <a16:creationId xmlns:a16="http://schemas.microsoft.com/office/drawing/2014/main" id="{6357C8E2-1A3C-412E-8FD0-9E6155CE8D7E}"/>
                  </a:ext>
                </a:extLst>
              </p:cNvPr>
              <p:cNvSpPr/>
              <p:nvPr/>
            </p:nvSpPr>
            <p:spPr>
              <a:xfrm rot="16200000" flipH="1">
                <a:off x="1684194" y="0"/>
                <a:ext cx="800100" cy="800100"/>
              </a:xfrm>
              <a:prstGeom prst="rect">
                <a:avLst/>
              </a:prstGeom>
              <a:gradFill>
                <a:gsLst>
                  <a:gs pos="11000">
                    <a:schemeClr val="tx1"/>
                  </a:gs>
                  <a:gs pos="100000">
                    <a:schemeClr val="bg1"/>
                  </a:gs>
                </a:gsLst>
                <a:lin ang="5400000" scaled="0"/>
              </a:gra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72" name="正方形/長方形 71">
                <a:extLst>
                  <a:ext uri="{FF2B5EF4-FFF2-40B4-BE49-F238E27FC236}">
                    <a16:creationId xmlns:a16="http://schemas.microsoft.com/office/drawing/2014/main" id="{84C05782-17DA-4172-891C-E598F4E0A1E3}"/>
                  </a:ext>
                </a:extLst>
              </p:cNvPr>
              <p:cNvSpPr/>
              <p:nvPr/>
            </p:nvSpPr>
            <p:spPr>
              <a:xfrm rot="16200000" flipH="1">
                <a:off x="884094" y="0"/>
                <a:ext cx="800100" cy="800100"/>
              </a:xfrm>
              <a:prstGeom prst="rect">
                <a:avLst/>
              </a:prstGeom>
              <a:gradFill>
                <a:gsLst>
                  <a:gs pos="11000">
                    <a:schemeClr val="tx1"/>
                  </a:gs>
                  <a:gs pos="100000">
                    <a:schemeClr val="bg1"/>
                  </a:gs>
                </a:gsLst>
                <a:lin ang="5400000" scaled="0"/>
              </a:gra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73" name="正方形/長方形 72">
                <a:extLst>
                  <a:ext uri="{FF2B5EF4-FFF2-40B4-BE49-F238E27FC236}">
                    <a16:creationId xmlns:a16="http://schemas.microsoft.com/office/drawing/2014/main" id="{E085D54C-E3D9-49C0-9FAC-941D63BE984E}"/>
                  </a:ext>
                </a:extLst>
              </p:cNvPr>
              <p:cNvSpPr/>
              <p:nvPr/>
            </p:nvSpPr>
            <p:spPr>
              <a:xfrm rot="16200000" flipH="1">
                <a:off x="83991" y="1"/>
                <a:ext cx="800100" cy="800100"/>
              </a:xfrm>
              <a:prstGeom prst="rect">
                <a:avLst/>
              </a:prstGeom>
              <a:gradFill>
                <a:gsLst>
                  <a:gs pos="11000">
                    <a:schemeClr val="tx1"/>
                  </a:gs>
                  <a:gs pos="100000">
                    <a:schemeClr val="bg1"/>
                  </a:gs>
                </a:gsLst>
                <a:lin ang="5400000" scaled="0"/>
              </a:gra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grpSp>
      <p:cxnSp>
        <p:nvCxnSpPr>
          <p:cNvPr id="65" name="直線コネクタ 64">
            <a:extLst>
              <a:ext uri="{FF2B5EF4-FFF2-40B4-BE49-F238E27FC236}">
                <a16:creationId xmlns:a16="http://schemas.microsoft.com/office/drawing/2014/main" id="{221738D6-94A1-49E4-8EDA-A9B6F80B6221}"/>
              </a:ext>
            </a:extLst>
          </p:cNvPr>
          <p:cNvCxnSpPr>
            <a:cxnSpLocks/>
          </p:cNvCxnSpPr>
          <p:nvPr/>
        </p:nvCxnSpPr>
        <p:spPr>
          <a:xfrm>
            <a:off x="1338564" y="4819775"/>
            <a:ext cx="40016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テキスト ボックス 2">
            <a:extLst>
              <a:ext uri="{FF2B5EF4-FFF2-40B4-BE49-F238E27FC236}">
                <a16:creationId xmlns:a16="http://schemas.microsoft.com/office/drawing/2014/main" id="{25B5402A-13F9-48BA-9CEB-D07E7744D809}"/>
              </a:ext>
            </a:extLst>
          </p:cNvPr>
          <p:cNvSpPr txBox="1">
            <a:spLocks noChangeArrowheads="1"/>
          </p:cNvSpPr>
          <p:nvPr/>
        </p:nvSpPr>
        <p:spPr bwMode="auto">
          <a:xfrm>
            <a:off x="6722510" y="3268021"/>
            <a:ext cx="4111750" cy="368001"/>
          </a:xfrm>
          <a:prstGeom prst="rect">
            <a:avLst/>
          </a:prstGeom>
          <a:noFill/>
          <a:ln w="9525">
            <a:noFill/>
            <a:miter lim="800000"/>
            <a:headEnd/>
            <a:tailEnd/>
          </a:ln>
        </p:spPr>
        <p:txBody>
          <a:bodyPr rot="0" vert="horz" wrap="square" lIns="91440" tIns="45720" rIns="91440" bIns="45720" anchor="t" anchorCtr="0">
            <a:noAutofit/>
          </a:bodyPr>
          <a:lstStyle/>
          <a:p>
            <a:pPr algn="just">
              <a:spcAft>
                <a:spcPts val="0"/>
              </a:spcAft>
            </a:pPr>
            <a:r>
              <a:rPr lang="en-US" altLang="ja-JP" sz="2400" dirty="0" err="1">
                <a:latin typeface="HGS創英角ﾎﾟｯﾌﾟ体" panose="040B0A00000000000000" pitchFamily="50" charset="-128"/>
                <a:ea typeface="HGS創英角ﾎﾟｯﾌﾟ体" panose="040B0A00000000000000" pitchFamily="50" charset="-128"/>
              </a:rPr>
              <a:t>Reiwall</a:t>
            </a:r>
            <a:r>
              <a:rPr lang="en-US" altLang="ja-JP" sz="2400" dirty="0">
                <a:latin typeface="HGS創英角ﾎﾟｯﾌﾟ体" panose="040B0A00000000000000" pitchFamily="50" charset="-128"/>
                <a:ea typeface="HGS創英角ﾎﾟｯﾌﾟ体" panose="040B0A00000000000000" pitchFamily="50" charset="-128"/>
              </a:rPr>
              <a:t> Illusion(</a:t>
            </a:r>
            <a:r>
              <a:rPr lang="ja-JP" altLang="en-US" sz="2400" dirty="0">
                <a:latin typeface="HGS創英角ﾎﾟｯﾌﾟ体" panose="040B0A00000000000000" pitchFamily="50" charset="-128"/>
                <a:ea typeface="HGS創英角ﾎﾟｯﾌﾟ体" panose="040B0A00000000000000" pitchFamily="50" charset="-128"/>
              </a:rPr>
              <a:t>令和錯視</a:t>
            </a:r>
            <a:r>
              <a:rPr lang="en-US" altLang="ja-JP" sz="2000" dirty="0">
                <a:latin typeface="HGP創英角ｺﾞｼｯｸUB" panose="020B0900000000000000" pitchFamily="50" charset="-128"/>
                <a:ea typeface="HGP創英角ｺﾞｼｯｸUB" panose="020B0900000000000000" pitchFamily="50" charset="-128"/>
              </a:rPr>
              <a:t>)</a:t>
            </a:r>
            <a:endParaRPr lang="en-US" altLang="ja-JP"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83" name="楕円 82">
            <a:extLst>
              <a:ext uri="{FF2B5EF4-FFF2-40B4-BE49-F238E27FC236}">
                <a16:creationId xmlns:a16="http://schemas.microsoft.com/office/drawing/2014/main" id="{70CFF7BF-74C2-4948-8F81-A9F3C03BBDD4}"/>
              </a:ext>
            </a:extLst>
          </p:cNvPr>
          <p:cNvSpPr/>
          <p:nvPr/>
        </p:nvSpPr>
        <p:spPr>
          <a:xfrm>
            <a:off x="7083223" y="4451432"/>
            <a:ext cx="877078" cy="896492"/>
          </a:xfrm>
          <a:prstGeom prst="ellipse">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矢印: 下 80">
            <a:extLst>
              <a:ext uri="{FF2B5EF4-FFF2-40B4-BE49-F238E27FC236}">
                <a16:creationId xmlns:a16="http://schemas.microsoft.com/office/drawing/2014/main" id="{E4212E40-5F3B-482C-A0E6-37601736F598}"/>
              </a:ext>
            </a:extLst>
          </p:cNvPr>
          <p:cNvSpPr/>
          <p:nvPr/>
        </p:nvSpPr>
        <p:spPr>
          <a:xfrm rot="18892611">
            <a:off x="6918241" y="4017465"/>
            <a:ext cx="369742" cy="816151"/>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84" name="テキスト ボックス 2">
            <a:extLst>
              <a:ext uri="{FF2B5EF4-FFF2-40B4-BE49-F238E27FC236}">
                <a16:creationId xmlns:a16="http://schemas.microsoft.com/office/drawing/2014/main" id="{AE1F43CB-8C3B-4FF3-9438-5D4BF7E762A6}"/>
              </a:ext>
            </a:extLst>
          </p:cNvPr>
          <p:cNvSpPr txBox="1">
            <a:spLocks noChangeArrowheads="1"/>
          </p:cNvSpPr>
          <p:nvPr/>
        </p:nvSpPr>
        <p:spPr bwMode="auto">
          <a:xfrm>
            <a:off x="1084406" y="3220571"/>
            <a:ext cx="5307980" cy="517076"/>
          </a:xfrm>
          <a:prstGeom prst="rect">
            <a:avLst/>
          </a:prstGeom>
          <a:noFill/>
          <a:ln w="9525">
            <a:noFill/>
            <a:miter lim="800000"/>
            <a:headEnd/>
            <a:tailEnd/>
          </a:ln>
        </p:spPr>
        <p:txBody>
          <a:bodyPr rot="0" vert="horz" wrap="square" lIns="91440" tIns="45720" rIns="91440" bIns="45720" anchor="t" anchorCtr="0">
            <a:noAutofit/>
          </a:bodyPr>
          <a:lstStyle/>
          <a:p>
            <a:pPr algn="just">
              <a:spcAft>
                <a:spcPts val="0"/>
              </a:spcAft>
            </a:pPr>
            <a:r>
              <a:rPr lang="en-US" altLang="ja-JP" sz="2400" dirty="0">
                <a:latin typeface="HGS創英角ﾎﾟｯﾌﾟ体" panose="040B0A00000000000000" pitchFamily="50" charset="-128"/>
                <a:ea typeface="HGS創英角ﾎﾟｯﾌﾟ体" panose="040B0A00000000000000" pitchFamily="50" charset="-128"/>
              </a:rPr>
              <a:t>Montalvo</a:t>
            </a:r>
            <a:r>
              <a:rPr lang="ja-JP" altLang="en-US" sz="2400" dirty="0">
                <a:latin typeface="HGS創英角ﾎﾟｯﾌﾟ体" panose="040B0A00000000000000" pitchFamily="50" charset="-128"/>
                <a:ea typeface="HGS創英角ﾎﾟｯﾌﾟ体" panose="040B0A00000000000000" pitchFamily="50" charset="-128"/>
              </a:rPr>
              <a:t> </a:t>
            </a:r>
            <a:r>
              <a:rPr lang="en-US" altLang="ja-JP" sz="2400" dirty="0">
                <a:latin typeface="HGS創英角ﾎﾟｯﾌﾟ体" panose="040B0A00000000000000" pitchFamily="50" charset="-128"/>
                <a:ea typeface="HGS創英角ﾎﾟｯﾌﾟ体" panose="040B0A00000000000000" pitchFamily="50" charset="-128"/>
              </a:rPr>
              <a:t>Illusion</a:t>
            </a:r>
            <a:r>
              <a:rPr lang="ja-JP" altLang="ja-JP" sz="2400" dirty="0">
                <a:latin typeface="HGS創英角ﾎﾟｯﾌﾟ体" panose="040B0A00000000000000" pitchFamily="50" charset="-128"/>
                <a:ea typeface="HGS創英角ﾎﾟｯﾌﾟ体" panose="040B0A00000000000000" pitchFamily="50" charset="-128"/>
              </a:rPr>
              <a:t> </a:t>
            </a:r>
            <a:r>
              <a:rPr lang="en-US" altLang="ja-JP" sz="2000" dirty="0">
                <a:latin typeface="HGS創英角ﾎﾟｯﾌﾟ体" panose="040B0A00000000000000" pitchFamily="50" charset="-128"/>
                <a:ea typeface="HGS創英角ﾎﾟｯﾌﾟ体" panose="040B0A00000000000000" pitchFamily="50" charset="-128"/>
              </a:rPr>
              <a:t>(</a:t>
            </a:r>
            <a:r>
              <a:rPr lang="ja-JP" altLang="en-US" sz="2000" dirty="0">
                <a:latin typeface="HGS創英角ﾎﾟｯﾌﾟ体" panose="040B0A00000000000000" pitchFamily="50" charset="-128"/>
                <a:ea typeface="HGS創英角ﾎﾟｯﾌﾟ体" panose="040B0A00000000000000" pitchFamily="50" charset="-128"/>
              </a:rPr>
              <a:t>モンタルボ錯視</a:t>
            </a:r>
            <a:r>
              <a:rPr lang="en-US" altLang="ja-JP" dirty="0">
                <a:latin typeface="HGS創英角ﾎﾟｯﾌﾟ体" panose="040B0A00000000000000" pitchFamily="50" charset="-128"/>
                <a:ea typeface="HGS創英角ﾎﾟｯﾌﾟ体" panose="040B0A00000000000000" pitchFamily="50" charset="-128"/>
              </a:rPr>
              <a:t>)</a:t>
            </a:r>
            <a:endParaRPr lang="en-US" altLang="ja-JP" sz="2000" b="1" kern="100" dirty="0">
              <a:effectLst/>
              <a:latin typeface="HGS創英角ﾎﾟｯﾌﾟ体" panose="040B0A00000000000000" pitchFamily="50" charset="-128"/>
              <a:ea typeface="HGS創英角ﾎﾟｯﾌﾟ体" panose="040B0A00000000000000" pitchFamily="50" charset="-128"/>
              <a:cs typeface="Times New Roman" panose="02020603050405020304" pitchFamily="18" charset="0"/>
            </a:endParaRPr>
          </a:p>
        </p:txBody>
      </p:sp>
      <p:sp>
        <p:nvSpPr>
          <p:cNvPr id="85" name="楕円 84">
            <a:extLst>
              <a:ext uri="{FF2B5EF4-FFF2-40B4-BE49-F238E27FC236}">
                <a16:creationId xmlns:a16="http://schemas.microsoft.com/office/drawing/2014/main" id="{B31F7739-6548-47A7-B993-159027431415}"/>
              </a:ext>
            </a:extLst>
          </p:cNvPr>
          <p:cNvSpPr/>
          <p:nvPr/>
        </p:nvSpPr>
        <p:spPr>
          <a:xfrm>
            <a:off x="1626698" y="4418298"/>
            <a:ext cx="877078" cy="896492"/>
          </a:xfrm>
          <a:prstGeom prst="ellipse">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矢印: 下 85">
            <a:extLst>
              <a:ext uri="{FF2B5EF4-FFF2-40B4-BE49-F238E27FC236}">
                <a16:creationId xmlns:a16="http://schemas.microsoft.com/office/drawing/2014/main" id="{F8785F72-4F77-4B66-9E74-A5C4477D0D1A}"/>
              </a:ext>
            </a:extLst>
          </p:cNvPr>
          <p:cNvSpPr/>
          <p:nvPr/>
        </p:nvSpPr>
        <p:spPr>
          <a:xfrm rot="18892611">
            <a:off x="1584570" y="4017465"/>
            <a:ext cx="369742" cy="816151"/>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nvGrpSpPr>
          <p:cNvPr id="8" name="グループ化 7">
            <a:extLst>
              <a:ext uri="{FF2B5EF4-FFF2-40B4-BE49-F238E27FC236}">
                <a16:creationId xmlns:a16="http://schemas.microsoft.com/office/drawing/2014/main" id="{CB616C99-31FC-4500-80BF-B0FB7F21E299}"/>
              </a:ext>
            </a:extLst>
          </p:cNvPr>
          <p:cNvGrpSpPr/>
          <p:nvPr/>
        </p:nvGrpSpPr>
        <p:grpSpPr>
          <a:xfrm>
            <a:off x="1168495" y="4136302"/>
            <a:ext cx="9718111" cy="2336657"/>
            <a:chOff x="1022323" y="2013380"/>
            <a:chExt cx="9718111" cy="2336657"/>
          </a:xfrm>
        </p:grpSpPr>
        <p:sp>
          <p:nvSpPr>
            <p:cNvPr id="6" name="四角形: 角を丸くする 5">
              <a:extLst>
                <a:ext uri="{FF2B5EF4-FFF2-40B4-BE49-F238E27FC236}">
                  <a16:creationId xmlns:a16="http://schemas.microsoft.com/office/drawing/2014/main" id="{592818AB-A58B-4D3F-879D-267ADDB575C7}"/>
                </a:ext>
              </a:extLst>
            </p:cNvPr>
            <p:cNvSpPr/>
            <p:nvPr/>
          </p:nvSpPr>
          <p:spPr>
            <a:xfrm>
              <a:off x="1022323" y="3625054"/>
              <a:ext cx="9718111" cy="724983"/>
            </a:xfrm>
            <a:prstGeom prst="roundRect">
              <a:avLst/>
            </a:prstGeom>
            <a:solidFill>
              <a:srgbClr val="CC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a:extLst>
                <a:ext uri="{FF2B5EF4-FFF2-40B4-BE49-F238E27FC236}">
                  <a16:creationId xmlns:a16="http://schemas.microsoft.com/office/drawing/2014/main" id="{F20D264F-0047-48F2-8B32-79F3CA071545}"/>
                </a:ext>
              </a:extLst>
            </p:cNvPr>
            <p:cNvSpPr/>
            <p:nvPr/>
          </p:nvSpPr>
          <p:spPr>
            <a:xfrm>
              <a:off x="1554168" y="3680832"/>
              <a:ext cx="8745275" cy="343492"/>
            </a:xfrm>
            <a:prstGeom prst="rect">
              <a:avLst/>
            </a:prstGeom>
          </p:spPr>
          <p:txBody>
            <a:bodyPr wrap="square">
              <a:spAutoFit/>
            </a:bodyPr>
            <a:lstStyle/>
            <a:p>
              <a:pPr>
                <a:lnSpc>
                  <a:spcPct val="120000"/>
                </a:lnSpc>
              </a:pPr>
              <a:r>
                <a:rPr lang="ja-JP" altLang="en-US" sz="1600" dirty="0">
                  <a:latin typeface="BIZ UDPゴシック" panose="020B0400000000000000" pitchFamily="50" charset="-128"/>
                  <a:ea typeface="BIZ UDPゴシック" panose="020B0400000000000000" pitchFamily="50" charset="-128"/>
                </a:rPr>
                <a:t>このスライドでは「行」 （</a:t>
              </a:r>
              <a:r>
                <a:rPr lang="en-US" altLang="ja-JP" sz="1600" dirty="0">
                  <a:latin typeface="BIZ UDPゴシック" panose="020B0400000000000000" pitchFamily="50" charset="-128"/>
                  <a:ea typeface="BIZ UDPゴシック" panose="020B0400000000000000" pitchFamily="50" charset="-128"/>
                </a:rPr>
                <a:t>Row)</a:t>
              </a:r>
              <a:r>
                <a:rPr lang="ja-JP" altLang="en-US" sz="1600" dirty="0">
                  <a:latin typeface="BIZ UDPゴシック" panose="020B0400000000000000" pitchFamily="50" charset="-128"/>
                  <a:ea typeface="BIZ UDPゴシック" panose="020B0400000000000000" pitchFamily="50" charset="-128"/>
                </a:rPr>
                <a:t>を使って統一表記していきます。</a:t>
              </a:r>
              <a:endParaRPr lang="en-US" altLang="ja-JP" sz="1600" dirty="0">
                <a:latin typeface="BIZ UDPゴシック" panose="020B0400000000000000" pitchFamily="50" charset="-128"/>
                <a:ea typeface="BIZ UDPゴシック" panose="020B0400000000000000" pitchFamily="50" charset="-128"/>
              </a:endParaRPr>
            </a:p>
          </p:txBody>
        </p:sp>
        <p:grpSp>
          <p:nvGrpSpPr>
            <p:cNvPr id="7" name="グループ化 6">
              <a:extLst>
                <a:ext uri="{FF2B5EF4-FFF2-40B4-BE49-F238E27FC236}">
                  <a16:creationId xmlns:a16="http://schemas.microsoft.com/office/drawing/2014/main" id="{8FD4ABFA-A1C5-4848-BEFA-4D25F4BCE991}"/>
                </a:ext>
              </a:extLst>
            </p:cNvPr>
            <p:cNvGrpSpPr/>
            <p:nvPr/>
          </p:nvGrpSpPr>
          <p:grpSpPr>
            <a:xfrm>
              <a:off x="5526946" y="2013380"/>
              <a:ext cx="633036" cy="1609672"/>
              <a:chOff x="5526946" y="2013380"/>
              <a:chExt cx="633036" cy="1609672"/>
            </a:xfrm>
          </p:grpSpPr>
          <p:sp>
            <p:nvSpPr>
              <p:cNvPr id="5" name="矢印: 折線 4">
                <a:extLst>
                  <a:ext uri="{FF2B5EF4-FFF2-40B4-BE49-F238E27FC236}">
                    <a16:creationId xmlns:a16="http://schemas.microsoft.com/office/drawing/2014/main" id="{AC22D5FD-17CF-4F42-A81B-25B513DAE679}"/>
                  </a:ext>
                </a:extLst>
              </p:cNvPr>
              <p:cNvSpPr/>
              <p:nvPr/>
            </p:nvSpPr>
            <p:spPr>
              <a:xfrm>
                <a:off x="5526946" y="2013380"/>
                <a:ext cx="633036" cy="1517596"/>
              </a:xfrm>
              <a:prstGeom prst="bentArrow">
                <a:avLst>
                  <a:gd name="adj1" fmla="val 25000"/>
                  <a:gd name="adj2" fmla="val 25000"/>
                  <a:gd name="adj3" fmla="val 23560"/>
                  <a:gd name="adj4" fmla="val 67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9" name="矢印: 折線 48">
                <a:extLst>
                  <a:ext uri="{FF2B5EF4-FFF2-40B4-BE49-F238E27FC236}">
                    <a16:creationId xmlns:a16="http://schemas.microsoft.com/office/drawing/2014/main" id="{FE2B1477-A360-452B-BDF2-B13F99CE6E3C}"/>
                  </a:ext>
                </a:extLst>
              </p:cNvPr>
              <p:cNvSpPr/>
              <p:nvPr/>
            </p:nvSpPr>
            <p:spPr>
              <a:xfrm>
                <a:off x="5526946" y="2873058"/>
                <a:ext cx="633036" cy="749994"/>
              </a:xfrm>
              <a:prstGeom prst="bentArrow">
                <a:avLst>
                  <a:gd name="adj1" fmla="val 25000"/>
                  <a:gd name="adj2" fmla="val 25000"/>
                  <a:gd name="adj3" fmla="val 23560"/>
                  <a:gd name="adj4" fmla="val 67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sp>
        <p:nvSpPr>
          <p:cNvPr id="50" name="テキスト ボックス 2">
            <a:extLst>
              <a:ext uri="{FF2B5EF4-FFF2-40B4-BE49-F238E27FC236}">
                <a16:creationId xmlns:a16="http://schemas.microsoft.com/office/drawing/2014/main" id="{97AB1862-1F0B-412E-BF28-84030B6F8544}"/>
              </a:ext>
            </a:extLst>
          </p:cNvPr>
          <p:cNvSpPr txBox="1">
            <a:spLocks noChangeArrowheads="1"/>
          </p:cNvSpPr>
          <p:nvPr/>
        </p:nvSpPr>
        <p:spPr bwMode="auto">
          <a:xfrm>
            <a:off x="6091817" y="4282386"/>
            <a:ext cx="633334" cy="3017141"/>
          </a:xfrm>
          <a:prstGeom prst="rect">
            <a:avLst/>
          </a:prstGeom>
          <a:noFill/>
          <a:ln w="9525">
            <a:noFill/>
            <a:miter lim="800000"/>
            <a:headEnd/>
            <a:tailEnd/>
          </a:ln>
        </p:spPr>
        <p:txBody>
          <a:bodyPr rot="0" vert="eaVert" wrap="square" lIns="91440" tIns="45720" rIns="91440" bIns="45720" anchor="t" anchorCtr="0">
            <a:noAutofit/>
          </a:bodyPr>
          <a:lstStyle/>
          <a:p>
            <a:pPr algn="just"/>
            <a:r>
              <a:rPr lang="en-US" altLang="ja-JP" sz="1600" kern="100" dirty="0">
                <a:latin typeface="BIZ UDPゴシック" panose="020B0400000000000000" pitchFamily="50" charset="-128"/>
                <a:ea typeface="BIZ UDPゴシック" panose="020B0400000000000000" pitchFamily="50" charset="-128"/>
                <a:cs typeface="Times New Roman" panose="02020603050405020304" pitchFamily="18" charset="0"/>
              </a:rPr>
              <a:t>1</a:t>
            </a:r>
            <a:r>
              <a:rPr lang="ja-JP" altLang="en-US" sz="1600" kern="100" dirty="0">
                <a:latin typeface="BIZ UDPゴシック" panose="020B0400000000000000" pitchFamily="50" charset="-128"/>
                <a:ea typeface="BIZ UDPゴシック" panose="020B0400000000000000" pitchFamily="50" charset="-128"/>
                <a:cs typeface="Times New Roman" panose="02020603050405020304" pitchFamily="18" charset="0"/>
              </a:rPr>
              <a:t>行　　</a:t>
            </a:r>
            <a:r>
              <a:rPr lang="en-US" altLang="ja-JP" sz="1600" kern="100" dirty="0">
                <a:latin typeface="BIZ UDPゴシック" panose="020B0400000000000000" pitchFamily="50" charset="-128"/>
                <a:ea typeface="BIZ UDPゴシック" panose="020B0400000000000000" pitchFamily="50" charset="-128"/>
                <a:cs typeface="Times New Roman" panose="02020603050405020304" pitchFamily="18" charset="0"/>
              </a:rPr>
              <a:t>2</a:t>
            </a:r>
            <a:r>
              <a:rPr lang="ja-JP" altLang="en-US" sz="1600" kern="100" dirty="0">
                <a:latin typeface="BIZ UDPゴシック" panose="020B0400000000000000" pitchFamily="50" charset="-128"/>
                <a:ea typeface="BIZ UDPゴシック" panose="020B0400000000000000" pitchFamily="50" charset="-128"/>
                <a:cs typeface="Times New Roman" panose="02020603050405020304" pitchFamily="18" charset="0"/>
              </a:rPr>
              <a:t>行</a:t>
            </a:r>
            <a:endParaRPr lang="en-US" altLang="ja-JP" sz="16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51" name="テキスト ボックス 2">
            <a:extLst>
              <a:ext uri="{FF2B5EF4-FFF2-40B4-BE49-F238E27FC236}">
                <a16:creationId xmlns:a16="http://schemas.microsoft.com/office/drawing/2014/main" id="{00AF47AC-196B-489F-83AB-E14487243D3E}"/>
              </a:ext>
            </a:extLst>
          </p:cNvPr>
          <p:cNvSpPr txBox="1">
            <a:spLocks noChangeArrowheads="1"/>
          </p:cNvSpPr>
          <p:nvPr/>
        </p:nvSpPr>
        <p:spPr bwMode="auto">
          <a:xfrm>
            <a:off x="6778383" y="3622321"/>
            <a:ext cx="1885330" cy="562595"/>
          </a:xfrm>
          <a:prstGeom prst="rect">
            <a:avLst/>
          </a:prstGeom>
          <a:noFill/>
          <a:ln w="9525">
            <a:noFill/>
            <a:miter lim="800000"/>
            <a:headEnd/>
            <a:tailEnd/>
          </a:ln>
        </p:spPr>
        <p:txBody>
          <a:bodyPr rot="0" vert="horz" wrap="square" lIns="91440" tIns="45720" rIns="91440" bIns="45720" anchor="t" anchorCtr="0">
            <a:noAutofit/>
          </a:bodyPr>
          <a:lstStyle/>
          <a:p>
            <a:pPr algn="just"/>
            <a:r>
              <a:rPr lang="en-US" altLang="ja-JP" sz="1600" kern="100" dirty="0">
                <a:latin typeface="BIZ UDPゴシック" panose="020B0400000000000000" pitchFamily="50" charset="-128"/>
                <a:ea typeface="BIZ UDPゴシック" panose="020B0400000000000000" pitchFamily="50" charset="-128"/>
                <a:cs typeface="Times New Roman" panose="02020603050405020304" pitchFamily="18" charset="0"/>
              </a:rPr>
              <a:t>1</a:t>
            </a:r>
            <a:r>
              <a:rPr lang="ja-JP" altLang="en-US" sz="1600" kern="100" dirty="0">
                <a:latin typeface="BIZ UDPゴシック" panose="020B0400000000000000" pitchFamily="50" charset="-128"/>
                <a:ea typeface="BIZ UDPゴシック" panose="020B0400000000000000" pitchFamily="50" charset="-128"/>
                <a:cs typeface="Times New Roman" panose="02020603050405020304" pitchFamily="18" charset="0"/>
              </a:rPr>
              <a:t>列</a:t>
            </a:r>
            <a:r>
              <a:rPr lang="en-US" altLang="ja-JP" sz="1600" kern="100" dirty="0">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600" kern="100" dirty="0">
                <a:latin typeface="BIZ UDPゴシック" panose="020B0400000000000000" pitchFamily="50" charset="-128"/>
                <a:ea typeface="BIZ UDPゴシック" panose="020B0400000000000000" pitchFamily="50" charset="-128"/>
                <a:cs typeface="Times New Roman" panose="02020603050405020304" pitchFamily="18" charset="0"/>
              </a:rPr>
              <a:t>　</a:t>
            </a:r>
            <a:r>
              <a:rPr lang="en-US" altLang="ja-JP" sz="1600" kern="100" dirty="0">
                <a:latin typeface="BIZ UDPゴシック" panose="020B0400000000000000" pitchFamily="50" charset="-128"/>
                <a:ea typeface="BIZ UDPゴシック" panose="020B0400000000000000" pitchFamily="50" charset="-128"/>
                <a:cs typeface="Times New Roman" panose="02020603050405020304" pitchFamily="18" charset="0"/>
              </a:rPr>
              <a:t>2</a:t>
            </a:r>
            <a:r>
              <a:rPr lang="ja-JP" altLang="en-US" sz="1600" kern="100" dirty="0">
                <a:latin typeface="BIZ UDPゴシック" panose="020B0400000000000000" pitchFamily="50" charset="-128"/>
                <a:ea typeface="BIZ UDPゴシック" panose="020B0400000000000000" pitchFamily="50" charset="-128"/>
                <a:cs typeface="Times New Roman" panose="02020603050405020304" pitchFamily="18" charset="0"/>
              </a:rPr>
              <a:t>列</a:t>
            </a:r>
            <a:r>
              <a:rPr lang="en-US" altLang="ja-JP" sz="1600" kern="100" dirty="0">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600" kern="100" dirty="0">
                <a:latin typeface="BIZ UDPゴシック" panose="020B0400000000000000" pitchFamily="50" charset="-128"/>
                <a:ea typeface="BIZ UDPゴシック" panose="020B0400000000000000" pitchFamily="50" charset="-128"/>
                <a:cs typeface="Times New Roman" panose="02020603050405020304" pitchFamily="18" charset="0"/>
              </a:rPr>
              <a:t>．．．</a:t>
            </a:r>
            <a:endParaRPr lang="ja-JP" sz="16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10" name="正方形/長方形 9">
            <a:extLst>
              <a:ext uri="{FF2B5EF4-FFF2-40B4-BE49-F238E27FC236}">
                <a16:creationId xmlns:a16="http://schemas.microsoft.com/office/drawing/2014/main" id="{7022C5ED-A421-429A-99C1-F70320688093}"/>
              </a:ext>
            </a:extLst>
          </p:cNvPr>
          <p:cNvSpPr/>
          <p:nvPr/>
        </p:nvSpPr>
        <p:spPr>
          <a:xfrm>
            <a:off x="3300280" y="2828964"/>
            <a:ext cx="7794175" cy="307777"/>
          </a:xfrm>
          <a:prstGeom prst="rect">
            <a:avLst/>
          </a:prstGeom>
        </p:spPr>
        <p:txBody>
          <a:bodyPr wrap="square">
            <a:spAutoFit/>
          </a:bodyPr>
          <a:lstStyle/>
          <a:p>
            <a:pPr algn="just"/>
            <a:r>
              <a:rPr lang="en-US" altLang="ja-JP" sz="1400" kern="100" dirty="0">
                <a:latin typeface="HGPｺﾞｼｯｸM" panose="020B0600000000000000" pitchFamily="50" charset="-128"/>
                <a:ea typeface="HGPｺﾞｼｯｸM" panose="020B0600000000000000" pitchFamily="50" charset="-128"/>
                <a:cs typeface="Times New Roman" panose="02020603050405020304" pitchFamily="18" charset="0"/>
              </a:rPr>
              <a:t>※</a:t>
            </a:r>
            <a:r>
              <a:rPr lang="ja-JP" altLang="en-US" sz="1400" dirty="0">
                <a:latin typeface="HGPｺﾞｼｯｸM" panose="020B0600000000000000" pitchFamily="50" charset="-128"/>
                <a:ea typeface="HGPｺﾞｼｯｸM" panose="020B0600000000000000" pitchFamily="50" charset="-128"/>
              </a:rPr>
              <a:t>北岡明佳（</a:t>
            </a:r>
            <a:r>
              <a:rPr lang="en-US" altLang="ja-JP" sz="1400" dirty="0">
                <a:latin typeface="HGPｺﾞｼｯｸM" panose="020B0600000000000000" pitchFamily="50" charset="-128"/>
                <a:ea typeface="HGPｺﾞｼｯｸM" panose="020B0600000000000000" pitchFamily="50" charset="-128"/>
              </a:rPr>
              <a:t>2007</a:t>
            </a:r>
            <a:r>
              <a:rPr lang="ja-JP" altLang="en-US" sz="1400" dirty="0">
                <a:latin typeface="HGPｺﾞｼｯｸM" panose="020B0600000000000000" pitchFamily="50" charset="-128"/>
                <a:ea typeface="HGPｺﾞｼｯｸM" panose="020B0600000000000000" pitchFamily="50" charset="-128"/>
              </a:rPr>
              <a:t>） 「だまされる視覚 錯視の楽しみ方」</a:t>
            </a:r>
            <a:r>
              <a:rPr lang="en-US" altLang="ja-JP" sz="1400" dirty="0">
                <a:latin typeface="HGPｺﾞｼｯｸM" panose="020B0600000000000000" pitchFamily="50" charset="-128"/>
                <a:ea typeface="HGPｺﾞｼｯｸM" panose="020B0600000000000000" pitchFamily="50" charset="-128"/>
              </a:rPr>
              <a:t>(DOJIN</a:t>
            </a:r>
            <a:r>
              <a:rPr lang="ja-JP" altLang="en-US" sz="1400" dirty="0">
                <a:latin typeface="HGPｺﾞｼｯｸM" panose="020B0600000000000000" pitchFamily="50" charset="-128"/>
                <a:ea typeface="HGPｺﾞｼｯｸM" panose="020B0600000000000000" pitchFamily="50" charset="-128"/>
              </a:rPr>
              <a:t>選書</a:t>
            </a:r>
            <a:r>
              <a:rPr lang="en-US" altLang="ja-JP" sz="1400" dirty="0">
                <a:latin typeface="HGPｺﾞｼｯｸM" panose="020B0600000000000000" pitchFamily="50" charset="-128"/>
                <a:ea typeface="HGPｺﾞｼｯｸM" panose="020B0600000000000000" pitchFamily="50" charset="-128"/>
              </a:rPr>
              <a:t>1)</a:t>
            </a:r>
            <a:r>
              <a:rPr lang="ja-JP" altLang="en-US" sz="1400" dirty="0">
                <a:latin typeface="HGPｺﾞｼｯｸM" panose="020B0600000000000000" pitchFamily="50" charset="-128"/>
                <a:ea typeface="HGPｺﾞｼｯｸM" panose="020B0600000000000000" pitchFamily="50" charset="-128"/>
              </a:rPr>
              <a:t>　株式会社 化学同人</a:t>
            </a:r>
            <a:endParaRPr lang="en-US" altLang="ja-JP" sz="1050" kern="100" dirty="0">
              <a:latin typeface="HGPｺﾞｼｯｸM" panose="020B0600000000000000" pitchFamily="50" charset="-128"/>
              <a:ea typeface="HGPｺﾞｼｯｸM" panose="020B0600000000000000" pitchFamily="50" charset="-128"/>
              <a:cs typeface="Times New Roman" panose="02020603050405020304" pitchFamily="18" charset="0"/>
            </a:endParaRPr>
          </a:p>
        </p:txBody>
      </p:sp>
    </p:spTree>
    <p:extLst>
      <p:ext uri="{BB962C8B-B14F-4D97-AF65-F5344CB8AC3E}">
        <p14:creationId xmlns:p14="http://schemas.microsoft.com/office/powerpoint/2010/main" val="406965429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4344</TotalTime>
  <Words>1822</Words>
  <Application>Microsoft Office PowerPoint</Application>
  <PresentationFormat>ワイド画面</PresentationFormat>
  <Paragraphs>198</Paragraphs>
  <Slides>31</Slides>
  <Notes>0</Notes>
  <HiddenSlides>0</HiddenSlides>
  <MMClips>0</MMClips>
  <ScaleCrop>false</ScaleCrop>
  <HeadingPairs>
    <vt:vector size="6" baseType="variant">
      <vt:variant>
        <vt:lpstr>使用されているフォント</vt:lpstr>
      </vt:variant>
      <vt:variant>
        <vt:i4>15</vt:i4>
      </vt:variant>
      <vt:variant>
        <vt:lpstr>テーマ</vt:lpstr>
      </vt:variant>
      <vt:variant>
        <vt:i4>1</vt:i4>
      </vt:variant>
      <vt:variant>
        <vt:lpstr>スライド タイトル</vt:lpstr>
      </vt:variant>
      <vt:variant>
        <vt:i4>31</vt:i4>
      </vt:variant>
    </vt:vector>
  </HeadingPairs>
  <TitlesOfParts>
    <vt:vector size="47" baseType="lpstr">
      <vt:lpstr>BIZ UDPゴシック</vt:lpstr>
      <vt:lpstr>BIZ UDP明朝 Medium</vt:lpstr>
      <vt:lpstr>BIZ UDゴシック</vt:lpstr>
      <vt:lpstr>HGPｺﾞｼｯｸM</vt:lpstr>
      <vt:lpstr>HGP創英角ｺﾞｼｯｸUB</vt:lpstr>
      <vt:lpstr>HGP創英角ﾎﾟｯﾌﾟ体</vt:lpstr>
      <vt:lpstr>HGS創英角ｺﾞｼｯｸUB</vt:lpstr>
      <vt:lpstr>HGS創英角ﾎﾟｯﾌﾟ体</vt:lpstr>
      <vt:lpstr>ＭＳ Ｐゴシック</vt:lpstr>
      <vt:lpstr>ＭＳ ゴシック</vt:lpstr>
      <vt:lpstr>游ゴシック</vt:lpstr>
      <vt:lpstr>游ゴシック Light</vt:lpstr>
      <vt:lpstr>游明朝 Demibold</vt:lpstr>
      <vt:lpstr>Arial</vt:lpstr>
      <vt:lpstr>Arial Black</vt:lpstr>
      <vt:lpstr>Office テーマ</vt:lpstr>
      <vt:lpstr>REIWALL ILLUSION </vt:lpstr>
      <vt:lpstr>はじめに</vt:lpstr>
      <vt:lpstr>もくじ</vt:lpstr>
      <vt:lpstr>1.古典的なモンタルボ錯視 との比較とReiwall錯視の特徴 </vt:lpstr>
      <vt:lpstr>PowerPoint プレゼンテーション</vt:lpstr>
      <vt:lpstr>　Reiwall Illusion(令和錯視)の基本図形</vt:lpstr>
      <vt:lpstr>モンタルボ錯視の基本図形をもとに作ったReiwall illusion(令和錯視)は一体何が違うのか？  </vt:lpstr>
      <vt:lpstr>PowerPoint プレゼンテーション</vt:lpstr>
      <vt:lpstr>PowerPoint プレゼンテーション</vt:lpstr>
      <vt:lpstr>水平線の傾きの方向が変わって見えるのはなぜか？</vt:lpstr>
      <vt:lpstr>PowerPoint プレゼンテーション</vt:lpstr>
      <vt:lpstr>2.審美性を追求したReiwall錯視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別のパターンも作ってみることにしました。</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3.その他 </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佐藤 絵美子</dc:creator>
  <cp:lastModifiedBy>佐藤 絵美子</cp:lastModifiedBy>
  <cp:revision>280</cp:revision>
  <dcterms:created xsi:type="dcterms:W3CDTF">2019-09-14T09:22:14Z</dcterms:created>
  <dcterms:modified xsi:type="dcterms:W3CDTF">2019-09-25T09:10:38Z</dcterms:modified>
</cp:coreProperties>
</file>