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256" r:id="rId6"/>
    <p:sldId id="257" r:id="rId7"/>
    <p:sldId id="258" r:id="rId8"/>
    <p:sldId id="259" r:id="rId9"/>
    <p:sldId id="262" r:id="rId10"/>
    <p:sldId id="260" r:id="rId11"/>
    <p:sldId id="261" r:id="rId12"/>
    <p:sldId id="263" r:id="rId13"/>
    <p:sldId id="265" r:id="rId14"/>
    <p:sldId id="264" r:id="rId15"/>
    <p:sldId id="26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F5C9A4-BFB9-C87A-C32F-685E6F202BE7}" v="4" dt="2026-09-28T01:16:02.232"/>
    <p1510:client id="{D7049E3C-D907-492D-8331-EB237CB9EBAA}" v="57" dt="2026-09-28T01:17:43.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83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ano Kazuya" userId="5ec597d8-63e0-429a-98a6-9d0fe381c3d1" providerId="ADAL" clId="{E87D8E7D-FC37-4CF1-8327-35657956B11B}"/>
    <pc:docChg chg="modSld">
      <pc:chgData name="Harano Kazuya" userId="5ec597d8-63e0-429a-98a6-9d0fe381c3d1" providerId="ADAL" clId="{E87D8E7D-FC37-4CF1-8327-35657956B11B}" dt="2026-09-28T07:56:28.498" v="34" actId="1038"/>
      <pc:docMkLst>
        <pc:docMk/>
      </pc:docMkLst>
      <pc:sldChg chg="modSp mod">
        <pc:chgData name="Harano Kazuya" userId="5ec597d8-63e0-429a-98a6-9d0fe381c3d1" providerId="ADAL" clId="{E87D8E7D-FC37-4CF1-8327-35657956B11B}" dt="2026-09-28T07:56:28.498" v="34" actId="1038"/>
        <pc:sldMkLst>
          <pc:docMk/>
          <pc:sldMk cId="625508395" sldId="264"/>
        </pc:sldMkLst>
        <pc:spChg chg="mod">
          <ac:chgData name="Harano Kazuya" userId="5ec597d8-63e0-429a-98a6-9d0fe381c3d1" providerId="ADAL" clId="{E87D8E7D-FC37-4CF1-8327-35657956B11B}" dt="2026-09-28T07:56:28.498" v="34" actId="1038"/>
          <ac:spMkLst>
            <pc:docMk/>
            <pc:sldMk cId="625508395" sldId="264"/>
            <ac:spMk id="12" creationId="{6F72E819-3EC2-22F4-51EF-6E8A56006D1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3024153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2077251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255941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306343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3719349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122642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203897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2652379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66458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416660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2955855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E5BB92-6439-4D7D-BD1C-ECE3F1B0C323}" type="datetimeFigureOut">
              <a:rPr kumimoji="1" lang="ja-JP" altLang="en-US" smtClean="0"/>
              <a:t>2026/9/28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084B5B-86DF-43F0-9EDA-C095AD5A3122}" type="slidenum">
              <a:rPr kumimoji="1" lang="ja-JP" altLang="en-US" smtClean="0"/>
              <a:t>‹#›</a:t>
            </a:fld>
            <a:endParaRPr kumimoji="1" lang="ja-JP" altLang="en-US"/>
          </a:p>
        </p:txBody>
      </p:sp>
    </p:spTree>
    <p:extLst>
      <p:ext uri="{BB962C8B-B14F-4D97-AF65-F5344CB8AC3E}">
        <p14:creationId xmlns:p14="http://schemas.microsoft.com/office/powerpoint/2010/main" val="1356035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474C74-9255-60CB-8753-83A17ED85C9C}"/>
              </a:ext>
            </a:extLst>
          </p:cNvPr>
          <p:cNvSpPr>
            <a:spLocks noGrp="1"/>
          </p:cNvSpPr>
          <p:nvPr>
            <p:ph type="ctrTitle"/>
          </p:nvPr>
        </p:nvSpPr>
        <p:spPr/>
        <p:txBody>
          <a:bodyPr/>
          <a:lstStyle/>
          <a:p>
            <a:r>
              <a:rPr kumimoji="1" lang="ja-JP" altLang="en-US">
                <a:latin typeface="メイリオ" panose="020B0604030504040204" pitchFamily="50" charset="-128"/>
                <a:ea typeface="メイリオ" panose="020B0604030504040204" pitchFamily="50" charset="-128"/>
              </a:rPr>
              <a:t>奥にずれる四角</a:t>
            </a:r>
          </a:p>
        </p:txBody>
      </p:sp>
      <p:sp>
        <p:nvSpPr>
          <p:cNvPr id="3" name="字幕 2">
            <a:extLst>
              <a:ext uri="{FF2B5EF4-FFF2-40B4-BE49-F238E27FC236}">
                <a16:creationId xmlns:a16="http://schemas.microsoft.com/office/drawing/2014/main" id="{D3DD9D04-986B-8EB3-FC93-C47A19F4D38C}"/>
              </a:ext>
            </a:extLst>
          </p:cNvPr>
          <p:cNvSpPr>
            <a:spLocks noGrp="1"/>
          </p:cNvSpPr>
          <p:nvPr>
            <p:ph type="subTitle" idx="1"/>
          </p:nvPr>
        </p:nvSpPr>
        <p:spPr>
          <a:xfrm>
            <a:off x="968087" y="3916071"/>
            <a:ext cx="7207827" cy="1655762"/>
          </a:xfrm>
        </p:spPr>
        <p:txBody>
          <a:bodyPr>
            <a:normAutofit/>
          </a:bodyPr>
          <a:lstStyle/>
          <a:p>
            <a:r>
              <a:rPr kumimoji="1" lang="ja-JP" altLang="en-US">
                <a:latin typeface="メイリオ" panose="020B0604030504040204" pitchFamily="50" charset="-128"/>
                <a:ea typeface="メイリオ" panose="020B0604030504040204" pitchFamily="50" charset="-128"/>
              </a:rPr>
              <a:t>ヤマハ発動機株式会社</a:t>
            </a:r>
            <a:endParaRPr kumimoji="1"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原野和哉　稲上誠　楫野純平　丹羽晴香　金城友樹</a:t>
            </a:r>
            <a:endParaRPr kumimoji="1" lang="ja-JP" altLang="en-US">
              <a:latin typeface="メイリオ" panose="020B0604030504040204" pitchFamily="50" charset="-128"/>
              <a:ea typeface="メイリオ" panose="020B0604030504040204" pitchFamily="50" charset="-128"/>
            </a:endParaRPr>
          </a:p>
        </p:txBody>
      </p:sp>
      <p:pic>
        <p:nvPicPr>
          <p:cNvPr id="4" name="図 3" descr="文字が書かれている&#10;&#10;AI によって生成されたコンテンツは間違っている可能性があります。">
            <a:extLst>
              <a:ext uri="{FF2B5EF4-FFF2-40B4-BE49-F238E27FC236}">
                <a16:creationId xmlns:a16="http://schemas.microsoft.com/office/drawing/2014/main" id="{7D3AEBD9-D08C-1416-5E9A-45A927087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3142686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B2803C70-D8E2-FE80-0EFF-B377F6ABA881}"/>
              </a:ext>
            </a:extLst>
          </p:cNvPr>
          <p:cNvGrpSpPr/>
          <p:nvPr/>
        </p:nvGrpSpPr>
        <p:grpSpPr>
          <a:xfrm>
            <a:off x="2610208" y="1447507"/>
            <a:ext cx="3923585" cy="3962986"/>
            <a:chOff x="2951016" y="2461491"/>
            <a:chExt cx="1810618" cy="1828800"/>
          </a:xfrm>
          <a:solidFill>
            <a:schemeClr val="tx1"/>
          </a:solidFill>
        </p:grpSpPr>
        <p:sp>
          <p:nvSpPr>
            <p:cNvPr id="5" name="正方形/長方形 4">
              <a:extLst>
                <a:ext uri="{FF2B5EF4-FFF2-40B4-BE49-F238E27FC236}">
                  <a16:creationId xmlns:a16="http://schemas.microsoft.com/office/drawing/2014/main" id="{EB9CF4FC-0DB8-B857-FDD1-C6BDE000B015}"/>
                </a:ext>
              </a:extLst>
            </p:cNvPr>
            <p:cNvSpPr/>
            <p:nvPr/>
          </p:nvSpPr>
          <p:spPr>
            <a:xfrm>
              <a:off x="2951016" y="3375891"/>
              <a:ext cx="1810618"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CE36D0CD-3C0C-B8BF-5C60-05CFAC78F1AB}"/>
                </a:ext>
              </a:extLst>
            </p:cNvPr>
            <p:cNvSpPr/>
            <p:nvPr/>
          </p:nvSpPr>
          <p:spPr>
            <a:xfrm>
              <a:off x="2951016" y="33758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F88FA7E0-F1D2-1E5F-8D27-ACA9DC7C9C58}"/>
                </a:ext>
              </a:extLst>
            </p:cNvPr>
            <p:cNvSpPr/>
            <p:nvPr/>
          </p:nvSpPr>
          <p:spPr>
            <a:xfrm>
              <a:off x="3408216" y="24614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12" name="テキスト ボックス 11">
            <a:extLst>
              <a:ext uri="{FF2B5EF4-FFF2-40B4-BE49-F238E27FC236}">
                <a16:creationId xmlns:a16="http://schemas.microsoft.com/office/drawing/2014/main" id="{91A8D3C2-1381-112F-5A6B-FAA06171B82E}"/>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sp>
        <p:nvSpPr>
          <p:cNvPr id="13" name="テキスト ボックス 12">
            <a:extLst>
              <a:ext uri="{FF2B5EF4-FFF2-40B4-BE49-F238E27FC236}">
                <a16:creationId xmlns:a16="http://schemas.microsoft.com/office/drawing/2014/main" id="{5354C809-7479-805B-3D45-203021388161}"/>
              </a:ext>
            </a:extLst>
          </p:cNvPr>
          <p:cNvSpPr txBox="1"/>
          <p:nvPr/>
        </p:nvSpPr>
        <p:spPr>
          <a:xfrm>
            <a:off x="3902586" y="6150935"/>
            <a:ext cx="1338828"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この図形を</a:t>
            </a:r>
          </a:p>
        </p:txBody>
      </p:sp>
      <p:pic>
        <p:nvPicPr>
          <p:cNvPr id="8" name="図 7" descr="文字が書かれている&#10;&#10;AI によって生成されたコンテンツは間違っている可能性があります。">
            <a:extLst>
              <a:ext uri="{FF2B5EF4-FFF2-40B4-BE49-F238E27FC236}">
                <a16:creationId xmlns:a16="http://schemas.microsoft.com/office/drawing/2014/main" id="{48213222-D2AD-2920-EF0D-3B2230A3D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787356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617D-176B-5E20-A800-30B3F0A82526}"/>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97ACF161-1FC6-9FF9-A1FA-3C356A8D132A}"/>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pic>
        <p:nvPicPr>
          <p:cNvPr id="2" name="図 1">
            <a:extLst>
              <a:ext uri="{FF2B5EF4-FFF2-40B4-BE49-F238E27FC236}">
                <a16:creationId xmlns:a16="http://schemas.microsoft.com/office/drawing/2014/main" id="{9F388D8A-02F1-952B-954A-0B5F92289EF7}"/>
              </a:ext>
            </a:extLst>
          </p:cNvPr>
          <p:cNvPicPr>
            <a:picLocks noChangeAspect="1"/>
          </p:cNvPicPr>
          <p:nvPr/>
        </p:nvPicPr>
        <p:blipFill>
          <a:blip r:embed="rId2"/>
          <a:stretch>
            <a:fillRect/>
          </a:stretch>
        </p:blipFill>
        <p:spPr>
          <a:xfrm>
            <a:off x="2599773" y="1435435"/>
            <a:ext cx="3944454" cy="3987130"/>
          </a:xfrm>
          <a:prstGeom prst="rect">
            <a:avLst/>
          </a:prstGeom>
          <a:scene3d>
            <a:camera prst="isometricOffAxis2Left">
              <a:rot lat="1800000" lon="2400000" rev="0"/>
            </a:camera>
            <a:lightRig rig="threePt" dir="t"/>
          </a:scene3d>
        </p:spPr>
      </p:pic>
      <p:sp>
        <p:nvSpPr>
          <p:cNvPr id="3" name="テキスト ボックス 2">
            <a:extLst>
              <a:ext uri="{FF2B5EF4-FFF2-40B4-BE49-F238E27FC236}">
                <a16:creationId xmlns:a16="http://schemas.microsoft.com/office/drawing/2014/main" id="{74783A66-7CDA-EC25-2E43-6705B5765003}"/>
              </a:ext>
            </a:extLst>
          </p:cNvPr>
          <p:cNvSpPr txBox="1"/>
          <p:nvPr/>
        </p:nvSpPr>
        <p:spPr>
          <a:xfrm>
            <a:off x="3210089" y="6150935"/>
            <a:ext cx="2723823"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このように変形させます</a:t>
            </a:r>
          </a:p>
        </p:txBody>
      </p:sp>
      <p:pic>
        <p:nvPicPr>
          <p:cNvPr id="6" name="図 5" descr="文字が書かれている&#10;&#10;AI によって生成されたコンテンツは間違っている可能性があります。">
            <a:extLst>
              <a:ext uri="{FF2B5EF4-FFF2-40B4-BE49-F238E27FC236}">
                <a16:creationId xmlns:a16="http://schemas.microsoft.com/office/drawing/2014/main" id="{665CF5F7-DCF7-F8ED-B848-F26D49ABE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3214187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A2C83-BB6F-7066-B0AF-87C4264A685E}"/>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903EC6A8-A5D4-14B6-0706-F820587B7F9A}"/>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pic>
        <p:nvPicPr>
          <p:cNvPr id="2" name="図 1">
            <a:extLst>
              <a:ext uri="{FF2B5EF4-FFF2-40B4-BE49-F238E27FC236}">
                <a16:creationId xmlns:a16="http://schemas.microsoft.com/office/drawing/2014/main" id="{B12DD863-73FB-CA3A-ECEC-23153B981FD4}"/>
              </a:ext>
            </a:extLst>
          </p:cNvPr>
          <p:cNvPicPr>
            <a:picLocks noChangeAspect="1"/>
          </p:cNvPicPr>
          <p:nvPr/>
        </p:nvPicPr>
        <p:blipFill>
          <a:blip r:embed="rId2"/>
          <a:stretch>
            <a:fillRect/>
          </a:stretch>
        </p:blipFill>
        <p:spPr>
          <a:xfrm>
            <a:off x="2599773" y="1435435"/>
            <a:ext cx="3944454" cy="3987130"/>
          </a:xfrm>
          <a:prstGeom prst="rect">
            <a:avLst/>
          </a:prstGeom>
          <a:scene3d>
            <a:camera prst="isometricOffAxis2Left">
              <a:rot lat="1800000" lon="2400000" rev="0"/>
            </a:camera>
            <a:lightRig rig="threePt" dir="t"/>
          </a:scene3d>
        </p:spPr>
      </p:pic>
      <p:sp>
        <p:nvSpPr>
          <p:cNvPr id="3" name="矢印: 右 2">
            <a:extLst>
              <a:ext uri="{FF2B5EF4-FFF2-40B4-BE49-F238E27FC236}">
                <a16:creationId xmlns:a16="http://schemas.microsoft.com/office/drawing/2014/main" id="{4463706C-647D-BCA9-53AC-DEF381C70428}"/>
              </a:ext>
            </a:extLst>
          </p:cNvPr>
          <p:cNvSpPr/>
          <p:nvPr/>
        </p:nvSpPr>
        <p:spPr>
          <a:xfrm rot="12192985">
            <a:off x="2655680" y="176501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65645AEE-58D1-8527-8B99-4183AC5DD71D}"/>
              </a:ext>
            </a:extLst>
          </p:cNvPr>
          <p:cNvSpPr txBox="1"/>
          <p:nvPr/>
        </p:nvSpPr>
        <p:spPr>
          <a:xfrm>
            <a:off x="670932" y="6150935"/>
            <a:ext cx="7802136"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上部の四角が中心よりも左奥に寄っているように見えないでしょうか？</a:t>
            </a:r>
          </a:p>
        </p:txBody>
      </p:sp>
      <p:pic>
        <p:nvPicPr>
          <p:cNvPr id="7" name="図 6" descr="文字が書かれている&#10;&#10;AI によって生成されたコンテンツは間違っている可能性があります。">
            <a:extLst>
              <a:ext uri="{FF2B5EF4-FFF2-40B4-BE49-F238E27FC236}">
                <a16:creationId xmlns:a16="http://schemas.microsoft.com/office/drawing/2014/main" id="{D2CB0232-D31A-E5E2-19F2-067381141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57935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1AFFA-1A32-3FD3-6B39-B90E6A1153B2}"/>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1046CCA4-F6B2-6C93-F6D5-1A21B125F07E}"/>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pic>
        <p:nvPicPr>
          <p:cNvPr id="2" name="図 1">
            <a:extLst>
              <a:ext uri="{FF2B5EF4-FFF2-40B4-BE49-F238E27FC236}">
                <a16:creationId xmlns:a16="http://schemas.microsoft.com/office/drawing/2014/main" id="{C78570BA-E340-5C95-A884-9BC94D8986F7}"/>
              </a:ext>
            </a:extLst>
          </p:cNvPr>
          <p:cNvPicPr>
            <a:picLocks noChangeAspect="1"/>
          </p:cNvPicPr>
          <p:nvPr/>
        </p:nvPicPr>
        <p:blipFill>
          <a:blip r:embed="rId2"/>
          <a:stretch>
            <a:fillRect/>
          </a:stretch>
        </p:blipFill>
        <p:spPr>
          <a:xfrm>
            <a:off x="2599773" y="1435435"/>
            <a:ext cx="3944454" cy="3987130"/>
          </a:xfrm>
          <a:prstGeom prst="rect">
            <a:avLst/>
          </a:prstGeom>
          <a:scene3d>
            <a:camera prst="isometricOffAxis2Left">
              <a:rot lat="1800000" lon="2400000" rev="0"/>
            </a:camera>
            <a:lightRig rig="threePt" dir="t"/>
          </a:scene3d>
        </p:spPr>
      </p:pic>
      <p:sp>
        <p:nvSpPr>
          <p:cNvPr id="3" name="矢印: 右 2">
            <a:extLst>
              <a:ext uri="{FF2B5EF4-FFF2-40B4-BE49-F238E27FC236}">
                <a16:creationId xmlns:a16="http://schemas.microsoft.com/office/drawing/2014/main" id="{D8053D08-46CA-5C35-D673-DB8976954552}"/>
              </a:ext>
            </a:extLst>
          </p:cNvPr>
          <p:cNvSpPr/>
          <p:nvPr/>
        </p:nvSpPr>
        <p:spPr>
          <a:xfrm rot="12192985">
            <a:off x="2655680" y="176501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6F7169A3-BE16-27A2-2AC9-A14D0F2AF11A}"/>
              </a:ext>
            </a:extLst>
          </p:cNvPr>
          <p:cNvSpPr txBox="1"/>
          <p:nvPr/>
        </p:nvSpPr>
        <p:spPr>
          <a:xfrm>
            <a:off x="555516" y="6150935"/>
            <a:ext cx="8032968"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もちろん実際にずれているわけではなく左右の四角に接する長さは同じです</a:t>
            </a:r>
          </a:p>
        </p:txBody>
      </p:sp>
      <p:cxnSp>
        <p:nvCxnSpPr>
          <p:cNvPr id="6" name="直線矢印コネクタ 5">
            <a:extLst>
              <a:ext uri="{FF2B5EF4-FFF2-40B4-BE49-F238E27FC236}">
                <a16:creationId xmlns:a16="http://schemas.microsoft.com/office/drawing/2014/main" id="{8B87FE62-B3B0-ADEA-D2DD-B420DD38C227}"/>
              </a:ext>
            </a:extLst>
          </p:cNvPr>
          <p:cNvCxnSpPr>
            <a:cxnSpLocks/>
          </p:cNvCxnSpPr>
          <p:nvPr/>
        </p:nvCxnSpPr>
        <p:spPr>
          <a:xfrm>
            <a:off x="4591050" y="3429000"/>
            <a:ext cx="756805" cy="316626"/>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 name="直線矢印コネクタ 15">
            <a:extLst>
              <a:ext uri="{FF2B5EF4-FFF2-40B4-BE49-F238E27FC236}">
                <a16:creationId xmlns:a16="http://schemas.microsoft.com/office/drawing/2014/main" id="{4D4C39A9-6E41-B18E-3CD9-E6174E852F57}"/>
              </a:ext>
            </a:extLst>
          </p:cNvPr>
          <p:cNvCxnSpPr>
            <a:cxnSpLocks/>
          </p:cNvCxnSpPr>
          <p:nvPr/>
        </p:nvCxnSpPr>
        <p:spPr>
          <a:xfrm>
            <a:off x="3826293" y="3104422"/>
            <a:ext cx="756805" cy="316626"/>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F6C12A47-1111-B9C1-E734-716A258474AC}"/>
              </a:ext>
            </a:extLst>
          </p:cNvPr>
          <p:cNvCxnSpPr>
            <a:cxnSpLocks/>
          </p:cNvCxnSpPr>
          <p:nvPr/>
        </p:nvCxnSpPr>
        <p:spPr>
          <a:xfrm>
            <a:off x="6713405" y="2615609"/>
            <a:ext cx="0" cy="488813"/>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93FB7672-267F-58E3-B789-9AC041C3895F}"/>
              </a:ext>
            </a:extLst>
          </p:cNvPr>
          <p:cNvCxnSpPr>
            <a:cxnSpLocks/>
          </p:cNvCxnSpPr>
          <p:nvPr/>
        </p:nvCxnSpPr>
        <p:spPr>
          <a:xfrm>
            <a:off x="7457257" y="2870792"/>
            <a:ext cx="0" cy="508332"/>
          </a:xfrm>
          <a:prstGeom prst="line">
            <a:avLst/>
          </a:prstGeom>
        </p:spPr>
        <p:style>
          <a:lnRef idx="2">
            <a:schemeClr val="accent1"/>
          </a:lnRef>
          <a:fillRef idx="0">
            <a:schemeClr val="accent1"/>
          </a:fillRef>
          <a:effectRef idx="1">
            <a:schemeClr val="accent1"/>
          </a:effectRef>
          <a:fontRef idx="minor">
            <a:schemeClr val="tx1"/>
          </a:fontRef>
        </p:style>
      </p:cxnSp>
      <p:pic>
        <p:nvPicPr>
          <p:cNvPr id="8" name="図 7" descr="文字が書かれている&#10;&#10;AI によって生成されたコンテンツは間違っている可能性があります。">
            <a:extLst>
              <a:ext uri="{FF2B5EF4-FFF2-40B4-BE49-F238E27FC236}">
                <a16:creationId xmlns:a16="http://schemas.microsoft.com/office/drawing/2014/main" id="{66815C34-2DAA-4A9D-FB98-FEC001DFD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148916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0017 3.33333E-6 L -0.00017 0.00023 C 0.02379 -0.01598 0.0125 -0.01019 0.0599 -0.02084 C 0.08542 -0.02686 0.09532 -0.02662 0.11927 -0.02778 C 0.1283 -0.02917 0.1375 -0.03102 0.1467 -0.03195 C 0.16094 -0.0338 0.19202 -0.03449 0.20174 -0.03473 C 0.20573 -0.03542 0.21875 -0.03635 0.22396 -0.04028 C 0.22552 -0.04144 0.22622 -0.04306 0.22726 -0.04445 C 0.22761 -0.04584 0.22795 -0.04746 0.2283 -0.04861 C 0.2316 -0.05949 0.2316 -0.05486 0.2316 -0.05973 " pathEditMode="relative" rAng="0" ptsTypes="AAAAAAAAAA">
                                      <p:cBhvr>
                                        <p:cTn id="14" dur="2000" fill="hold"/>
                                        <p:tgtEl>
                                          <p:spTgt spid="6"/>
                                        </p:tgtEl>
                                        <p:attrNameLst>
                                          <p:attrName>ppt_x</p:attrName>
                                          <p:attrName>ppt_y</p:attrName>
                                        </p:attrNameLst>
                                      </p:cBhvr>
                                      <p:rCtr x="11580" y="-2986"/>
                                    </p:animMotion>
                                  </p:childTnLst>
                                </p:cTn>
                              </p:par>
                              <p:par>
                                <p:cTn id="15" presetID="0" presetClass="path" presetSubtype="0" accel="50000" decel="50000" fill="hold" nodeType="withEffect">
                                  <p:stCondLst>
                                    <p:cond delay="0"/>
                                  </p:stCondLst>
                                  <p:childTnLst>
                                    <p:animMotion origin="layout" path="M 0.00052 -4.44444E-6 L 0.00052 0.00024 C 0.00347 -0.00231 0.00695 -0.00509 0.01042 -0.00694 C 0.02639 -0.0155 0.03247 -0.01666 0.04931 -0.02083 C 0.05764 -0.02291 0.07413 -0.02638 0.07413 -0.02615 L 0.13247 -0.025 C 0.14514 -0.02476 0.16025 -0.02245 0.17257 -0.02083 L 0.26997 -0.02222 C 0.27361 -0.02245 0.27674 -0.02407 0.28021 -0.025 C 0.28368 -0.02615 0.28924 -0.02847 0.29254 -0.03055 C 0.30139 -0.03657 0.29393 -0.03379 0.30278 -0.03611 C 0.30417 -0.0375 0.30573 -0.03888 0.30695 -0.04027 C 0.31511 -0.04976 0.30764 -0.04282 0.31424 -0.04861 C 0.31528 -0.05601 0.31528 -0.05231 0.31528 -0.05972 " pathEditMode="relative" rAng="0" ptsTypes="AAAAAAAAAAAAAA">
                                      <p:cBhvr>
                                        <p:cTn id="16" dur="2000" fill="hold"/>
                                        <p:tgtEl>
                                          <p:spTgt spid="16"/>
                                        </p:tgtEl>
                                        <p:attrNameLst>
                                          <p:attrName>ppt_x</p:attrName>
                                          <p:attrName>ppt_y</p:attrName>
                                        </p:attrNameLst>
                                      </p:cBhvr>
                                      <p:rCtr x="15729" y="-2986"/>
                                    </p:animMotion>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9786-D9DF-2D7C-F74D-0E38E8FD7B7C}"/>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7FF1789E-4A93-EABA-D158-D48C2014C02D}"/>
              </a:ext>
            </a:extLst>
          </p:cNvPr>
          <p:cNvPicPr>
            <a:picLocks noChangeAspect="1"/>
          </p:cNvPicPr>
          <p:nvPr/>
        </p:nvPicPr>
        <p:blipFill>
          <a:blip r:embed="rId2"/>
          <a:stretch>
            <a:fillRect/>
          </a:stretch>
        </p:blipFill>
        <p:spPr>
          <a:xfrm>
            <a:off x="2599773" y="1435435"/>
            <a:ext cx="3944454" cy="3987130"/>
          </a:xfrm>
          <a:prstGeom prst="rect">
            <a:avLst/>
          </a:prstGeom>
          <a:scene3d>
            <a:camera prst="isometricOffAxis1Right">
              <a:rot lat="1800000" lon="19200000" rev="0"/>
            </a:camera>
            <a:lightRig rig="threePt" dir="t"/>
          </a:scene3d>
        </p:spPr>
      </p:pic>
      <p:sp>
        <p:nvSpPr>
          <p:cNvPr id="7" name="テキスト ボックス 6">
            <a:extLst>
              <a:ext uri="{FF2B5EF4-FFF2-40B4-BE49-F238E27FC236}">
                <a16:creationId xmlns:a16="http://schemas.microsoft.com/office/drawing/2014/main" id="{D2A503A7-702A-0B2A-19D8-19AE320F66B2}"/>
              </a:ext>
            </a:extLst>
          </p:cNvPr>
          <p:cNvSpPr txBox="1"/>
          <p:nvPr/>
        </p:nvSpPr>
        <p:spPr>
          <a:xfrm>
            <a:off x="3440921" y="6150935"/>
            <a:ext cx="2262158"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向きを反対にします</a:t>
            </a:r>
          </a:p>
        </p:txBody>
      </p:sp>
      <p:sp>
        <p:nvSpPr>
          <p:cNvPr id="8" name="テキスト ボックス 7">
            <a:extLst>
              <a:ext uri="{FF2B5EF4-FFF2-40B4-BE49-F238E27FC236}">
                <a16:creationId xmlns:a16="http://schemas.microsoft.com/office/drawing/2014/main" id="{01B91576-BF57-9D68-8B58-813C9EC2DD40}"/>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pic>
        <p:nvPicPr>
          <p:cNvPr id="4" name="図 3" descr="文字が書かれている&#10;&#10;AI によって生成されたコンテンツは間違っている可能性があります。">
            <a:extLst>
              <a:ext uri="{FF2B5EF4-FFF2-40B4-BE49-F238E27FC236}">
                <a16:creationId xmlns:a16="http://schemas.microsoft.com/office/drawing/2014/main" id="{FA05E65E-FF0B-9706-BFBA-067FB29AD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641341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FEFA1-A0EA-0C8A-020B-99C942A68610}"/>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5296FE22-4248-3881-2440-92C815CB4359}"/>
              </a:ext>
            </a:extLst>
          </p:cNvPr>
          <p:cNvPicPr>
            <a:picLocks noChangeAspect="1"/>
          </p:cNvPicPr>
          <p:nvPr/>
        </p:nvPicPr>
        <p:blipFill>
          <a:blip r:embed="rId2"/>
          <a:stretch>
            <a:fillRect/>
          </a:stretch>
        </p:blipFill>
        <p:spPr>
          <a:xfrm>
            <a:off x="2599773" y="1435435"/>
            <a:ext cx="3944454" cy="3987130"/>
          </a:xfrm>
          <a:prstGeom prst="rect">
            <a:avLst/>
          </a:prstGeom>
          <a:scene3d>
            <a:camera prst="isometricOffAxis1Right">
              <a:rot lat="1800000" lon="19200000" rev="0"/>
            </a:camera>
            <a:lightRig rig="threePt" dir="t"/>
          </a:scene3d>
        </p:spPr>
      </p:pic>
      <p:sp>
        <p:nvSpPr>
          <p:cNvPr id="3" name="矢印: 右 2">
            <a:extLst>
              <a:ext uri="{FF2B5EF4-FFF2-40B4-BE49-F238E27FC236}">
                <a16:creationId xmlns:a16="http://schemas.microsoft.com/office/drawing/2014/main" id="{379B9CAB-A135-1289-2232-D2ABF5275DC2}"/>
              </a:ext>
            </a:extLst>
          </p:cNvPr>
          <p:cNvSpPr/>
          <p:nvPr/>
        </p:nvSpPr>
        <p:spPr>
          <a:xfrm rot="20285955">
            <a:off x="5510740" y="185195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6377C474-202B-5963-8EEB-D694489C7995}"/>
              </a:ext>
            </a:extLst>
          </p:cNvPr>
          <p:cNvSpPr txBox="1"/>
          <p:nvPr/>
        </p:nvSpPr>
        <p:spPr>
          <a:xfrm>
            <a:off x="1017181" y="6150935"/>
            <a:ext cx="7109639"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同じく上部の正方形が中心よりも右奥に寄っているように見えます</a:t>
            </a:r>
          </a:p>
        </p:txBody>
      </p:sp>
      <p:sp>
        <p:nvSpPr>
          <p:cNvPr id="2" name="テキスト ボックス 1">
            <a:extLst>
              <a:ext uri="{FF2B5EF4-FFF2-40B4-BE49-F238E27FC236}">
                <a16:creationId xmlns:a16="http://schemas.microsoft.com/office/drawing/2014/main" id="{E680911C-CB26-B9D7-DCE4-D199CDC86F11}"/>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pic>
        <p:nvPicPr>
          <p:cNvPr id="8" name="図 7" descr="文字が書かれている&#10;&#10;AI によって生成されたコンテンツは間違っている可能性があります。">
            <a:extLst>
              <a:ext uri="{FF2B5EF4-FFF2-40B4-BE49-F238E27FC236}">
                <a16:creationId xmlns:a16="http://schemas.microsoft.com/office/drawing/2014/main" id="{0FDAA523-B68C-1F43-A7FD-66B91FD6F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3869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DA26464A-518E-EE9B-FB38-38C414A985D6}"/>
              </a:ext>
            </a:extLst>
          </p:cNvPr>
          <p:cNvGrpSpPr/>
          <p:nvPr/>
        </p:nvGrpSpPr>
        <p:grpSpPr>
          <a:xfrm>
            <a:off x="5846892" y="1447507"/>
            <a:ext cx="3923585" cy="3962986"/>
            <a:chOff x="2951016" y="2461491"/>
            <a:chExt cx="1810618" cy="1828800"/>
          </a:xfrm>
          <a:solidFill>
            <a:schemeClr val="tx1"/>
          </a:solidFill>
          <a:scene3d>
            <a:camera prst="orthographicFront">
              <a:rot lat="3000000" lon="3600000" rev="0"/>
            </a:camera>
            <a:lightRig rig="threePt" dir="t"/>
          </a:scene3d>
        </p:grpSpPr>
        <p:sp>
          <p:nvSpPr>
            <p:cNvPr id="6" name="正方形/長方形 5">
              <a:extLst>
                <a:ext uri="{FF2B5EF4-FFF2-40B4-BE49-F238E27FC236}">
                  <a16:creationId xmlns:a16="http://schemas.microsoft.com/office/drawing/2014/main" id="{2458432E-ABA6-C27E-627F-C2DE5C74F15E}"/>
                </a:ext>
              </a:extLst>
            </p:cNvPr>
            <p:cNvSpPr/>
            <p:nvPr/>
          </p:nvSpPr>
          <p:spPr>
            <a:xfrm>
              <a:off x="2951016" y="3375891"/>
              <a:ext cx="1810618"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FBCC30BA-D6B5-BE20-97D3-7D626B826D98}"/>
                </a:ext>
              </a:extLst>
            </p:cNvPr>
            <p:cNvSpPr/>
            <p:nvPr/>
          </p:nvSpPr>
          <p:spPr>
            <a:xfrm>
              <a:off x="2951016" y="33758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F8E9EE62-1653-910F-D42E-4BF48BF7D31E}"/>
                </a:ext>
              </a:extLst>
            </p:cNvPr>
            <p:cNvSpPr/>
            <p:nvPr/>
          </p:nvSpPr>
          <p:spPr>
            <a:xfrm>
              <a:off x="3408216" y="24614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grpSp>
        <p:nvGrpSpPr>
          <p:cNvPr id="15" name="グループ化 14">
            <a:extLst>
              <a:ext uri="{FF2B5EF4-FFF2-40B4-BE49-F238E27FC236}">
                <a16:creationId xmlns:a16="http://schemas.microsoft.com/office/drawing/2014/main" id="{6B2DB20C-9FC9-DDD0-3C5B-92E4FA286681}"/>
              </a:ext>
            </a:extLst>
          </p:cNvPr>
          <p:cNvGrpSpPr/>
          <p:nvPr/>
        </p:nvGrpSpPr>
        <p:grpSpPr>
          <a:xfrm>
            <a:off x="3315856" y="1447507"/>
            <a:ext cx="3923585" cy="3962986"/>
            <a:chOff x="2951016" y="2461491"/>
            <a:chExt cx="1810618" cy="1828800"/>
          </a:xfrm>
          <a:solidFill>
            <a:schemeClr val="tx1"/>
          </a:solidFill>
          <a:scene3d>
            <a:camera prst="orthographicFront">
              <a:rot lat="2400000" lon="3000000" rev="0"/>
            </a:camera>
            <a:lightRig rig="threePt" dir="t"/>
          </a:scene3d>
        </p:grpSpPr>
        <p:sp>
          <p:nvSpPr>
            <p:cNvPr id="16" name="正方形/長方形 15">
              <a:extLst>
                <a:ext uri="{FF2B5EF4-FFF2-40B4-BE49-F238E27FC236}">
                  <a16:creationId xmlns:a16="http://schemas.microsoft.com/office/drawing/2014/main" id="{458BC8D5-5033-8027-7A57-06389914BE26}"/>
                </a:ext>
              </a:extLst>
            </p:cNvPr>
            <p:cNvSpPr/>
            <p:nvPr/>
          </p:nvSpPr>
          <p:spPr>
            <a:xfrm>
              <a:off x="2951016" y="3375891"/>
              <a:ext cx="1810618"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144C6DE5-BCF0-147C-B6BD-8298C3240949}"/>
                </a:ext>
              </a:extLst>
            </p:cNvPr>
            <p:cNvSpPr/>
            <p:nvPr/>
          </p:nvSpPr>
          <p:spPr>
            <a:xfrm>
              <a:off x="2951016" y="33758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E1A2A1C4-AB0C-F42C-214D-F03DF95D0B09}"/>
                </a:ext>
              </a:extLst>
            </p:cNvPr>
            <p:cNvSpPr/>
            <p:nvPr/>
          </p:nvSpPr>
          <p:spPr>
            <a:xfrm>
              <a:off x="3408216" y="24614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19" name="テキスト ボックス 18">
            <a:extLst>
              <a:ext uri="{FF2B5EF4-FFF2-40B4-BE49-F238E27FC236}">
                <a16:creationId xmlns:a16="http://schemas.microsoft.com/office/drawing/2014/main" id="{3C9B9CB0-BDAC-F2C6-5E22-F7AACBD91893}"/>
              </a:ext>
            </a:extLst>
          </p:cNvPr>
          <p:cNvSpPr txBox="1"/>
          <p:nvPr/>
        </p:nvSpPr>
        <p:spPr>
          <a:xfrm>
            <a:off x="1613312" y="587054"/>
            <a:ext cx="5493812" cy="646331"/>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下図形を斜め上から見るように変形させた時、</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上部の四角が中心からずれて見えるという錯覚です</a:t>
            </a:r>
          </a:p>
        </p:txBody>
      </p:sp>
      <p:sp>
        <p:nvSpPr>
          <p:cNvPr id="20" name="テキスト ボックス 19">
            <a:extLst>
              <a:ext uri="{FF2B5EF4-FFF2-40B4-BE49-F238E27FC236}">
                <a16:creationId xmlns:a16="http://schemas.microsoft.com/office/drawing/2014/main" id="{4A9CC149-0000-ED54-4957-F53E708E75DA}"/>
              </a:ext>
            </a:extLst>
          </p:cNvPr>
          <p:cNvSpPr txBox="1"/>
          <p:nvPr/>
        </p:nvSpPr>
        <p:spPr>
          <a:xfrm>
            <a:off x="786349" y="6150935"/>
            <a:ext cx="7571303" cy="369332"/>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極端にすると効果は強まる気がします（いずれも左右長さは同じです）</a:t>
            </a:r>
          </a:p>
        </p:txBody>
      </p:sp>
      <p:grpSp>
        <p:nvGrpSpPr>
          <p:cNvPr id="21" name="グループ化 20">
            <a:extLst>
              <a:ext uri="{FF2B5EF4-FFF2-40B4-BE49-F238E27FC236}">
                <a16:creationId xmlns:a16="http://schemas.microsoft.com/office/drawing/2014/main" id="{7B929C90-BC83-C1E8-71EF-EE70CF7933D8}"/>
              </a:ext>
            </a:extLst>
          </p:cNvPr>
          <p:cNvGrpSpPr/>
          <p:nvPr/>
        </p:nvGrpSpPr>
        <p:grpSpPr>
          <a:xfrm>
            <a:off x="103159" y="1447507"/>
            <a:ext cx="3923585" cy="3962986"/>
            <a:chOff x="2951016" y="2461491"/>
            <a:chExt cx="1810618" cy="1828800"/>
          </a:xfrm>
          <a:solidFill>
            <a:schemeClr val="tx1"/>
          </a:solidFill>
          <a:scene3d>
            <a:camera prst="orthographicFront">
              <a:rot lat="1800000" lon="2400000" rev="0"/>
            </a:camera>
            <a:lightRig rig="threePt" dir="t"/>
          </a:scene3d>
        </p:grpSpPr>
        <p:sp>
          <p:nvSpPr>
            <p:cNvPr id="22" name="正方形/長方形 21">
              <a:extLst>
                <a:ext uri="{FF2B5EF4-FFF2-40B4-BE49-F238E27FC236}">
                  <a16:creationId xmlns:a16="http://schemas.microsoft.com/office/drawing/2014/main" id="{6CC4CF87-F6E1-967E-54C3-A11940BAA164}"/>
                </a:ext>
              </a:extLst>
            </p:cNvPr>
            <p:cNvSpPr/>
            <p:nvPr/>
          </p:nvSpPr>
          <p:spPr>
            <a:xfrm>
              <a:off x="2951016" y="3375891"/>
              <a:ext cx="1810618"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D0660220-8059-AF04-337C-0FBDCC4E5FDE}"/>
                </a:ext>
              </a:extLst>
            </p:cNvPr>
            <p:cNvSpPr/>
            <p:nvPr/>
          </p:nvSpPr>
          <p:spPr>
            <a:xfrm>
              <a:off x="2951016" y="33758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9F78D068-DD49-B4C1-6CD1-78BFF577878B}"/>
                </a:ext>
              </a:extLst>
            </p:cNvPr>
            <p:cNvSpPr/>
            <p:nvPr/>
          </p:nvSpPr>
          <p:spPr>
            <a:xfrm>
              <a:off x="3408216" y="2461491"/>
              <a:ext cx="914400" cy="914400"/>
            </a:xfrm>
            <a:prstGeom prst="rect">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cxnSp>
        <p:nvCxnSpPr>
          <p:cNvPr id="33" name="直線矢印コネクタ 32">
            <a:extLst>
              <a:ext uri="{FF2B5EF4-FFF2-40B4-BE49-F238E27FC236}">
                <a16:creationId xmlns:a16="http://schemas.microsoft.com/office/drawing/2014/main" id="{95C07303-E19A-7307-64E8-1FD32158BF08}"/>
              </a:ext>
            </a:extLst>
          </p:cNvPr>
          <p:cNvCxnSpPr>
            <a:cxnSpLocks/>
          </p:cNvCxnSpPr>
          <p:nvPr/>
        </p:nvCxnSpPr>
        <p:spPr>
          <a:xfrm>
            <a:off x="7820579" y="3444073"/>
            <a:ext cx="489408" cy="655382"/>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8" name="直線矢印コネクタ 37">
            <a:extLst>
              <a:ext uri="{FF2B5EF4-FFF2-40B4-BE49-F238E27FC236}">
                <a16:creationId xmlns:a16="http://schemas.microsoft.com/office/drawing/2014/main" id="{57FFB00B-1256-B08D-6590-E065C9369335}"/>
              </a:ext>
            </a:extLst>
          </p:cNvPr>
          <p:cNvCxnSpPr>
            <a:cxnSpLocks/>
          </p:cNvCxnSpPr>
          <p:nvPr/>
        </p:nvCxnSpPr>
        <p:spPr>
          <a:xfrm>
            <a:off x="7328063" y="2783666"/>
            <a:ext cx="489408" cy="655382"/>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4861C338-D3AE-E45A-2C0E-91E5EA8C9E50}"/>
              </a:ext>
            </a:extLst>
          </p:cNvPr>
          <p:cNvCxnSpPr>
            <a:cxnSpLocks/>
          </p:cNvCxnSpPr>
          <p:nvPr/>
        </p:nvCxnSpPr>
        <p:spPr>
          <a:xfrm>
            <a:off x="8019490" y="1593850"/>
            <a:ext cx="0" cy="368459"/>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7746FB44-4203-E800-FC43-5A7F72944CBB}"/>
              </a:ext>
            </a:extLst>
          </p:cNvPr>
          <p:cNvCxnSpPr>
            <a:cxnSpLocks/>
          </p:cNvCxnSpPr>
          <p:nvPr/>
        </p:nvCxnSpPr>
        <p:spPr>
          <a:xfrm>
            <a:off x="8501050" y="2165350"/>
            <a:ext cx="0" cy="376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直線矢印コネクタ 52">
            <a:extLst>
              <a:ext uri="{FF2B5EF4-FFF2-40B4-BE49-F238E27FC236}">
                <a16:creationId xmlns:a16="http://schemas.microsoft.com/office/drawing/2014/main" id="{6DF8DC75-06C5-A76A-C57D-F7DBC8A38E75}"/>
              </a:ext>
            </a:extLst>
          </p:cNvPr>
          <p:cNvCxnSpPr>
            <a:cxnSpLocks/>
          </p:cNvCxnSpPr>
          <p:nvPr/>
        </p:nvCxnSpPr>
        <p:spPr>
          <a:xfrm>
            <a:off x="5297349" y="3424238"/>
            <a:ext cx="624816" cy="478631"/>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5" name="直線コネクタ 54">
            <a:extLst>
              <a:ext uri="{FF2B5EF4-FFF2-40B4-BE49-F238E27FC236}">
                <a16:creationId xmlns:a16="http://schemas.microsoft.com/office/drawing/2014/main" id="{39FB5EA8-E57C-4AB8-B965-E14FA0B45E11}"/>
              </a:ext>
            </a:extLst>
          </p:cNvPr>
          <p:cNvCxnSpPr>
            <a:cxnSpLocks/>
          </p:cNvCxnSpPr>
          <p:nvPr/>
        </p:nvCxnSpPr>
        <p:spPr>
          <a:xfrm>
            <a:off x="5486823" y="1593850"/>
            <a:ext cx="0" cy="377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3448B81A-DF8B-DD1A-CA7D-F9D6ECE23BEB}"/>
              </a:ext>
            </a:extLst>
          </p:cNvPr>
          <p:cNvCxnSpPr>
            <a:cxnSpLocks/>
          </p:cNvCxnSpPr>
          <p:nvPr/>
        </p:nvCxnSpPr>
        <p:spPr>
          <a:xfrm>
            <a:off x="6114433" y="1971834"/>
            <a:ext cx="0" cy="422116"/>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直線矢印コネクタ 56">
            <a:extLst>
              <a:ext uri="{FF2B5EF4-FFF2-40B4-BE49-F238E27FC236}">
                <a16:creationId xmlns:a16="http://schemas.microsoft.com/office/drawing/2014/main" id="{F08457CD-1D49-2877-974C-831BB6CC4BD0}"/>
              </a:ext>
            </a:extLst>
          </p:cNvPr>
          <p:cNvCxnSpPr>
            <a:cxnSpLocks/>
          </p:cNvCxnSpPr>
          <p:nvPr/>
        </p:nvCxnSpPr>
        <p:spPr>
          <a:xfrm>
            <a:off x="2084652" y="3417849"/>
            <a:ext cx="755952" cy="315951"/>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9" name="直線コネクタ 58">
            <a:extLst>
              <a:ext uri="{FF2B5EF4-FFF2-40B4-BE49-F238E27FC236}">
                <a16:creationId xmlns:a16="http://schemas.microsoft.com/office/drawing/2014/main" id="{D6989075-3FC1-6369-DEBB-EC2E94B01C36}"/>
              </a:ext>
            </a:extLst>
          </p:cNvPr>
          <p:cNvCxnSpPr>
            <a:cxnSpLocks/>
          </p:cNvCxnSpPr>
          <p:nvPr/>
        </p:nvCxnSpPr>
        <p:spPr>
          <a:xfrm>
            <a:off x="2496489" y="1446630"/>
            <a:ext cx="0" cy="287079"/>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直線コネクタ 59">
            <a:extLst>
              <a:ext uri="{FF2B5EF4-FFF2-40B4-BE49-F238E27FC236}">
                <a16:creationId xmlns:a16="http://schemas.microsoft.com/office/drawing/2014/main" id="{73D9D3D1-823A-7929-3831-B90FE82656C6}"/>
              </a:ext>
            </a:extLst>
          </p:cNvPr>
          <p:cNvCxnSpPr>
            <a:cxnSpLocks/>
          </p:cNvCxnSpPr>
          <p:nvPr/>
        </p:nvCxnSpPr>
        <p:spPr>
          <a:xfrm>
            <a:off x="3264955" y="1733709"/>
            <a:ext cx="0" cy="342741"/>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879D92BD-F0EA-4416-A16A-9C2017772F6F}"/>
              </a:ext>
            </a:extLst>
          </p:cNvPr>
          <p:cNvCxnSpPr>
            <a:cxnSpLocks/>
          </p:cNvCxnSpPr>
          <p:nvPr/>
        </p:nvCxnSpPr>
        <p:spPr>
          <a:xfrm>
            <a:off x="1321699" y="3101387"/>
            <a:ext cx="755952" cy="315951"/>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2" name="直線矢印コネクタ 111">
            <a:extLst>
              <a:ext uri="{FF2B5EF4-FFF2-40B4-BE49-F238E27FC236}">
                <a16:creationId xmlns:a16="http://schemas.microsoft.com/office/drawing/2014/main" id="{22062122-1740-AB90-4220-3CCB9FEA33DB}"/>
              </a:ext>
            </a:extLst>
          </p:cNvPr>
          <p:cNvCxnSpPr>
            <a:cxnSpLocks/>
          </p:cNvCxnSpPr>
          <p:nvPr/>
        </p:nvCxnSpPr>
        <p:spPr>
          <a:xfrm>
            <a:off x="4652832" y="2932357"/>
            <a:ext cx="624816" cy="478631"/>
          </a:xfrm>
          <a:prstGeom prst="straightConnector1">
            <a:avLst/>
          </a:prstGeom>
          <a:ln w="381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4" name="図 3" descr="文字が書かれている&#10;&#10;AI によって生成されたコンテンツは間違っている可能性があります。">
            <a:extLst>
              <a:ext uri="{FF2B5EF4-FFF2-40B4-BE49-F238E27FC236}">
                <a16:creationId xmlns:a16="http://schemas.microsoft.com/office/drawing/2014/main" id="{1906E8BD-AB53-FB9F-8B01-A13D38C2C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321759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10"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par>
                                <p:cTn id="30" presetID="10" presetClass="entr" presetSubtype="0" fill="hold"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par>
                                <p:cTn id="33" presetID="10" presetClass="entr" presetSubtype="0" fill="hold" nodeType="with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fade">
                                      <p:cBhvr>
                                        <p:cTn id="35" dur="500"/>
                                        <p:tgtEl>
                                          <p:spTgt spid="112"/>
                                        </p:tgtEl>
                                      </p:cBhvr>
                                    </p:animEffect>
                                  </p:childTnLst>
                                </p:cTn>
                              </p:par>
                            </p:childTnLst>
                          </p:cTn>
                        </p:par>
                      </p:childTnLst>
                    </p:cTn>
                  </p:par>
                  <p:par>
                    <p:cTn id="36" fill="hold">
                      <p:stCondLst>
                        <p:cond delay="indefinite"/>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2.5E-6 -1.48148E-6 L 2.5E-6 0.00023 C 0.00191 -0.00162 0.00399 -0.00324 0.00625 -0.00463 C 0.00694 -0.00509 0.00764 -0.00532 0.0085 -0.00555 C 0.0092 -0.00625 0.00972 -0.00694 0.01041 -0.00741 C 0.0118 -0.00926 0.01389 -0.01134 0.01562 -0.01296 C 0.01701 -0.01412 0.01823 -0.01458 0.01927 -0.01574 C 0.02135 -0.01852 0.02274 -0.02176 0.02517 -0.02407 C 0.02604 -0.025 0.02691 -0.02592 0.02795 -0.02685 C 0.02847 -0.02778 0.02864 -0.02893 0.02916 -0.02963 C 0.03021 -0.03148 0.03125 -0.03264 0.03246 -0.03426 C 0.0335 -0.03588 0.0342 -0.0375 0.03541 -0.03889 C 0.03628 -0.04028 0.03698 -0.04143 0.03802 -0.04259 C 0.03871 -0.04421 0.03958 -0.04583 0.04062 -0.04722 C 0.04219 -0.04954 0.04375 -0.05139 0.04531 -0.0537 C 0.04618 -0.05555 0.04687 -0.05764 0.04791 -0.05926 L 0.05607 -0.07315 C 0.05694 -0.07477 0.05816 -0.07639 0.05885 -0.07778 C 0.05989 -0.08009 0.06076 -0.08241 0.06215 -0.08426 C 0.06441 -0.08796 0.06753 -0.09074 0.06979 -0.09444 C 0.07187 -0.09884 0.07396 -0.10324 0.07656 -0.10741 C 0.07725 -0.10926 0.07795 -0.11134 0.07899 -0.11296 C 0.07986 -0.11458 0.08073 -0.11597 0.08159 -0.11759 C 0.08212 -0.11921 0.08264 -0.12083 0.08316 -0.12222 C 0.08472 -0.12523 0.08628 -0.12801 0.08767 -0.13055 C 0.08854 -0.13217 0.08958 -0.13356 0.09045 -0.13518 C 0.09531 -0.14653 0.09288 -0.1419 0.09791 -0.15 C 0.10034 -0.15856 0.09791 -0.15116 0.10139 -0.15926 C 0.10208 -0.16111 0.10243 -0.16319 0.1033 -0.16481 C 0.10416 -0.16667 0.10503 -0.16805 0.10607 -0.16944 C 0.10642 -0.17129 0.10659 -0.17338 0.10746 -0.175 C 0.10816 -0.17685 0.10937 -0.17801 0.10989 -0.17963 C 0.11146 -0.18264 0.1125 -0.18611 0.11406 -0.18889 C 0.11475 -0.19074 0.11614 -0.19259 0.11701 -0.19444 C 0.11736 -0.19606 0.11753 -0.19768 0.1184 -0.19907 C 0.11892 -0.20046 0.11962 -0.20162 0.12031 -0.20278 C 0.12066 -0.20417 0.12083 -0.20532 0.12153 -0.20648 C 0.12187 -0.20787 0.12274 -0.20903 0.12344 -0.21018 C 0.12413 -0.21157 0.1243 -0.21273 0.12482 -0.21389 C 0.12569 -0.21597 0.12656 -0.21805 0.1276 -0.21944 C 0.1283 -0.22037 0.12899 -0.22129 0.12951 -0.22222 C 0.13055 -0.2243 0.1309 -0.22662 0.13212 -0.2287 L 0.12951 -0.23148 " pathEditMode="relative" rAng="0" ptsTypes="AAAAAAAAAAAAAAAAAAAAAAAAAAAAAAAAAAAAAAAAAAA">
                                      <p:cBhvr>
                                        <p:cTn id="39" dur="2000" fill="hold"/>
                                        <p:tgtEl>
                                          <p:spTgt spid="67"/>
                                        </p:tgtEl>
                                        <p:attrNameLst>
                                          <p:attrName>ppt_x</p:attrName>
                                          <p:attrName>ppt_y</p:attrName>
                                        </p:attrNameLst>
                                      </p:cBhvr>
                                      <p:rCtr x="6597" y="-11574"/>
                                    </p:animMotion>
                                  </p:childTnLst>
                                </p:cTn>
                              </p:par>
                              <p:par>
                                <p:cTn id="40" presetID="0" presetClass="path" presetSubtype="0" accel="50000" decel="50000" fill="hold" nodeType="withEffect">
                                  <p:stCondLst>
                                    <p:cond delay="0"/>
                                  </p:stCondLst>
                                  <p:childTnLst>
                                    <p:animMotion origin="layout" path="M 5E-6 -0.00046 L 5E-6 0.00023 C 0.00365 -0.00393 0.02518 -0.02083 0.03212 -0.02893 C 0.0632 -0.06736 0.03542 -0.03379 0.04914 -0.05532 C 0.06251 -0.07639 0.04462 -0.04352 0.05921 -0.0706 C 0.07032 -0.0912 0.0533 -0.06134 0.06962 -0.09398 C 0.07032 -0.09583 0.07171 -0.09722 0.07205 -0.0993 C 0.07587 -0.10903 0.07084 -0.10069 0.07605 -0.1081 C 0.07674 -0.11088 0.07691 -0.11366 0.07743 -0.1162 C 0.08108 -0.13611 0.07622 -0.10741 0.08038 -0.13032 C 0.07952 -0.14074 0.07952 -0.15046 0.07882 -0.16018 C 0.07865 -0.1618 0.07813 -0.16389 0.07743 -0.16551 C 0.07691 -0.16643 0.07553 -0.16713 0.07501 -0.16736 " pathEditMode="relative" rAng="0" ptsTypes="AAAAAAAAAAAAA">
                                      <p:cBhvr>
                                        <p:cTn id="41" dur="2000" fill="hold"/>
                                        <p:tgtEl>
                                          <p:spTgt spid="38"/>
                                        </p:tgtEl>
                                        <p:attrNameLst>
                                          <p:attrName>ppt_x</p:attrName>
                                          <p:attrName>ppt_y</p:attrName>
                                        </p:attrNameLst>
                                      </p:cBhvr>
                                      <p:rCtr x="4010" y="-8310"/>
                                    </p:animMotion>
                                  </p:childTnLst>
                                </p:cTn>
                              </p:par>
                              <p:par>
                                <p:cTn id="42" presetID="0" presetClass="path" presetSubtype="0" accel="50000" decel="50000" fill="hold" nodeType="withEffect">
                                  <p:stCondLst>
                                    <p:cond delay="0"/>
                                  </p:stCondLst>
                                  <p:childTnLst>
                                    <p:animMotion origin="layout" path="M 1.66667E-6 -3.33333E-6 L 1.66667E-6 0.00023 C 0.01979 -0.04583 0.00417 -0.0081 0.01771 -0.04514 C 0.01875 -0.04838 0.02048 -0.05115 0.02153 -0.05439 C 0.02587 -0.06782 0.02552 -0.06967 0.02795 -0.08379 C 0.0316 -0.10486 0.02934 -0.09074 0.03316 -0.11018 C 0.03385 -0.11481 0.03489 -0.11967 0.03559 -0.1243 C 0.03594 -0.13148 0.03646 -0.13865 0.03698 -0.14583 C 0.03732 -0.15162 0.03837 -0.15717 0.03819 -0.16296 C 0.03785 -0.17384 0.0368 -0.18472 0.03559 -0.1956 C 0.03542 -0.19722 0.03489 -0.19861 0.03437 -0.20023 C 0.03351 -0.20277 0.03264 -0.20532 0.03177 -0.20787 C 0.02951 -0.21527 0.03177 -0.21018 0.02795 -0.21736 C 0.02517 -0.23125 0.02899 -0.22963 0.02153 -0.22963 " pathEditMode="relative" rAng="0" ptsTypes="AAAAAAAAAAAAAA">
                                      <p:cBhvr>
                                        <p:cTn id="43" dur="2000" fill="hold"/>
                                        <p:tgtEl>
                                          <p:spTgt spid="33"/>
                                        </p:tgtEl>
                                        <p:attrNameLst>
                                          <p:attrName>ppt_x</p:attrName>
                                          <p:attrName>ppt_y</p:attrName>
                                        </p:attrNameLst>
                                      </p:cBhvr>
                                      <p:rCtr x="1910" y="-11481"/>
                                    </p:animMotion>
                                  </p:childTnLst>
                                </p:cTn>
                              </p:par>
                              <p:par>
                                <p:cTn id="44" presetID="0" presetClass="path" presetSubtype="0" accel="50000" decel="50000" fill="hold" nodeType="withEffect">
                                  <p:stCondLst>
                                    <p:cond delay="0"/>
                                  </p:stCondLst>
                                  <p:childTnLst>
                                    <p:animMotion origin="layout" path="M 1.94444E-6 7.40741E-7 L 1.94444E-6 0.00023 C 0.01979 -0.04583 0.00416 -0.0081 0.01771 -0.04514 C 0.01875 -0.04838 0.02048 -0.05116 0.02153 -0.0544 C 0.02587 -0.06782 0.02552 -0.06968 0.02795 -0.0838 C 0.0316 -0.10486 0.02934 -0.09074 0.03316 -0.11019 C 0.03385 -0.11482 0.03489 -0.11968 0.03559 -0.12431 C 0.03594 -0.13148 0.03646 -0.13866 0.03698 -0.14583 C 0.03732 -0.15162 0.03837 -0.15718 0.03819 -0.16296 C 0.03785 -0.17384 0.0368 -0.18472 0.03559 -0.1956 C 0.03541 -0.19722 0.03489 -0.19861 0.03437 -0.20023 C 0.03351 -0.20278 0.03264 -0.20532 0.03177 -0.20787 C 0.02951 -0.21528 0.03177 -0.21019 0.02795 -0.21736 C 0.02517 -0.23125 0.02899 -0.22963 0.02153 -0.22963 " pathEditMode="relative" rAng="0" ptsTypes="AAAAAAAAAAAAAA">
                                      <p:cBhvr>
                                        <p:cTn id="45" dur="2000" fill="hold"/>
                                        <p:tgtEl>
                                          <p:spTgt spid="53"/>
                                        </p:tgtEl>
                                        <p:attrNameLst>
                                          <p:attrName>ppt_x</p:attrName>
                                          <p:attrName>ppt_y</p:attrName>
                                        </p:attrNameLst>
                                      </p:cBhvr>
                                      <p:rCtr x="1910" y="-11481"/>
                                    </p:animMotion>
                                  </p:childTnLst>
                                </p:cTn>
                              </p:par>
                              <p:par>
                                <p:cTn id="46" presetID="0" presetClass="path" presetSubtype="0" accel="50000" decel="50000" fill="hold" nodeType="withEffect">
                                  <p:stCondLst>
                                    <p:cond delay="0"/>
                                  </p:stCondLst>
                                  <p:childTnLst>
                                    <p:animMotion origin="layout" path="M -8.33333E-7 -0.00047 L -8.33333E-7 0.00023 C 0.04254 -0.05116 0.00886 -0.00926 0.03802 -0.05047 C 0.04028 -0.05394 0.0441 -0.05695 0.04636 -0.06042 C 0.05573 -0.07524 0.05504 -0.07732 0.06024 -0.09306 C 0.06823 -0.11644 0.0632 -0.10093 0.07153 -0.12223 C 0.07292 -0.12732 0.07535 -0.13287 0.07691 -0.13797 C 0.07761 -0.14607 0.07865 -0.15371 0.07986 -0.16181 C 0.08038 -0.16829 0.08264 -0.17431 0.08264 -0.18079 C 0.08177 -0.19283 0.07951 -0.20486 0.07691 -0.2169 C 0.07639 -0.21875 0.07535 -0.22014 0.07413 -0.22199 C 0.07222 -0.225 0.07049 -0.22778 0.06858 -0.23056 C 0.06354 -0.23866 0.06858 -0.23311 0.06024 -0.24121 C 0.05417 -0.25649 0.0625 -0.2544 0.04636 -0.2544 " pathEditMode="relative" rAng="0" ptsTypes="AAAAAAAAAAAAAA">
                                      <p:cBhvr>
                                        <p:cTn id="47" dur="2000" fill="hold"/>
                                        <p:tgtEl>
                                          <p:spTgt spid="57"/>
                                        </p:tgtEl>
                                        <p:attrNameLst>
                                          <p:attrName>ppt_x</p:attrName>
                                          <p:attrName>ppt_y</p:attrName>
                                        </p:attrNameLst>
                                      </p:cBhvr>
                                      <p:rCtr x="4132" y="-12685"/>
                                    </p:animMotion>
                                  </p:childTnLst>
                                </p:cTn>
                              </p:par>
                              <p:par>
                                <p:cTn id="48" presetID="0" presetClass="path" presetSubtype="0" accel="50000" decel="50000" fill="hold" nodeType="withEffect">
                                  <p:stCondLst>
                                    <p:cond delay="0"/>
                                  </p:stCondLst>
                                  <p:childTnLst>
                                    <p:animMotion origin="layout" path="M 4.44444E-6 0 L 4.44444E-6 0.00023 C 0.00069 -0.00231 0.00156 -0.00463 0.00295 -0.00648 C 0.00468 -0.0088 0.00677 -0.01019 0.00833 -0.01204 C 0.00937 -0.01296 0.01024 -0.01389 0.01093 -0.01481 C 0.01371 -0.01852 0.01475 -0.02037 0.0177 -0.02315 C 0.02118 -0.02662 0.02083 -0.02523 0.02361 -0.0287 C 0.0302 -0.03657 0.02395 -0.03056 0.0309 -0.03796 C 0.03246 -0.03958 0.03437 -0.04097 0.03576 -0.04259 C 0.03732 -0.04468 0.03854 -0.04722 0.03975 -0.04907 C 0.04132 -0.05162 0.04357 -0.05324 0.04513 -0.05556 C 0.04791 -0.05972 0.05052 -0.06435 0.05312 -0.06852 C 0.05468 -0.07106 0.05625 -0.07361 0.05781 -0.07593 C 0.05954 -0.07847 0.06128 -0.08079 0.06232 -0.08333 L 0.06788 -0.09352 C 0.06909 -0.09583 0.07013 -0.09792 0.07118 -0.1 C 0.07222 -0.10255 0.07343 -0.10509 0.07447 -0.10741 C 0.075 -0.1088 0.07534 -0.10995 0.07586 -0.11111 C 0.07673 -0.11319 0.0776 -0.11481 0.07847 -0.11667 C 0.07882 -0.11829 0.07882 -0.11991 0.07916 -0.1213 C 0.07951 -0.12245 0.08038 -0.12315 0.08055 -0.12407 C 0.08298 -0.13333 0.07951 -0.125 0.08263 -0.13148 L 0.08454 -0.14259 C 0.08489 -0.14398 0.08507 -0.14514 0.08524 -0.1463 L 0.08715 -0.15463 L 0.08784 -0.15741 C 0.08819 -0.15972 0.08819 -0.16181 0.08854 -0.16389 C 0.08871 -0.16505 0.08906 -0.16574 0.08923 -0.16667 C 0.08975 -0.16991 0.0901 -0.17292 0.09062 -0.17593 C 0.09097 -0.17731 0.09114 -0.17847 0.09132 -0.17963 C 0.0927 -0.18565 0.09392 -0.18519 0.09201 -0.18519 " pathEditMode="relative" rAng="0" ptsTypes="AAAAAAAAAAAAAAAAAAAAAAAAAAAAAAA">
                                      <p:cBhvr>
                                        <p:cTn id="49" dur="2000" fill="hold"/>
                                        <p:tgtEl>
                                          <p:spTgt spid="112"/>
                                        </p:tgtEl>
                                        <p:attrNameLst>
                                          <p:attrName>ppt_x</p:attrName>
                                          <p:attrName>ppt_y</p:attrName>
                                        </p:attrNameLst>
                                      </p:cBhvr>
                                      <p:rCtr x="4653" y="-9259"/>
                                    </p:animMotion>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par>
                                <p:cTn id="54" presetID="10"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500"/>
                                        <p:tgtEl>
                                          <p:spTgt spid="56"/>
                                        </p:tgtEl>
                                      </p:cBhvr>
                                    </p:animEffect>
                                  </p:childTnLst>
                                </p:cTn>
                              </p:par>
                              <p:par>
                                <p:cTn id="60" presetID="10" presetClass="entr" presetSubtype="0" fill="hold"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500"/>
                                        <p:tgtEl>
                                          <p:spTgt spid="55"/>
                                        </p:tgtEl>
                                      </p:cBhvr>
                                    </p:animEffect>
                                  </p:childTnLst>
                                </p:cTn>
                              </p:par>
                              <p:par>
                                <p:cTn id="63" presetID="10" presetClass="entr" presetSubtype="0" fill="hold"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fade">
                                      <p:cBhvr>
                                        <p:cTn id="65" dur="500"/>
                                        <p:tgtEl>
                                          <p:spTgt spid="60"/>
                                        </p:tgtEl>
                                      </p:cBhvr>
                                    </p:animEffect>
                                  </p:childTnLst>
                                </p:cTn>
                              </p:par>
                              <p:par>
                                <p:cTn id="66" presetID="10" presetClass="entr" presetSubtype="0" fill="hold"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9416072-7C67-EE30-4B4F-BF1566A4B3F3}"/>
              </a:ext>
            </a:extLst>
          </p:cNvPr>
          <p:cNvSpPr txBox="1"/>
          <p:nvPr/>
        </p:nvSpPr>
        <p:spPr>
          <a:xfrm>
            <a:off x="142452" y="504364"/>
            <a:ext cx="8890709" cy="1477328"/>
          </a:xfrm>
          <a:prstGeom prst="rect">
            <a:avLst/>
          </a:prstGeom>
          <a:noFill/>
        </p:spPr>
        <p:txBody>
          <a:bodyPr wrap="square" rtlCol="0">
            <a:spAutoFit/>
          </a:bodyPr>
          <a:lstStyle/>
          <a:p>
            <a:pPr fontAlgn="t"/>
            <a:r>
              <a:rPr lang="ja-JP" altLang="en-US" dirty="0">
                <a:latin typeface="メイリオ" panose="020B0604030504040204" pitchFamily="50" charset="-128"/>
                <a:ea typeface="メイリオ" panose="020B0604030504040204" pitchFamily="50" charset="-128"/>
              </a:rPr>
              <a:t>考察：</a:t>
            </a:r>
            <a:endParaRPr lang="en-US" altLang="ja-JP" dirty="0">
              <a:latin typeface="メイリオ" panose="020B0604030504040204" pitchFamily="50" charset="-128"/>
              <a:ea typeface="メイリオ" panose="020B0604030504040204" pitchFamily="50" charset="-128"/>
            </a:endParaRPr>
          </a:p>
          <a:p>
            <a:pPr fontAlgn="t"/>
            <a:r>
              <a:rPr lang="ja-JP" altLang="en-US" dirty="0">
                <a:latin typeface="メイリオ" panose="020B0604030504040204" pitchFamily="50" charset="-128"/>
                <a:ea typeface="メイリオ" panose="020B0604030504040204" pitchFamily="50" charset="-128"/>
              </a:rPr>
              <a:t>本錯視の図形は、下図のような立体物を斜めから見た光景として知覚されます。人は大きさの恒常性により奥側の対象を相対的に大きく知覚するため、手前側と奥側の長さが等しい本錯視の図形では奥側が長く見えます。その結果、上段の正方形が奥側へ偏って知覚されるのではないかと考えています（ポンゾ錯視の一種？）。</a:t>
            </a:r>
          </a:p>
        </p:txBody>
      </p:sp>
      <p:pic>
        <p:nvPicPr>
          <p:cNvPr id="5" name="図 4">
            <a:extLst>
              <a:ext uri="{FF2B5EF4-FFF2-40B4-BE49-F238E27FC236}">
                <a16:creationId xmlns:a16="http://schemas.microsoft.com/office/drawing/2014/main" id="{60C96EFA-0EBC-0F3C-1CF9-247D94F90B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003" y="2777842"/>
            <a:ext cx="4343811" cy="3257858"/>
          </a:xfrm>
          <a:prstGeom prst="rect">
            <a:avLst/>
          </a:prstGeom>
        </p:spPr>
      </p:pic>
      <p:pic>
        <p:nvPicPr>
          <p:cNvPr id="6" name="図 5">
            <a:extLst>
              <a:ext uri="{FF2B5EF4-FFF2-40B4-BE49-F238E27FC236}">
                <a16:creationId xmlns:a16="http://schemas.microsoft.com/office/drawing/2014/main" id="{E6D9067D-5B36-68EA-D086-2491678BB2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9995" y="2777842"/>
            <a:ext cx="4343811" cy="3257858"/>
          </a:xfrm>
          <a:prstGeom prst="rect">
            <a:avLst/>
          </a:prstGeom>
        </p:spPr>
      </p:pic>
      <p:sp>
        <p:nvSpPr>
          <p:cNvPr id="8" name="テキスト ボックス 7">
            <a:extLst>
              <a:ext uri="{FF2B5EF4-FFF2-40B4-BE49-F238E27FC236}">
                <a16:creationId xmlns:a16="http://schemas.microsoft.com/office/drawing/2014/main" id="{EE466054-BC94-26BB-BA63-DA985867EC05}"/>
              </a:ext>
            </a:extLst>
          </p:cNvPr>
          <p:cNvSpPr txBox="1"/>
          <p:nvPr/>
        </p:nvSpPr>
        <p:spPr>
          <a:xfrm>
            <a:off x="670932" y="6094061"/>
            <a:ext cx="7802136"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上段ブロックと下段ブロック左右の接触長は同じくらいに見えますが</a:t>
            </a:r>
            <a:r>
              <a:rPr kumimoji="1" lang="en-US" altLang="ja-JP">
                <a:latin typeface="メイリオ" panose="020B0604030504040204" pitchFamily="50" charset="-128"/>
                <a:ea typeface="メイリオ" panose="020B0604030504040204" pitchFamily="50" charset="-128"/>
              </a:rPr>
              <a:t>…</a:t>
            </a:r>
            <a:endParaRPr kumimoji="1" lang="ja-JP" altLang="en-US">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9FE98E04-7EF7-8460-7984-1F7402E27780}"/>
              </a:ext>
            </a:extLst>
          </p:cNvPr>
          <p:cNvSpPr txBox="1"/>
          <p:nvPr/>
        </p:nvSpPr>
        <p:spPr>
          <a:xfrm>
            <a:off x="1017181" y="6446486"/>
            <a:ext cx="7109639" cy="369332"/>
          </a:xfrm>
          <a:prstGeom prst="rect">
            <a:avLst/>
          </a:prstGeom>
          <a:noFill/>
        </p:spPr>
        <p:txBody>
          <a:bodyPr wrap="none" rtlCol="0">
            <a:spAutoFit/>
          </a:bodyPr>
          <a:lstStyle/>
          <a:p>
            <a:pPr algn="ctr"/>
            <a:r>
              <a:rPr kumimoji="1" lang="ja-JP" altLang="en-US" dirty="0">
                <a:latin typeface="メイリオ" panose="020B0604030504040204" pitchFamily="50" charset="-128"/>
                <a:ea typeface="メイリオ" panose="020B0604030504040204" pitchFamily="50" charset="-128"/>
              </a:rPr>
              <a:t>写真上の長さを比較すると手前の方が長いです（大きさの恒常性）</a:t>
            </a:r>
          </a:p>
        </p:txBody>
      </p:sp>
      <p:cxnSp>
        <p:nvCxnSpPr>
          <p:cNvPr id="10" name="直線コネクタ 9">
            <a:extLst>
              <a:ext uri="{FF2B5EF4-FFF2-40B4-BE49-F238E27FC236}">
                <a16:creationId xmlns:a16="http://schemas.microsoft.com/office/drawing/2014/main" id="{E547889E-8D7D-F713-FF68-42E62EEED642}"/>
              </a:ext>
            </a:extLst>
          </p:cNvPr>
          <p:cNvCxnSpPr>
            <a:cxnSpLocks/>
          </p:cNvCxnSpPr>
          <p:nvPr/>
        </p:nvCxnSpPr>
        <p:spPr>
          <a:xfrm flipV="1">
            <a:off x="2835826" y="4179393"/>
            <a:ext cx="394742" cy="176158"/>
          </a:xfrm>
          <a:prstGeom prst="line">
            <a:avLst/>
          </a:prstGeom>
          <a:ln>
            <a:solidFill>
              <a:srgbClr val="0070C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B21F7164-1D16-6568-EF76-9A1FEC7C7F67}"/>
              </a:ext>
            </a:extLst>
          </p:cNvPr>
          <p:cNvCxnSpPr>
            <a:cxnSpLocks/>
          </p:cNvCxnSpPr>
          <p:nvPr/>
        </p:nvCxnSpPr>
        <p:spPr>
          <a:xfrm flipH="1">
            <a:off x="3224144" y="3422821"/>
            <a:ext cx="93814" cy="8493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905DC03F-4E51-3F84-2D79-E5D3A455DD59}"/>
              </a:ext>
            </a:extLst>
          </p:cNvPr>
          <p:cNvCxnSpPr>
            <a:cxnSpLocks/>
          </p:cNvCxnSpPr>
          <p:nvPr/>
        </p:nvCxnSpPr>
        <p:spPr>
          <a:xfrm flipH="1">
            <a:off x="2789566" y="4180989"/>
            <a:ext cx="46260" cy="85003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直線コネクタ 12">
            <a:extLst>
              <a:ext uri="{FF2B5EF4-FFF2-40B4-BE49-F238E27FC236}">
                <a16:creationId xmlns:a16="http://schemas.microsoft.com/office/drawing/2014/main" id="{B97B327F-880C-5FCB-CCA3-192BC68FC99B}"/>
              </a:ext>
            </a:extLst>
          </p:cNvPr>
          <p:cNvCxnSpPr>
            <a:cxnSpLocks/>
          </p:cNvCxnSpPr>
          <p:nvPr/>
        </p:nvCxnSpPr>
        <p:spPr>
          <a:xfrm>
            <a:off x="2339575" y="3664480"/>
            <a:ext cx="0" cy="10660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C2365E8F-ABA3-38AC-3EC0-50C71305C33D}"/>
              </a:ext>
            </a:extLst>
          </p:cNvPr>
          <p:cNvCxnSpPr>
            <a:cxnSpLocks/>
          </p:cNvCxnSpPr>
          <p:nvPr/>
        </p:nvCxnSpPr>
        <p:spPr>
          <a:xfrm flipV="1">
            <a:off x="2338200" y="4364093"/>
            <a:ext cx="474496" cy="238239"/>
          </a:xfrm>
          <a:prstGeom prst="line">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AD8F51CE-543A-2363-0B32-641C43BE2CC4}"/>
              </a:ext>
            </a:extLst>
          </p:cNvPr>
          <p:cNvCxnSpPr>
            <a:cxnSpLocks/>
          </p:cNvCxnSpPr>
          <p:nvPr/>
        </p:nvCxnSpPr>
        <p:spPr>
          <a:xfrm>
            <a:off x="6008108" y="3514323"/>
            <a:ext cx="78006" cy="816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38E3363A-24B9-9F1A-8BF4-8DB27BB6DA7A}"/>
              </a:ext>
            </a:extLst>
          </p:cNvPr>
          <p:cNvCxnSpPr>
            <a:cxnSpLocks/>
          </p:cNvCxnSpPr>
          <p:nvPr/>
        </p:nvCxnSpPr>
        <p:spPr>
          <a:xfrm>
            <a:off x="6845169" y="3738698"/>
            <a:ext cx="0" cy="100693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直線コネクタ 16">
            <a:extLst>
              <a:ext uri="{FF2B5EF4-FFF2-40B4-BE49-F238E27FC236}">
                <a16:creationId xmlns:a16="http://schemas.microsoft.com/office/drawing/2014/main" id="{C2CCBDAF-4D26-5962-9FF8-0A85718A56ED}"/>
              </a:ext>
            </a:extLst>
          </p:cNvPr>
          <p:cNvCxnSpPr>
            <a:cxnSpLocks/>
          </p:cNvCxnSpPr>
          <p:nvPr/>
        </p:nvCxnSpPr>
        <p:spPr>
          <a:xfrm>
            <a:off x="6428311" y="4367340"/>
            <a:ext cx="28588" cy="76495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直線コネクタ 17">
            <a:extLst>
              <a:ext uri="{FF2B5EF4-FFF2-40B4-BE49-F238E27FC236}">
                <a16:creationId xmlns:a16="http://schemas.microsoft.com/office/drawing/2014/main" id="{7D1C405F-E401-CB14-2157-1BF6D6AB1AE7}"/>
              </a:ext>
            </a:extLst>
          </p:cNvPr>
          <p:cNvCxnSpPr>
            <a:cxnSpLocks/>
          </p:cNvCxnSpPr>
          <p:nvPr/>
        </p:nvCxnSpPr>
        <p:spPr>
          <a:xfrm>
            <a:off x="6089383" y="4263230"/>
            <a:ext cx="338928" cy="173529"/>
          </a:xfrm>
          <a:prstGeom prst="line">
            <a:avLst/>
          </a:prstGeom>
          <a:ln>
            <a:solidFill>
              <a:srgbClr val="0070C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A301E830-F7F0-BDAC-E49C-46A842827E7C}"/>
              </a:ext>
            </a:extLst>
          </p:cNvPr>
          <p:cNvCxnSpPr>
            <a:cxnSpLocks/>
          </p:cNvCxnSpPr>
          <p:nvPr/>
        </p:nvCxnSpPr>
        <p:spPr>
          <a:xfrm>
            <a:off x="6432287" y="4440735"/>
            <a:ext cx="413589" cy="244340"/>
          </a:xfrm>
          <a:prstGeom prst="line">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直線コネクタ 25">
            <a:extLst>
              <a:ext uri="{FF2B5EF4-FFF2-40B4-BE49-F238E27FC236}">
                <a16:creationId xmlns:a16="http://schemas.microsoft.com/office/drawing/2014/main" id="{8FAA2227-EA6C-920F-52B4-71995A51776A}"/>
              </a:ext>
            </a:extLst>
          </p:cNvPr>
          <p:cNvCxnSpPr>
            <a:cxnSpLocks/>
          </p:cNvCxnSpPr>
          <p:nvPr/>
        </p:nvCxnSpPr>
        <p:spPr>
          <a:xfrm flipV="1">
            <a:off x="2835826" y="4179393"/>
            <a:ext cx="394742" cy="176158"/>
          </a:xfrm>
          <a:prstGeom prst="line">
            <a:avLst/>
          </a:prstGeom>
          <a:ln>
            <a:solidFill>
              <a:srgbClr val="0070C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611DB161-3694-3567-CD3B-EE6CEE48833B}"/>
              </a:ext>
            </a:extLst>
          </p:cNvPr>
          <p:cNvCxnSpPr>
            <a:cxnSpLocks/>
          </p:cNvCxnSpPr>
          <p:nvPr/>
        </p:nvCxnSpPr>
        <p:spPr>
          <a:xfrm flipV="1">
            <a:off x="2335626" y="4364630"/>
            <a:ext cx="474496" cy="238239"/>
          </a:xfrm>
          <a:prstGeom prst="line">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直線コネクタ 27">
            <a:extLst>
              <a:ext uri="{FF2B5EF4-FFF2-40B4-BE49-F238E27FC236}">
                <a16:creationId xmlns:a16="http://schemas.microsoft.com/office/drawing/2014/main" id="{66D9623E-936F-1BB9-3A07-17EED843C7E8}"/>
              </a:ext>
            </a:extLst>
          </p:cNvPr>
          <p:cNvCxnSpPr>
            <a:cxnSpLocks/>
          </p:cNvCxnSpPr>
          <p:nvPr/>
        </p:nvCxnSpPr>
        <p:spPr>
          <a:xfrm>
            <a:off x="6087395" y="4261385"/>
            <a:ext cx="338928" cy="173529"/>
          </a:xfrm>
          <a:prstGeom prst="line">
            <a:avLst/>
          </a:prstGeom>
          <a:ln>
            <a:solidFill>
              <a:srgbClr val="0070C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6D2A6023-CEAD-D821-63FF-EA5C177A567B}"/>
              </a:ext>
            </a:extLst>
          </p:cNvPr>
          <p:cNvCxnSpPr>
            <a:cxnSpLocks/>
          </p:cNvCxnSpPr>
          <p:nvPr/>
        </p:nvCxnSpPr>
        <p:spPr>
          <a:xfrm>
            <a:off x="6435557" y="4440735"/>
            <a:ext cx="413589" cy="244340"/>
          </a:xfrm>
          <a:prstGeom prst="line">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CC631D98-FE46-0C3A-9402-5352F2946818}"/>
              </a:ext>
            </a:extLst>
          </p:cNvPr>
          <p:cNvCxnSpPr>
            <a:cxnSpLocks/>
          </p:cNvCxnSpPr>
          <p:nvPr/>
        </p:nvCxnSpPr>
        <p:spPr>
          <a:xfrm>
            <a:off x="3317958" y="2092138"/>
            <a:ext cx="0" cy="41355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54607AE8-CBAC-210D-11BB-9718FA0A0ABF}"/>
              </a:ext>
            </a:extLst>
          </p:cNvPr>
          <p:cNvCxnSpPr>
            <a:cxnSpLocks/>
          </p:cNvCxnSpPr>
          <p:nvPr/>
        </p:nvCxnSpPr>
        <p:spPr>
          <a:xfrm>
            <a:off x="6435633" y="2261142"/>
            <a:ext cx="0" cy="34024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直線コネクタ 40">
            <a:extLst>
              <a:ext uri="{FF2B5EF4-FFF2-40B4-BE49-F238E27FC236}">
                <a16:creationId xmlns:a16="http://schemas.microsoft.com/office/drawing/2014/main" id="{6FA5D7E9-83B7-63C3-F737-94A9EB98BD01}"/>
              </a:ext>
            </a:extLst>
          </p:cNvPr>
          <p:cNvCxnSpPr>
            <a:cxnSpLocks/>
          </p:cNvCxnSpPr>
          <p:nvPr/>
        </p:nvCxnSpPr>
        <p:spPr>
          <a:xfrm>
            <a:off x="2846459" y="2294163"/>
            <a:ext cx="0" cy="413553"/>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直線コネクタ 41">
            <a:extLst>
              <a:ext uri="{FF2B5EF4-FFF2-40B4-BE49-F238E27FC236}">
                <a16:creationId xmlns:a16="http://schemas.microsoft.com/office/drawing/2014/main" id="{73B16D77-FB78-6517-B4B7-FE97A3BC6D88}"/>
              </a:ext>
            </a:extLst>
          </p:cNvPr>
          <p:cNvCxnSpPr>
            <a:cxnSpLocks/>
          </p:cNvCxnSpPr>
          <p:nvPr/>
        </p:nvCxnSpPr>
        <p:spPr>
          <a:xfrm>
            <a:off x="6040007" y="2055487"/>
            <a:ext cx="0" cy="322613"/>
          </a:xfrm>
          <a:prstGeom prst="line">
            <a:avLst/>
          </a:prstGeom>
        </p:spPr>
        <p:style>
          <a:lnRef idx="2">
            <a:schemeClr val="accent1"/>
          </a:lnRef>
          <a:fillRef idx="0">
            <a:schemeClr val="accent1"/>
          </a:fillRef>
          <a:effectRef idx="1">
            <a:schemeClr val="accent1"/>
          </a:effectRef>
          <a:fontRef idx="minor">
            <a:schemeClr val="tx1"/>
          </a:fontRef>
        </p:style>
      </p:cxnSp>
      <p:pic>
        <p:nvPicPr>
          <p:cNvPr id="21" name="図 20" descr="文字が書かれている&#10;&#10;AI によって生成されたコンテンツは間違っている可能性があります。">
            <a:extLst>
              <a:ext uri="{FF2B5EF4-FFF2-40B4-BE49-F238E27FC236}">
                <a16:creationId xmlns:a16="http://schemas.microsoft.com/office/drawing/2014/main" id="{C07A6E1E-28E0-642D-C471-68C1085D66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380005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childTnLst>
                    </p:cTn>
                  </p:par>
                  <p:par>
                    <p:cTn id="50" fill="hold">
                      <p:stCondLst>
                        <p:cond delay="indefinite"/>
                      </p:stCondLst>
                      <p:childTnLst>
                        <p:par>
                          <p:cTn id="51" fill="hold">
                            <p:stCondLst>
                              <p:cond delay="0"/>
                            </p:stCondLst>
                            <p:childTnLst>
                              <p:par>
                                <p:cTn id="52" presetID="0" presetClass="path" presetSubtype="0" accel="50000" decel="50000" fill="hold" nodeType="clickEffect">
                                  <p:stCondLst>
                                    <p:cond delay="0"/>
                                  </p:stCondLst>
                                  <p:childTnLst>
                                    <p:animMotion origin="layout" path="M -2.95987E-17 4.81481E-6 L -2.95987E-17 0.00046 C -0.00035 -0.00834 -0.00069 -0.0169 -0.00104 -0.025 C -0.00139 -0.0294 -0.00191 -0.03334 -0.00208 -0.0375 C -0.00451 -0.08704 -0.00191 -0.05278 -0.00417 -0.08125 C -0.00382 -0.11181 -0.00417 -0.14283 -0.00312 -0.17338 C -0.00278 -0.1845 -0.00104 -0.19514 -2.95987E-17 -0.20602 C 0.00035 -0.20973 -2.95987E-17 -0.21389 0.00104 -0.21713 C 0.00243 -0.22176 0.00382 -0.22639 0.00521 -0.23102 C 0.00556 -0.23311 0.00556 -0.23542 0.00625 -0.23727 C 0.00851 -0.24491 0.01163 -0.25093 0.01458 -0.25764 C 0.01563 -0.26019 0.01632 -0.2632 0.01771 -0.26551 C 0.01875 -0.26783 0.02066 -0.26945 0.02188 -0.27176 C 0.03663 -0.30348 0.01771 -0.26737 0.02708 -0.28588 C 0.0283 -0.28866 0.02969 -0.29121 0.03125 -0.29352 C 0.03212 -0.29538 0.03333 -0.29676 0.03438 -0.29838 C 0.03542 -0.30093 0.03611 -0.30394 0.0375 -0.30602 C 0.04132 -0.31297 0.04201 -0.31227 0.04688 -0.31389 L 0.05625 -0.32315 " pathEditMode="relative" rAng="0" ptsTypes="AAAAAAAAAAAAAAAAAAA">
                                      <p:cBhvr>
                                        <p:cTn id="53" dur="2000" fill="hold"/>
                                        <p:tgtEl>
                                          <p:spTgt spid="14"/>
                                        </p:tgtEl>
                                        <p:attrNameLst>
                                          <p:attrName>ppt_x</p:attrName>
                                          <p:attrName>ppt_y</p:attrName>
                                        </p:attrNameLst>
                                      </p:cBhvr>
                                      <p:rCtr x="2604" y="-16134"/>
                                    </p:animMotion>
                                  </p:childTnLst>
                                </p:cTn>
                              </p:par>
                              <p:par>
                                <p:cTn id="54" presetID="0" presetClass="path" presetSubtype="0" accel="50000" decel="50000" fill="hold" nodeType="withEffect">
                                  <p:stCondLst>
                                    <p:cond delay="0"/>
                                  </p:stCondLst>
                                  <p:childTnLst>
                                    <p:animMotion origin="layout" path="M 3.88889E-6 1.48148E-6 L 3.88889E-6 0.00046 C -0.00052 -0.00579 -0.0007 -0.01181 -0.00122 -0.01759 C -0.00157 -0.02246 -0.00278 -0.03033 -0.00382 -0.03496 C -0.004 -0.04722 -0.004 -0.05972 -0.00504 -0.07176 C -0.00504 -0.07523 -0.00573 -0.07824 -0.00625 -0.08148 C -0.01111 -0.15463 -0.00452 -0.07454 -0.00816 -0.1213 C -0.00816 -0.15046 -0.00816 -0.18009 -0.0073 -0.20903 C -0.00712 -0.21158 -0.0066 -0.21366 -0.00625 -0.21551 C -0.0033 -0.22755 -0.00348 -0.2257 0.00121 -0.23796 C 0.00208 -0.24005 0.00277 -0.24236 0.00382 -0.24421 C 0.00885 -0.2544 0.00885 -0.25023 0.00885 -0.25533 " pathEditMode="relative" rAng="0" ptsTypes="AAAAAAAAAAAA">
                                      <p:cBhvr>
                                        <p:cTn id="55" dur="2000" fill="hold"/>
                                        <p:tgtEl>
                                          <p:spTgt spid="10"/>
                                        </p:tgtEl>
                                        <p:attrNameLst>
                                          <p:attrName>ppt_x</p:attrName>
                                          <p:attrName>ppt_y</p:attrName>
                                        </p:attrNameLst>
                                      </p:cBhvr>
                                      <p:rCtr x="35" y="-12755"/>
                                    </p:animMotion>
                                  </p:childTnLst>
                                </p:cTn>
                              </p:par>
                              <p:par>
                                <p:cTn id="56" presetID="0" presetClass="path" presetSubtype="0" accel="50000" decel="50000" fill="hold" nodeType="withEffect">
                                  <p:stCondLst>
                                    <p:cond delay="0"/>
                                  </p:stCondLst>
                                  <p:childTnLst>
                                    <p:animMotion origin="layout" path="M 0.00087 0.00024 L 0.00087 0.00024 C 0.00226 -0.00439 0.00365 -0.00902 0.00504 -0.01365 C 0.00747 -0.02245 0.00434 -0.01296 0.00712 -0.02338 C 0.00764 -0.02592 0.00851 -0.02801 0.00921 -0.03032 C 0.01181 -0.05833 0.00816 -0.02361 0.01233 -0.05393 C 0.01285 -0.05926 0.01407 -0.07453 0.01441 -0.07893 C 0.01407 -0.10347 0.01389 -0.12824 0.01337 -0.15254 C 0.0132 -0.15555 0.0125 -0.1581 0.01233 -0.16088 C 0.01181 -0.16412 0.01164 -0.16759 0.01129 -0.1706 C 0.01059 -0.17546 0.00973 -0.17986 0.00921 -0.18449 C 0.00868 -0.18726 0.00868 -0.19027 0.00816 -0.19282 C 0.00764 -0.19537 0.0066 -0.19745 0.00608 -0.19976 C 0.00486 -0.20393 0.00382 -0.2081 0.00296 -0.21226 C 0.00209 -0.21551 0.00174 -0.21898 0.00087 -0.22199 C -0.00034 -0.22592 -0.00225 -0.22939 -0.00329 -0.2331 C -0.00434 -0.23634 -0.00451 -0.23981 -0.00538 -0.24282 C -0.00625 -0.24583 -0.00764 -0.24838 -0.0085 -0.25115 C -0.01007 -0.25532 -0.01145 -0.25949 -0.01267 -0.26365 C -0.01423 -0.26828 -0.01527 -0.27314 -0.01684 -0.27754 C -0.0177 -0.28009 -0.01909 -0.28217 -0.01996 -0.28449 C -0.02118 -0.28773 -0.02204 -0.2912 -0.02309 -0.29421 C -0.02482 -0.29861 -0.02673 -0.30254 -0.02829 -0.30671 C -0.02882 -0.3081 -0.02882 -0.30972 -0.02934 -0.31088 C -0.03073 -0.31388 -0.03229 -0.31643 -0.0335 -0.31921 C -0.0342 -0.3206 -0.03402 -0.32222 -0.03454 -0.32338 C -0.03611 -0.32638 -0.03836 -0.32893 -0.03975 -0.33171 C -0.04079 -0.33356 -0.04114 -0.33564 -0.04184 -0.33726 C -0.04357 -0.34097 -0.0434 -0.34074 -0.04496 -0.34282 " pathEditMode="relative" ptsTypes="AAAAAAAAAAAAAAAAAAAAAAAAAAAAA">
                                      <p:cBhvr>
                                        <p:cTn id="57" dur="2000" fill="hold"/>
                                        <p:tgtEl>
                                          <p:spTgt spid="19"/>
                                        </p:tgtEl>
                                        <p:attrNameLst>
                                          <p:attrName>ppt_x</p:attrName>
                                          <p:attrName>ppt_y</p:attrName>
                                        </p:attrNameLst>
                                      </p:cBhvr>
                                    </p:animMotion>
                                  </p:childTnLst>
                                </p:cTn>
                              </p:par>
                              <p:par>
                                <p:cTn id="58" presetID="0" presetClass="path" presetSubtype="0" accel="50000" decel="50000" fill="hold" nodeType="withEffect">
                                  <p:stCondLst>
                                    <p:cond delay="0"/>
                                  </p:stCondLst>
                                  <p:childTnLst>
                                    <p:animMotion origin="layout" path="M -1.66667E-6 -7.40741E-7 L -1.66667E-6 0.00046 C 0.00087 -0.01458 0.00156 -0.0294 0.00243 -0.04421 C 0.00313 -0.06713 0.00261 -0.09028 0.00469 -0.11296 L 0.00834 -0.15278 C 0.00781 -0.17315 0.00747 -0.19375 0.00712 -0.21389 C 0.00677 -0.22106 0.00643 -0.22824 0.0059 -0.23518 C 0.00538 -0.23889 0.00417 -0.24236 0.00365 -0.24583 C 0.00295 -0.24838 0.00278 -0.25116 0.00243 -0.25347 C 0.00156 -0.25671 0.00087 -0.25972 -1.66667E-6 -0.26273 L -0.00104 -0.26736 L -1.66667E-6 -0.27477 " pathEditMode="relative" rAng="0" ptsTypes="AAAAAAAAAAAA">
                                      <p:cBhvr>
                                        <p:cTn id="59" dur="2000" fill="hold"/>
                                        <p:tgtEl>
                                          <p:spTgt spid="18"/>
                                        </p:tgtEl>
                                        <p:attrNameLst>
                                          <p:attrName>ppt_x</p:attrName>
                                          <p:attrName>ppt_y</p:attrName>
                                        </p:attrNameLst>
                                      </p:cBhvr>
                                      <p:rCtr x="365" y="-13727"/>
                                    </p:animMotion>
                                  </p:childTnLst>
                                </p:cTn>
                              </p:par>
                            </p:childTnLst>
                          </p:cTn>
                        </p:par>
                        <p:par>
                          <p:cTn id="60" fill="hold">
                            <p:stCondLst>
                              <p:cond delay="2000"/>
                            </p:stCondLst>
                            <p:childTnLst>
                              <p:par>
                                <p:cTn id="61" presetID="10" presetClass="entr" presetSubtype="0"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10" presetClass="entr" presetSubtype="0"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childTnLst>
                                </p:cTn>
                              </p:par>
                              <p:par>
                                <p:cTn id="67" presetID="10" presetClass="entr" presetSubtype="0" fill="hold"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childTnLst>
                          </p:cTn>
                        </p:par>
                        <p:par>
                          <p:cTn id="73" fill="hold">
                            <p:stCondLst>
                              <p:cond delay="2500"/>
                            </p:stCondLst>
                            <p:childTnLst>
                              <p:par>
                                <p:cTn id="74" presetID="10" presetClass="entr" presetSubtype="0"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2BC8A-A0F1-F80C-CE9A-B6FB5B19DFE2}"/>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6F72E819-3EC2-22F4-51EF-6E8A56006D11}"/>
              </a:ext>
            </a:extLst>
          </p:cNvPr>
          <p:cNvSpPr txBox="1"/>
          <p:nvPr/>
        </p:nvSpPr>
        <p:spPr>
          <a:xfrm>
            <a:off x="207556" y="232575"/>
            <a:ext cx="7571303" cy="923330"/>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考察に合わない部分：</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ひっくり返すと下部の四角が手前側に寄っているように見えました。</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考察の通りだとすると、逆になる筈です。なぜでしょうか</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a:t>
            </a:r>
            <a:endParaRPr kumimoji="1" lang="en-US" altLang="ja-JP" dirty="0">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1BA4E27A-CFC6-30A4-5162-76D7DA749BAD}"/>
              </a:ext>
            </a:extLst>
          </p:cNvPr>
          <p:cNvPicPr>
            <a:picLocks noChangeAspect="1"/>
          </p:cNvPicPr>
          <p:nvPr/>
        </p:nvPicPr>
        <p:blipFill>
          <a:blip r:embed="rId2"/>
          <a:stretch>
            <a:fillRect/>
          </a:stretch>
        </p:blipFill>
        <p:spPr>
          <a:xfrm>
            <a:off x="2229396" y="1882756"/>
            <a:ext cx="3944454" cy="3987130"/>
          </a:xfrm>
          <a:prstGeom prst="rect">
            <a:avLst/>
          </a:prstGeom>
          <a:scene3d>
            <a:camera prst="isometricOffAxis2Left">
              <a:rot lat="7800000" lon="3600000" rev="0"/>
            </a:camera>
            <a:lightRig rig="threePt" dir="t"/>
          </a:scene3d>
        </p:spPr>
      </p:pic>
      <p:sp>
        <p:nvSpPr>
          <p:cNvPr id="5" name="矢印: 右 4">
            <a:extLst>
              <a:ext uri="{FF2B5EF4-FFF2-40B4-BE49-F238E27FC236}">
                <a16:creationId xmlns:a16="http://schemas.microsoft.com/office/drawing/2014/main" id="{858A07D1-6876-C021-5393-508FBF7406B0}"/>
              </a:ext>
            </a:extLst>
          </p:cNvPr>
          <p:cNvSpPr/>
          <p:nvPr/>
        </p:nvSpPr>
        <p:spPr>
          <a:xfrm rot="3035277">
            <a:off x="4789488" y="563580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33BD9E57-1B60-D906-A7C0-D158347561F2}"/>
              </a:ext>
            </a:extLst>
          </p:cNvPr>
          <p:cNvSpPr txBox="1"/>
          <p:nvPr/>
        </p:nvSpPr>
        <p:spPr>
          <a:xfrm>
            <a:off x="5278692" y="5346314"/>
            <a:ext cx="415498" cy="369332"/>
          </a:xfrm>
          <a:prstGeom prst="rect">
            <a:avLst/>
          </a:prstGeom>
          <a:noFill/>
        </p:spPr>
        <p:txBody>
          <a:bodyPr wrap="none" rtlCol="0">
            <a:spAutoFit/>
          </a:bodyPr>
          <a:lstStyle/>
          <a:p>
            <a:r>
              <a:rPr kumimoji="1" lang="ja-JP" altLang="en-US">
                <a:latin typeface="メイリオ" panose="020B0604030504040204" pitchFamily="50" charset="-128"/>
                <a:ea typeface="メイリオ" panose="020B0604030504040204" pitchFamily="50" charset="-128"/>
              </a:rPr>
              <a:t>？</a:t>
            </a:r>
          </a:p>
        </p:txBody>
      </p:sp>
      <p:pic>
        <p:nvPicPr>
          <p:cNvPr id="14" name="図 13" descr="文字が書かれている&#10;&#10;AI によって生成されたコンテンツは間違っている可能性があります。">
            <a:extLst>
              <a:ext uri="{FF2B5EF4-FFF2-40B4-BE49-F238E27FC236}">
                <a16:creationId xmlns:a16="http://schemas.microsoft.com/office/drawing/2014/main" id="{A208C3EB-4074-500C-0033-08F8837708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625508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98B56DC-20AB-E460-85BE-A4FCB0E9E69C}"/>
              </a:ext>
            </a:extLst>
          </p:cNvPr>
          <p:cNvSpPr txBox="1"/>
          <p:nvPr/>
        </p:nvSpPr>
        <p:spPr>
          <a:xfrm>
            <a:off x="4249636" y="3198168"/>
            <a:ext cx="712054" cy="461665"/>
          </a:xfrm>
          <a:prstGeom prst="rect">
            <a:avLst/>
          </a:prstGeom>
          <a:noFill/>
        </p:spPr>
        <p:txBody>
          <a:bodyPr wrap="none" rtlCol="0">
            <a:spAutoFit/>
          </a:bodyPr>
          <a:lstStyle/>
          <a:p>
            <a:r>
              <a:rPr kumimoji="1" lang="en-US" altLang="ja-JP" sz="2400">
                <a:latin typeface="メイリオ" panose="020B0604030504040204" pitchFamily="50" charset="-128"/>
                <a:ea typeface="メイリオ" panose="020B0604030504040204" pitchFamily="50" charset="-128"/>
              </a:rPr>
              <a:t>FIN</a:t>
            </a:r>
            <a:endParaRPr kumimoji="1" lang="ja-JP" altLang="en-US" sz="2400">
              <a:latin typeface="メイリオ" panose="020B0604030504040204" pitchFamily="50" charset="-128"/>
              <a:ea typeface="メイリオ" panose="020B0604030504040204" pitchFamily="50" charset="-128"/>
            </a:endParaRPr>
          </a:p>
        </p:txBody>
      </p:sp>
      <p:pic>
        <p:nvPicPr>
          <p:cNvPr id="5" name="図 4" descr="文字が書かれている&#10;&#10;AI によって生成されたコンテンツは間違っている可能性があります。">
            <a:extLst>
              <a:ext uri="{FF2B5EF4-FFF2-40B4-BE49-F238E27FC236}">
                <a16:creationId xmlns:a16="http://schemas.microsoft.com/office/drawing/2014/main" id="{A20EB15E-4208-619A-BB9E-2A960D9C0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405" y="244939"/>
            <a:ext cx="1558452" cy="538429"/>
          </a:xfrm>
          <a:prstGeom prst="rect">
            <a:avLst/>
          </a:prstGeom>
        </p:spPr>
      </p:pic>
    </p:spTree>
    <p:extLst>
      <p:ext uri="{BB962C8B-B14F-4D97-AF65-F5344CB8AC3E}">
        <p14:creationId xmlns:p14="http://schemas.microsoft.com/office/powerpoint/2010/main" val="25928825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ec49fb2-688d-429d-8cbc-365d0da66c04">
      <Terms xmlns="http://schemas.microsoft.com/office/infopath/2007/PartnerControls"/>
    </lcf76f155ced4ddcb4097134ff3c332f>
    <TaxCatchAll xmlns="71b49d19-462d-4fa7-8ef8-28d4de3ed6da" xsi:nil="true"/>
    <_dlc_DocId xmlns="71b49d19-462d-4fa7-8ef8-28d4de3ed6da">44HRQUTVECMX-568855019-31512</_dlc_DocId>
    <_dlc_DocIdUrl xmlns="71b49d19-462d-4fa7-8ef8-28d4de3ed6da">
      <Url>https://globalymc.sharepoint.com/teams/HumanResearchDivision/_layouts/15/DocIdRedir.aspx?ID=44HRQUTVECMX-568855019-31512</Url>
      <Description>44HRQUTVECMX-568855019-31512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720A413906CF741BA58AAA3A40DA9D0" ma:contentTypeVersion="14" ma:contentTypeDescription="新しいドキュメントを作成します。" ma:contentTypeScope="" ma:versionID="ec3eaa08c6ccbccfa93527a59e6fd288">
  <xsd:schema xmlns:xsd="http://www.w3.org/2001/XMLSchema" xmlns:xs="http://www.w3.org/2001/XMLSchema" xmlns:p="http://schemas.microsoft.com/office/2006/metadata/properties" xmlns:ns2="71b49d19-462d-4fa7-8ef8-28d4de3ed6da" xmlns:ns3="cec49fb2-688d-429d-8cbc-365d0da66c04" targetNamespace="http://schemas.microsoft.com/office/2006/metadata/properties" ma:root="true" ma:fieldsID="62c05bf57407003217ee66a392eebeda" ns2:_="" ns3:_="">
    <xsd:import namespace="71b49d19-462d-4fa7-8ef8-28d4de3ed6da"/>
    <xsd:import namespace="cec49fb2-688d-429d-8cbc-365d0da66c0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b49d19-462d-4fa7-8ef8-28d4de3ed6da" elementFormDefault="qualified">
    <xsd:import namespace="http://schemas.microsoft.com/office/2006/documentManagement/types"/>
    <xsd:import namespace="http://schemas.microsoft.com/office/infopath/2007/PartnerControls"/>
    <xsd:element name="_dlc_DocId" ma:index="8" nillable="true" ma:displayName="ドキュメント ID 値" ma:description="このアイテムに割り当てられているドキュメント ID の値です。" ma:indexed="true" ma:internalName="_dlc_DocId" ma:readOnly="true">
      <xsd:simpleType>
        <xsd:restriction base="dms:Text"/>
      </xsd:simpleType>
    </xsd:element>
    <xsd:element name="_dlc_DocIdUrl" ma:index="9" nillable="true" ma:displayName="ドキュメントID:" ma:description="このドキュメントへの常時接続リンクです。"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を保持" ma:description="追加時に ID を保持します。" ma:hidden="true" ma:internalName="_dlc_DocIdPersistId" ma:readOnly="true">
      <xsd:simpleType>
        <xsd:restriction base="dms:Boolean"/>
      </xsd:simpleType>
    </xsd:element>
    <xsd:element name="TaxCatchAll" ma:index="17" nillable="true" ma:displayName="Taxonomy Catch All Column" ma:hidden="true" ma:list="{6efb6355-5009-46ff-9f09-656d1bd4a79a}" ma:internalName="TaxCatchAll" ma:showField="CatchAllData" ma:web="71b49d19-462d-4fa7-8ef8-28d4de3ed6d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c49fb2-688d-429d-8cbc-365d0da66c0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5d8d8cb3-13e6-4a9b-b8ca-c05e8e4559a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EAB5D82-C4DB-4D10-8AEC-2BF174A0E039}">
  <ds:schemaRefs>
    <ds:schemaRef ds:uri="http://purl.org/dc/dcmitype/"/>
    <ds:schemaRef ds:uri="71b49d19-462d-4fa7-8ef8-28d4de3ed6da"/>
    <ds:schemaRef ds:uri="cec49fb2-688d-429d-8cbc-365d0da66c04"/>
    <ds:schemaRef ds:uri="http://purl.org/dc/terms/"/>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C62FF1CB-D378-4611-BC41-FBB88ADC8C1B}">
  <ds:schemaRefs>
    <ds:schemaRef ds:uri="http://schemas.microsoft.com/sharepoint/v3/contenttype/forms"/>
  </ds:schemaRefs>
</ds:datastoreItem>
</file>

<file path=customXml/itemProps3.xml><?xml version="1.0" encoding="utf-8"?>
<ds:datastoreItem xmlns:ds="http://schemas.openxmlformats.org/officeDocument/2006/customXml" ds:itemID="{1BB23501-1540-4B00-8818-C0DFB1453D4A}">
  <ds:schemaRefs>
    <ds:schemaRef ds:uri="71b49d19-462d-4fa7-8ef8-28d4de3ed6da"/>
    <ds:schemaRef ds:uri="cec49fb2-688d-429d-8cbc-365d0da66c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2494E838-CB7F-469E-9F03-D6C46F1D59D3}">
  <ds:schemaRefs>
    <ds:schemaRef ds:uri="http://schemas.microsoft.com/sharepoint/events"/>
  </ds:schemaRefs>
</ds:datastoreItem>
</file>

<file path=docMetadata/LabelInfo.xml><?xml version="1.0" encoding="utf-8"?>
<clbl:labelList xmlns:clbl="http://schemas.microsoft.com/office/2020/mipLabelMetadata">
  <clbl:label id="{e0074dda-a150-419c-b1cb-6e50225f46d1}" enabled="1" method="Standard" siteId="{76684a67-d816-43ce-93f9-29b6f72f823f}" removed="0"/>
</clbl:labelList>
</file>

<file path=docProps/app.xml><?xml version="1.0" encoding="utf-8"?>
<Properties xmlns="http://schemas.openxmlformats.org/officeDocument/2006/extended-properties" xmlns:vt="http://schemas.openxmlformats.org/officeDocument/2006/docPropsVTypes">
  <Template>Office Theme</Template>
  <TotalTime>71</TotalTime>
  <Words>435</Words>
  <Application>Microsoft Office PowerPoint</Application>
  <PresentationFormat>画面に合わせる (4:3)</PresentationFormat>
  <Paragraphs>33</Paragraphs>
  <Slides>11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メイリオ</vt:lpstr>
      <vt:lpstr>Aptos</vt:lpstr>
      <vt:lpstr>Aptos Display</vt:lpstr>
      <vt:lpstr>Arial</vt:lpstr>
      <vt:lpstr>Office テーマ</vt:lpstr>
      <vt:lpstr>奥にずれる四角</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Harano Kazuya</dc:creator>
  <cp:lastModifiedBy>Harano Kazuya</cp:lastModifiedBy>
  <cp:revision>2</cp:revision>
  <dcterms:created xsi:type="dcterms:W3CDTF">2026-09-25T05:32:18Z</dcterms:created>
  <dcterms:modified xsi:type="dcterms:W3CDTF">2026-09-28T07:56:29Z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0x010100A720A413906CF741BA58AAA3A40DA9D0</vt:lpwstr>
  </property>
  <property fmtid="{D5CDD505-2E9C-101B-9397-08002B2CF9AE}" pid="3" name="_dlc_DocIdItemGuid">
    <vt:lpwstr>66f81939-43f8-4a28-bcaf-423618cd3e04</vt:lpwstr>
  </property>
  <property fmtid="{D5CDD505-2E9C-101B-9397-08002B2CF9AE}" pid="4" name="MediaServiceImageTags">
    <vt:lpwstr/>
  </property>
</Properties>
</file>