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256" r:id="rId5"/>
    <p:sldId id="260" r:id="rId6"/>
    <p:sldId id="259" r:id="rId7"/>
    <p:sldId id="261" r:id="rId8"/>
    <p:sldId id="263" r:id="rId9"/>
    <p:sldId id="268" r:id="rId10"/>
    <p:sldId id="269" r:id="rId11"/>
    <p:sldId id="270" r:id="rId12"/>
    <p:sldId id="271" r:id="rId13"/>
    <p:sldId id="264" r:id="rId14"/>
    <p:sldId id="267" r:id="rId15"/>
    <p:sldId id="272" r:id="rId16"/>
    <p:sldId id="266" r:id="rId17"/>
    <p:sldId id="265"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8D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6" autoAdjust="0"/>
    <p:restoredTop sz="94660"/>
  </p:normalViewPr>
  <p:slideViewPr>
    <p:cSldViewPr snapToGrid="0">
      <p:cViewPr varScale="1">
        <p:scale>
          <a:sx n="102" d="100"/>
          <a:sy n="102" d="100"/>
        </p:scale>
        <p:origin x="132" y="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1DACC4-5CD5-4691-853E-0553591CB6F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3732693-E129-4221-8A42-C67F533A72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A78E734-0561-4644-A155-E63B3815FA60}"/>
              </a:ext>
            </a:extLst>
          </p:cNvPr>
          <p:cNvSpPr>
            <a:spLocks noGrp="1"/>
          </p:cNvSpPr>
          <p:nvPr>
            <p:ph type="dt" sz="half" idx="10"/>
          </p:nvPr>
        </p:nvSpPr>
        <p:spPr/>
        <p:txBody>
          <a:bodyPr/>
          <a:lstStyle/>
          <a:p>
            <a:fld id="{35989D20-A88B-4999-8424-857D1FAF8070}"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0FAF8324-4E7C-4B48-B06C-B128A36DE65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A05C9A-80CC-430C-B1FB-9BB5A0639697}"/>
              </a:ext>
            </a:extLst>
          </p:cNvPr>
          <p:cNvSpPr>
            <a:spLocks noGrp="1"/>
          </p:cNvSpPr>
          <p:nvPr>
            <p:ph type="sldNum" sz="quarter" idx="12"/>
          </p:nvPr>
        </p:nvSpPr>
        <p:spPr/>
        <p:txBody>
          <a:body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4155569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FBBA62-754C-4E42-8AAD-ECCE99A17C6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EB64EDC-03DE-4083-ACB1-16A60172859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CAE6D7-83B8-4A6D-9233-A15E99B0EF23}"/>
              </a:ext>
            </a:extLst>
          </p:cNvPr>
          <p:cNvSpPr>
            <a:spLocks noGrp="1"/>
          </p:cNvSpPr>
          <p:nvPr>
            <p:ph type="dt" sz="half" idx="10"/>
          </p:nvPr>
        </p:nvSpPr>
        <p:spPr/>
        <p:txBody>
          <a:bodyPr/>
          <a:lstStyle/>
          <a:p>
            <a:fld id="{35989D20-A88B-4999-8424-857D1FAF8070}"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B099652B-0343-4C06-A063-02868B6485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7C88DE-EF75-4B48-9D0F-5DDEC63158BF}"/>
              </a:ext>
            </a:extLst>
          </p:cNvPr>
          <p:cNvSpPr>
            <a:spLocks noGrp="1"/>
          </p:cNvSpPr>
          <p:nvPr>
            <p:ph type="sldNum" sz="quarter" idx="12"/>
          </p:nvPr>
        </p:nvSpPr>
        <p:spPr/>
        <p:txBody>
          <a:body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357583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7C80A84-6DDB-465D-992E-BB9B4E8526F8}"/>
              </a:ext>
            </a:extLst>
          </p:cNvPr>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1898242-B4E5-4410-A933-17F39B011CC1}"/>
              </a:ext>
            </a:extLst>
          </p:cNvPr>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D9A80A-9507-4BBC-B49F-EA43A7107CA1}"/>
              </a:ext>
            </a:extLst>
          </p:cNvPr>
          <p:cNvSpPr>
            <a:spLocks noGrp="1"/>
          </p:cNvSpPr>
          <p:nvPr>
            <p:ph type="dt" sz="half" idx="10"/>
          </p:nvPr>
        </p:nvSpPr>
        <p:spPr/>
        <p:txBody>
          <a:bodyPr/>
          <a:lstStyle/>
          <a:p>
            <a:fld id="{35989D20-A88B-4999-8424-857D1FAF8070}"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50F4971D-6A95-4523-B0F2-7E82BC50D2D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F0E605-F42E-4920-88EE-8FE103DEEE52}"/>
              </a:ext>
            </a:extLst>
          </p:cNvPr>
          <p:cNvSpPr>
            <a:spLocks noGrp="1"/>
          </p:cNvSpPr>
          <p:nvPr>
            <p:ph type="sldNum" sz="quarter" idx="12"/>
          </p:nvPr>
        </p:nvSpPr>
        <p:spPr/>
        <p:txBody>
          <a:body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796121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9E71DC-26B4-4C3E-85B1-53EC94536DB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32CE0F-759B-48B8-AC66-293A321ECD9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CC6CFC-67C8-4DBA-A0BD-15DBF97FB880}"/>
              </a:ext>
            </a:extLst>
          </p:cNvPr>
          <p:cNvSpPr>
            <a:spLocks noGrp="1"/>
          </p:cNvSpPr>
          <p:nvPr>
            <p:ph type="dt" sz="half" idx="10"/>
          </p:nvPr>
        </p:nvSpPr>
        <p:spPr/>
        <p:txBody>
          <a:bodyPr/>
          <a:lstStyle/>
          <a:p>
            <a:fld id="{35989D20-A88B-4999-8424-857D1FAF8070}"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F76FA277-D7E0-4D5A-95CE-756C665ECDE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727E767-6281-49C7-B260-ED16028A0718}"/>
              </a:ext>
            </a:extLst>
          </p:cNvPr>
          <p:cNvSpPr>
            <a:spLocks noGrp="1"/>
          </p:cNvSpPr>
          <p:nvPr>
            <p:ph type="sldNum" sz="quarter" idx="12"/>
          </p:nvPr>
        </p:nvSpPr>
        <p:spPr/>
        <p:txBody>
          <a:body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186648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91CB8-DBF8-41F9-9429-8B8C027F5137}"/>
              </a:ext>
            </a:extLst>
          </p:cNvPr>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79066BD-CBDE-408A-BFE8-6E4A2C90732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742203F-4538-4391-B2E2-515D70D2C983}"/>
              </a:ext>
            </a:extLst>
          </p:cNvPr>
          <p:cNvSpPr>
            <a:spLocks noGrp="1"/>
          </p:cNvSpPr>
          <p:nvPr>
            <p:ph type="dt" sz="half" idx="10"/>
          </p:nvPr>
        </p:nvSpPr>
        <p:spPr/>
        <p:txBody>
          <a:bodyPr/>
          <a:lstStyle/>
          <a:p>
            <a:fld id="{35989D20-A88B-4999-8424-857D1FAF8070}"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04482113-AF6A-4D01-A169-867BEF200E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A3CB83-AC25-42B4-A871-6A58E06D9410}"/>
              </a:ext>
            </a:extLst>
          </p:cNvPr>
          <p:cNvSpPr>
            <a:spLocks noGrp="1"/>
          </p:cNvSpPr>
          <p:nvPr>
            <p:ph type="sldNum" sz="quarter" idx="12"/>
          </p:nvPr>
        </p:nvSpPr>
        <p:spPr/>
        <p:txBody>
          <a:body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267180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5B20B5-9C13-4611-8795-249CE20BD7D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1B73875-00D0-47E2-8E86-B0C506767FD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83933C0-C6CA-47A5-BFB8-B35B2D3E50B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BCC6610-3687-4772-9674-F0E554C84704}"/>
              </a:ext>
            </a:extLst>
          </p:cNvPr>
          <p:cNvSpPr>
            <a:spLocks noGrp="1"/>
          </p:cNvSpPr>
          <p:nvPr>
            <p:ph type="dt" sz="half" idx="10"/>
          </p:nvPr>
        </p:nvSpPr>
        <p:spPr/>
        <p:txBody>
          <a:bodyPr/>
          <a:lstStyle/>
          <a:p>
            <a:fld id="{35989D20-A88B-4999-8424-857D1FAF8070}" type="datetimeFigureOut">
              <a:rPr kumimoji="1" lang="ja-JP" altLang="en-US" smtClean="0"/>
              <a:t>2021/12/6</a:t>
            </a:fld>
            <a:endParaRPr kumimoji="1" lang="ja-JP" altLang="en-US"/>
          </a:p>
        </p:txBody>
      </p:sp>
      <p:sp>
        <p:nvSpPr>
          <p:cNvPr id="6" name="フッター プレースホルダー 5">
            <a:extLst>
              <a:ext uri="{FF2B5EF4-FFF2-40B4-BE49-F238E27FC236}">
                <a16:creationId xmlns:a16="http://schemas.microsoft.com/office/drawing/2014/main" id="{3C342633-66EB-4BBF-A73B-7E5EA1E4FD6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3E4C0C-F02E-4A7C-85B1-F258B2760997}"/>
              </a:ext>
            </a:extLst>
          </p:cNvPr>
          <p:cNvSpPr>
            <a:spLocks noGrp="1"/>
          </p:cNvSpPr>
          <p:nvPr>
            <p:ph type="sldNum" sz="quarter" idx="12"/>
          </p:nvPr>
        </p:nvSpPr>
        <p:spPr/>
        <p:txBody>
          <a:body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126347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12240-046A-4E4C-BE7B-58A1E8DF724D}"/>
              </a:ext>
            </a:extLst>
          </p:cNvPr>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BBEE6C8-C0AC-483F-A46D-9143D694A07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1437AF0-B817-4212-B47D-F734A4A7230A}"/>
              </a:ext>
            </a:extLst>
          </p:cNvPr>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ED2EF64-94EF-4097-B8F1-24BF1E76C48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9DAB492-F617-441D-A1AB-F3028733F0F9}"/>
              </a:ext>
            </a:extLst>
          </p:cNvPr>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B180E93-ACC6-47C7-830D-62447C2C81F4}"/>
              </a:ext>
            </a:extLst>
          </p:cNvPr>
          <p:cNvSpPr>
            <a:spLocks noGrp="1"/>
          </p:cNvSpPr>
          <p:nvPr>
            <p:ph type="dt" sz="half" idx="10"/>
          </p:nvPr>
        </p:nvSpPr>
        <p:spPr/>
        <p:txBody>
          <a:bodyPr/>
          <a:lstStyle/>
          <a:p>
            <a:fld id="{35989D20-A88B-4999-8424-857D1FAF8070}" type="datetimeFigureOut">
              <a:rPr kumimoji="1" lang="ja-JP" altLang="en-US" smtClean="0"/>
              <a:t>2021/12/6</a:t>
            </a:fld>
            <a:endParaRPr kumimoji="1" lang="ja-JP" altLang="en-US"/>
          </a:p>
        </p:txBody>
      </p:sp>
      <p:sp>
        <p:nvSpPr>
          <p:cNvPr id="8" name="フッター プレースホルダー 7">
            <a:extLst>
              <a:ext uri="{FF2B5EF4-FFF2-40B4-BE49-F238E27FC236}">
                <a16:creationId xmlns:a16="http://schemas.microsoft.com/office/drawing/2014/main" id="{1E47C79F-64B1-4412-AE6E-200CA314BA2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A59D6DB-50C1-4B86-90D7-0620AF2B7573}"/>
              </a:ext>
            </a:extLst>
          </p:cNvPr>
          <p:cNvSpPr>
            <a:spLocks noGrp="1"/>
          </p:cNvSpPr>
          <p:nvPr>
            <p:ph type="sldNum" sz="quarter" idx="12"/>
          </p:nvPr>
        </p:nvSpPr>
        <p:spPr/>
        <p:txBody>
          <a:body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481855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6936E5-56A0-45B7-858E-E14485B112A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FE8EE48-F294-4C44-B121-0EF2660C47A2}"/>
              </a:ext>
            </a:extLst>
          </p:cNvPr>
          <p:cNvSpPr>
            <a:spLocks noGrp="1"/>
          </p:cNvSpPr>
          <p:nvPr>
            <p:ph type="dt" sz="half" idx="10"/>
          </p:nvPr>
        </p:nvSpPr>
        <p:spPr/>
        <p:txBody>
          <a:bodyPr/>
          <a:lstStyle/>
          <a:p>
            <a:fld id="{35989D20-A88B-4999-8424-857D1FAF8070}" type="datetimeFigureOut">
              <a:rPr kumimoji="1" lang="ja-JP" altLang="en-US" smtClean="0"/>
              <a:t>2021/12/6</a:t>
            </a:fld>
            <a:endParaRPr kumimoji="1" lang="ja-JP" altLang="en-US"/>
          </a:p>
        </p:txBody>
      </p:sp>
      <p:sp>
        <p:nvSpPr>
          <p:cNvPr id="4" name="フッター プレースホルダー 3">
            <a:extLst>
              <a:ext uri="{FF2B5EF4-FFF2-40B4-BE49-F238E27FC236}">
                <a16:creationId xmlns:a16="http://schemas.microsoft.com/office/drawing/2014/main" id="{484A84DB-C467-4584-B51D-F01D3A3F83E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A837AD5-782C-4E28-AE8C-C620A828EFF9}"/>
              </a:ext>
            </a:extLst>
          </p:cNvPr>
          <p:cNvSpPr>
            <a:spLocks noGrp="1"/>
          </p:cNvSpPr>
          <p:nvPr>
            <p:ph type="sldNum" sz="quarter" idx="12"/>
          </p:nvPr>
        </p:nvSpPr>
        <p:spPr/>
        <p:txBody>
          <a:body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355895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EF67D4E-896F-445D-B52E-63CB15033ECD}"/>
              </a:ext>
            </a:extLst>
          </p:cNvPr>
          <p:cNvSpPr>
            <a:spLocks noGrp="1"/>
          </p:cNvSpPr>
          <p:nvPr>
            <p:ph type="dt" sz="half" idx="10"/>
          </p:nvPr>
        </p:nvSpPr>
        <p:spPr/>
        <p:txBody>
          <a:bodyPr/>
          <a:lstStyle/>
          <a:p>
            <a:fld id="{35989D20-A88B-4999-8424-857D1FAF8070}" type="datetimeFigureOut">
              <a:rPr kumimoji="1" lang="ja-JP" altLang="en-US" smtClean="0"/>
              <a:t>2021/12/6</a:t>
            </a:fld>
            <a:endParaRPr kumimoji="1" lang="ja-JP" altLang="en-US"/>
          </a:p>
        </p:txBody>
      </p:sp>
      <p:sp>
        <p:nvSpPr>
          <p:cNvPr id="3" name="フッター プレースホルダー 2">
            <a:extLst>
              <a:ext uri="{FF2B5EF4-FFF2-40B4-BE49-F238E27FC236}">
                <a16:creationId xmlns:a16="http://schemas.microsoft.com/office/drawing/2014/main" id="{C5BD587F-FCBB-478B-BEFD-75567747D1C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C325FE-85F0-4044-A294-42E8DAAC52E4}"/>
              </a:ext>
            </a:extLst>
          </p:cNvPr>
          <p:cNvSpPr>
            <a:spLocks noGrp="1"/>
          </p:cNvSpPr>
          <p:nvPr>
            <p:ph type="sldNum" sz="quarter" idx="12"/>
          </p:nvPr>
        </p:nvSpPr>
        <p:spPr/>
        <p:txBody>
          <a:body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212709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CBC170-2ACC-432E-9268-9868C30ECF7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2C06540-B3DD-4837-81E9-6DC0D6E2655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789369D-BFE4-4CE3-872D-92EA69269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0368BF9-E0F1-45A3-8703-0D79CC696487}"/>
              </a:ext>
            </a:extLst>
          </p:cNvPr>
          <p:cNvSpPr>
            <a:spLocks noGrp="1"/>
          </p:cNvSpPr>
          <p:nvPr>
            <p:ph type="dt" sz="half" idx="10"/>
          </p:nvPr>
        </p:nvSpPr>
        <p:spPr/>
        <p:txBody>
          <a:bodyPr/>
          <a:lstStyle/>
          <a:p>
            <a:fld id="{35989D20-A88B-4999-8424-857D1FAF8070}" type="datetimeFigureOut">
              <a:rPr kumimoji="1" lang="ja-JP" altLang="en-US" smtClean="0"/>
              <a:t>2021/12/6</a:t>
            </a:fld>
            <a:endParaRPr kumimoji="1" lang="ja-JP" altLang="en-US"/>
          </a:p>
        </p:txBody>
      </p:sp>
      <p:sp>
        <p:nvSpPr>
          <p:cNvPr id="6" name="フッター プレースホルダー 5">
            <a:extLst>
              <a:ext uri="{FF2B5EF4-FFF2-40B4-BE49-F238E27FC236}">
                <a16:creationId xmlns:a16="http://schemas.microsoft.com/office/drawing/2014/main" id="{C9280000-6E76-4144-A050-4003FC45C98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A49D8DF-0B1D-4215-A52C-F781C1785768}"/>
              </a:ext>
            </a:extLst>
          </p:cNvPr>
          <p:cNvSpPr>
            <a:spLocks noGrp="1"/>
          </p:cNvSpPr>
          <p:nvPr>
            <p:ph type="sldNum" sz="quarter" idx="12"/>
          </p:nvPr>
        </p:nvSpPr>
        <p:spPr/>
        <p:txBody>
          <a:body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1672553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CFA5CF-BEB4-49A8-866F-7ED000127EB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F5B2F4E-CBCC-40F5-BD4C-4BCFA9B62B15}"/>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3750255-8E7F-4907-ABC5-38F5ADA2F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52CB391-B3A7-4EF6-BE01-623FDD283B82}"/>
              </a:ext>
            </a:extLst>
          </p:cNvPr>
          <p:cNvSpPr>
            <a:spLocks noGrp="1"/>
          </p:cNvSpPr>
          <p:nvPr>
            <p:ph type="dt" sz="half" idx="10"/>
          </p:nvPr>
        </p:nvSpPr>
        <p:spPr/>
        <p:txBody>
          <a:bodyPr/>
          <a:lstStyle/>
          <a:p>
            <a:fld id="{35989D20-A88B-4999-8424-857D1FAF8070}" type="datetimeFigureOut">
              <a:rPr kumimoji="1" lang="ja-JP" altLang="en-US" smtClean="0"/>
              <a:t>2021/12/6</a:t>
            </a:fld>
            <a:endParaRPr kumimoji="1" lang="ja-JP" altLang="en-US"/>
          </a:p>
        </p:txBody>
      </p:sp>
      <p:sp>
        <p:nvSpPr>
          <p:cNvPr id="6" name="フッター プレースホルダー 5">
            <a:extLst>
              <a:ext uri="{FF2B5EF4-FFF2-40B4-BE49-F238E27FC236}">
                <a16:creationId xmlns:a16="http://schemas.microsoft.com/office/drawing/2014/main" id="{10578513-32BB-4503-8A0D-C3BC9E7F1D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99CD179-11D9-4C01-8A2A-97AF7278D86A}"/>
              </a:ext>
            </a:extLst>
          </p:cNvPr>
          <p:cNvSpPr>
            <a:spLocks noGrp="1"/>
          </p:cNvSpPr>
          <p:nvPr>
            <p:ph type="sldNum" sz="quarter" idx="12"/>
          </p:nvPr>
        </p:nvSpPr>
        <p:spPr/>
        <p:txBody>
          <a:body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2039630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5F2806E-F5CE-4353-BE19-88CAB9977FA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FC3E219-480A-4948-8E0B-269261372F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E373B38-05B6-457A-BE30-4D129410794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89D20-A88B-4999-8424-857D1FAF8070}" type="datetimeFigureOut">
              <a:rPr kumimoji="1" lang="ja-JP" altLang="en-US" smtClean="0"/>
              <a:t>2021/12/6</a:t>
            </a:fld>
            <a:endParaRPr kumimoji="1" lang="ja-JP" altLang="en-US"/>
          </a:p>
        </p:txBody>
      </p:sp>
      <p:sp>
        <p:nvSpPr>
          <p:cNvPr id="5" name="フッター プレースホルダー 4">
            <a:extLst>
              <a:ext uri="{FF2B5EF4-FFF2-40B4-BE49-F238E27FC236}">
                <a16:creationId xmlns:a16="http://schemas.microsoft.com/office/drawing/2014/main" id="{DDF08048-2399-44FA-B067-2B0A5EFB033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6BB81FC-2331-497E-AC87-05F8FFCF5B1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1DB5F-4474-4A6D-AA26-53D11FDF812A}" type="slidenum">
              <a:rPr kumimoji="1" lang="ja-JP" altLang="en-US" smtClean="0"/>
              <a:t>‹#›</a:t>
            </a:fld>
            <a:endParaRPr kumimoji="1" lang="ja-JP" altLang="en-US"/>
          </a:p>
        </p:txBody>
      </p:sp>
    </p:spTree>
    <p:extLst>
      <p:ext uri="{BB962C8B-B14F-4D97-AF65-F5344CB8AC3E}">
        <p14:creationId xmlns:p14="http://schemas.microsoft.com/office/powerpoint/2010/main" val="4097270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2A94B5F-E3EA-43A6-9201-E4A5511CC9FE}"/>
              </a:ext>
            </a:extLst>
          </p:cNvPr>
          <p:cNvSpPr txBox="1"/>
          <p:nvPr/>
        </p:nvSpPr>
        <p:spPr>
          <a:xfrm>
            <a:off x="3397349" y="1620436"/>
            <a:ext cx="5724644" cy="923330"/>
          </a:xfrm>
          <a:prstGeom prst="rect">
            <a:avLst/>
          </a:prstGeom>
          <a:noFill/>
        </p:spPr>
        <p:txBody>
          <a:bodyPr wrap="none" rtlCol="0">
            <a:spAutoFit/>
          </a:bodyPr>
          <a:lstStyle/>
          <a:p>
            <a:r>
              <a:rPr lang="ja-JP" altLang="en-US" sz="5400" b="1" dirty="0">
                <a:latin typeface="メイリオ" panose="020B0604030504040204" pitchFamily="50" charset="-128"/>
                <a:ea typeface="メイリオ" panose="020B0604030504040204" pitchFamily="50" charset="-128"/>
              </a:rPr>
              <a:t>岡崎げんき館錯視</a:t>
            </a:r>
          </a:p>
        </p:txBody>
      </p:sp>
      <p:sp>
        <p:nvSpPr>
          <p:cNvPr id="6" name="テキスト ボックス 5">
            <a:extLst>
              <a:ext uri="{FF2B5EF4-FFF2-40B4-BE49-F238E27FC236}">
                <a16:creationId xmlns:a16="http://schemas.microsoft.com/office/drawing/2014/main" id="{CC26EBC5-240C-43E8-AD11-06665C87A9CE}"/>
              </a:ext>
            </a:extLst>
          </p:cNvPr>
          <p:cNvSpPr txBox="1"/>
          <p:nvPr/>
        </p:nvSpPr>
        <p:spPr>
          <a:xfrm>
            <a:off x="1859269" y="2704991"/>
            <a:ext cx="8800807" cy="923330"/>
          </a:xfrm>
          <a:prstGeom prst="rect">
            <a:avLst/>
          </a:prstGeom>
          <a:noFill/>
        </p:spPr>
        <p:txBody>
          <a:bodyPr wrap="none" rtlCol="0">
            <a:spAutoFit/>
          </a:bodyPr>
          <a:lstStyle/>
          <a:p>
            <a:r>
              <a:rPr lang="en-US" altLang="ja-JP" sz="5400" dirty="0">
                <a:latin typeface="メイリオ" panose="020B0604030504040204" pitchFamily="50" charset="-128"/>
                <a:ea typeface="メイリオ" panose="020B0604030504040204" pitchFamily="50" charset="-128"/>
              </a:rPr>
              <a:t>Okazaki Genkikan Illusion</a:t>
            </a:r>
            <a:endParaRPr lang="ja-JP" altLang="en-US" sz="54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850A4A56-B2F4-4838-B5C7-89F66F759AA7}"/>
              </a:ext>
            </a:extLst>
          </p:cNvPr>
          <p:cNvSpPr txBox="1"/>
          <p:nvPr/>
        </p:nvSpPr>
        <p:spPr>
          <a:xfrm>
            <a:off x="2714665" y="4842736"/>
            <a:ext cx="7026282" cy="400110"/>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rPr>
              <a:t>Eiji Watanabe (NIBB) and Lana Sinapayen (Sony CSL)</a:t>
            </a:r>
            <a:endParaRPr lang="ja-JP" altLang="en-US" sz="20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634BB32C-248B-4C51-90D5-91553E22BC62}"/>
              </a:ext>
            </a:extLst>
          </p:cNvPr>
          <p:cNvSpPr txBox="1"/>
          <p:nvPr/>
        </p:nvSpPr>
        <p:spPr>
          <a:xfrm>
            <a:off x="2347068" y="5321877"/>
            <a:ext cx="7825207" cy="400110"/>
          </a:xfrm>
          <a:prstGeom prst="rect">
            <a:avLst/>
          </a:prstGeom>
          <a:noFill/>
        </p:spPr>
        <p:txBody>
          <a:bodyPr wrap="square">
            <a:spAutoFit/>
          </a:bodyPr>
          <a:lstStyle/>
          <a:p>
            <a:r>
              <a:rPr lang="ja-JP" altLang="en-US" sz="2000" dirty="0">
                <a:latin typeface="メイリオ" panose="020B0604030504040204" pitchFamily="50" charset="-128"/>
                <a:ea typeface="メイリオ" panose="020B0604030504040204" pitchFamily="50" charset="-128"/>
              </a:rPr>
              <a:t>渡辺 英治（基礎生物学研究所）、 ラナ シナパヤ（ソニーＣＳＬ）</a:t>
            </a:r>
          </a:p>
        </p:txBody>
      </p:sp>
    </p:spTree>
    <p:extLst>
      <p:ext uri="{BB962C8B-B14F-4D97-AF65-F5344CB8AC3E}">
        <p14:creationId xmlns:p14="http://schemas.microsoft.com/office/powerpoint/2010/main" val="1078023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4ABBBFA-BC0D-40BE-9480-61164D36B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5250" y="857250"/>
            <a:ext cx="6858000" cy="5143500"/>
          </a:xfrm>
          <a:prstGeom prst="rect">
            <a:avLst/>
          </a:prstGeom>
        </p:spPr>
      </p:pic>
      <p:sp>
        <p:nvSpPr>
          <p:cNvPr id="5" name="テキスト ボックス 4">
            <a:extLst>
              <a:ext uri="{FF2B5EF4-FFF2-40B4-BE49-F238E27FC236}">
                <a16:creationId xmlns:a16="http://schemas.microsoft.com/office/drawing/2014/main" id="{0DBDE6EC-4E32-4835-B6A2-CA8DC8F916C8}"/>
              </a:ext>
            </a:extLst>
          </p:cNvPr>
          <p:cNvSpPr txBox="1"/>
          <p:nvPr/>
        </p:nvSpPr>
        <p:spPr>
          <a:xfrm>
            <a:off x="7712149" y="2724382"/>
            <a:ext cx="386316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装置の全景</a:t>
            </a:r>
            <a:endParaRPr kumimoji="1" lang="en-US" altLang="ja-JP"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a:defRPr/>
            </a:pPr>
            <a:r>
              <a:rPr lang="ja-JP" altLang="en-US" sz="1600" dirty="0">
                <a:solidFill>
                  <a:prstClr val="black"/>
                </a:solidFill>
                <a:latin typeface="メイリオ" panose="020B0604030504040204" pitchFamily="50" charset="-128"/>
                <a:ea typeface="メイリオ" panose="020B0604030504040204" pitchFamily="50" charset="-128"/>
              </a:rPr>
              <a:t>（電線の替わりは縄跳びの紐です）</a:t>
            </a:r>
            <a:endPar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988309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29FA8F9-36FE-4504-93B0-4D392A3CC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72" y="857250"/>
            <a:ext cx="6858000" cy="5143500"/>
          </a:xfrm>
          <a:prstGeom prst="rect">
            <a:avLst/>
          </a:prstGeom>
        </p:spPr>
      </p:pic>
      <p:sp>
        <p:nvSpPr>
          <p:cNvPr id="7" name="テキスト ボックス 6">
            <a:extLst>
              <a:ext uri="{FF2B5EF4-FFF2-40B4-BE49-F238E27FC236}">
                <a16:creationId xmlns:a16="http://schemas.microsoft.com/office/drawing/2014/main" id="{BDB93B9D-9128-4332-98A8-160BAC2A6B46}"/>
              </a:ext>
            </a:extLst>
          </p:cNvPr>
          <p:cNvSpPr txBox="1"/>
          <p:nvPr/>
        </p:nvSpPr>
        <p:spPr>
          <a:xfrm>
            <a:off x="7025846" y="2969575"/>
            <a:ext cx="44935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装置を前面から見たところ</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a:defRPr/>
            </a:pPr>
            <a:r>
              <a:rPr lang="ja-JP" altLang="en-US" sz="1600" dirty="0">
                <a:solidFill>
                  <a:prstClr val="black"/>
                </a:solidFill>
                <a:latin typeface="メイリオ" panose="020B0604030504040204" pitchFamily="50" charset="-128"/>
                <a:ea typeface="メイリオ" panose="020B0604030504040204" pitchFamily="50" charset="-128"/>
              </a:rPr>
              <a:t>（普通のポッゲンドルフ錯視が観察できます）</a:t>
            </a:r>
            <a:endPar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428515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5A2A27-9DB9-44D1-8BDB-10AC30C415C7}"/>
              </a:ext>
            </a:extLst>
          </p:cNvPr>
          <p:cNvSpPr txBox="1"/>
          <p:nvPr/>
        </p:nvSpPr>
        <p:spPr>
          <a:xfrm>
            <a:off x="1743740" y="4100902"/>
            <a:ext cx="9637414" cy="954107"/>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静止画では比較的普通のポッゲンドルフ錯視が観察されるだけです。しかし、カメラを動かしてみると</a:t>
            </a:r>
            <a:r>
              <a:rPr lang="en-US" altLang="ja-JP" sz="2800" b="1" dirty="0">
                <a:latin typeface="メイリオ" panose="020B0604030504040204" pitchFamily="50" charset="-128"/>
                <a:ea typeface="メイリオ" panose="020B0604030504040204" pitchFamily="50" charset="-128"/>
              </a:rPr>
              <a:t>...</a:t>
            </a:r>
          </a:p>
        </p:txBody>
      </p:sp>
      <p:pic>
        <p:nvPicPr>
          <p:cNvPr id="3" name="図 2">
            <a:extLst>
              <a:ext uri="{FF2B5EF4-FFF2-40B4-BE49-F238E27FC236}">
                <a16:creationId xmlns:a16="http://schemas.microsoft.com/office/drawing/2014/main" id="{F07B260E-407D-41A2-904A-64CDE3031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25" y="794949"/>
            <a:ext cx="1885950" cy="1962150"/>
          </a:xfrm>
          <a:prstGeom prst="rect">
            <a:avLst/>
          </a:prstGeom>
        </p:spPr>
      </p:pic>
    </p:spTree>
    <p:extLst>
      <p:ext uri="{BB962C8B-B14F-4D97-AF65-F5344CB8AC3E}">
        <p14:creationId xmlns:p14="http://schemas.microsoft.com/office/powerpoint/2010/main" val="1904102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98D6A"/>
        </a:solidFill>
        <a:effectLst/>
      </p:bgPr>
    </p:bg>
    <p:spTree>
      <p:nvGrpSpPr>
        <p:cNvPr id="1" name=""/>
        <p:cNvGrpSpPr/>
        <p:nvPr/>
      </p:nvGrpSpPr>
      <p:grpSpPr>
        <a:xfrm>
          <a:off x="0" y="0"/>
          <a:ext cx="0" cy="0"/>
          <a:chOff x="0" y="0"/>
          <a:chExt cx="0" cy="0"/>
        </a:xfrm>
      </p:grpSpPr>
      <p:pic>
        <p:nvPicPr>
          <p:cNvPr id="2" name="Genki_1">
            <a:hlinkClick r:id="" action="ppaction://media"/>
            <a:extLst>
              <a:ext uri="{FF2B5EF4-FFF2-40B4-BE49-F238E27FC236}">
                <a16:creationId xmlns:a16="http://schemas.microsoft.com/office/drawing/2014/main" id="{F98F590E-74A8-42E6-960F-44EDD9AA89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54217" y="0"/>
            <a:ext cx="3857625" cy="6858000"/>
          </a:xfrm>
          <a:prstGeom prst="rect">
            <a:avLst/>
          </a:prstGeom>
        </p:spPr>
      </p:pic>
    </p:spTree>
    <p:extLst>
      <p:ext uri="{BB962C8B-B14F-4D97-AF65-F5344CB8AC3E}">
        <p14:creationId xmlns:p14="http://schemas.microsoft.com/office/powerpoint/2010/main" val="212570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5A2A27-9DB9-44D1-8BDB-10AC30C415C7}"/>
              </a:ext>
            </a:extLst>
          </p:cNvPr>
          <p:cNvSpPr txBox="1"/>
          <p:nvPr/>
        </p:nvSpPr>
        <p:spPr>
          <a:xfrm>
            <a:off x="1268818" y="3816282"/>
            <a:ext cx="9845749" cy="1815882"/>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最初、私たちはスリットの傾きや線の置き方などが主因だと思っておりましたが、どうやら観察者のモーションが主因のようです。岡崎げんき館の現場では、知らず知らず自分の頭を上下させ、視線を動かして観察していたのでした。</a:t>
            </a:r>
            <a:endParaRPr lang="en-US" altLang="ja-JP" sz="28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F07B260E-407D-41A2-904A-64CDE3031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25" y="794949"/>
            <a:ext cx="1885950" cy="1962150"/>
          </a:xfrm>
          <a:prstGeom prst="rect">
            <a:avLst/>
          </a:prstGeom>
        </p:spPr>
      </p:pic>
    </p:spTree>
    <p:extLst>
      <p:ext uri="{BB962C8B-B14F-4D97-AF65-F5344CB8AC3E}">
        <p14:creationId xmlns:p14="http://schemas.microsoft.com/office/powerpoint/2010/main" val="3136670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5A2A27-9DB9-44D1-8BDB-10AC30C415C7}"/>
              </a:ext>
            </a:extLst>
          </p:cNvPr>
          <p:cNvSpPr txBox="1"/>
          <p:nvPr/>
        </p:nvSpPr>
        <p:spPr>
          <a:xfrm>
            <a:off x="1268818" y="3816282"/>
            <a:ext cx="9845749" cy="1384995"/>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結論としては、ポッゲンドルフ錯視に垂直方向のモーションを加えると線の角度が大きく変わる現象でした。水平方向のモーションでも変化はあるようですが顕著ではありません。</a:t>
            </a:r>
            <a:endParaRPr lang="en-US" altLang="ja-JP" sz="28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F07B260E-407D-41A2-904A-64CDE3031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25" y="794949"/>
            <a:ext cx="1885950" cy="1962150"/>
          </a:xfrm>
          <a:prstGeom prst="rect">
            <a:avLst/>
          </a:prstGeom>
        </p:spPr>
      </p:pic>
    </p:spTree>
    <p:extLst>
      <p:ext uri="{BB962C8B-B14F-4D97-AF65-F5344CB8AC3E}">
        <p14:creationId xmlns:p14="http://schemas.microsoft.com/office/powerpoint/2010/main" val="269675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5A2A27-9DB9-44D1-8BDB-10AC30C415C7}"/>
              </a:ext>
            </a:extLst>
          </p:cNvPr>
          <p:cNvSpPr txBox="1"/>
          <p:nvPr/>
        </p:nvSpPr>
        <p:spPr>
          <a:xfrm>
            <a:off x="1185529" y="1408561"/>
            <a:ext cx="10047768" cy="4893647"/>
          </a:xfrm>
          <a:prstGeom prst="rect">
            <a:avLst/>
          </a:prstGeom>
          <a:noFill/>
        </p:spPr>
        <p:txBody>
          <a:bodyPr wrap="square" rtlCol="0">
            <a:spAutoFit/>
          </a:bodyPr>
          <a:lstStyle/>
          <a:p>
            <a:pPr marL="457200" indent="-457200">
              <a:buFont typeface="+mj-lt"/>
              <a:buAutoNum type="arabicPeriod"/>
            </a:pPr>
            <a:r>
              <a:rPr lang="ja-JP" altLang="en-US" sz="2400" b="1" dirty="0">
                <a:latin typeface="メイリオ" panose="020B0604030504040204" pitchFamily="50" charset="-128"/>
                <a:ea typeface="メイリオ" panose="020B0604030504040204" pitchFamily="50" charset="-128"/>
              </a:rPr>
              <a:t>カメラのスキャニングの影響。人が観察しても同じ現象を知覚することができますので可能性は薄いです。</a:t>
            </a:r>
            <a:endParaRPr lang="en-US" altLang="ja-JP" sz="2400" b="1" dirty="0">
              <a:latin typeface="メイリオ" panose="020B0604030504040204" pitchFamily="50" charset="-128"/>
              <a:ea typeface="メイリオ" panose="020B0604030504040204" pitchFamily="50" charset="-128"/>
            </a:endParaRPr>
          </a:p>
          <a:p>
            <a:pPr marL="457200" indent="-457200">
              <a:buFont typeface="+mj-lt"/>
              <a:buAutoNum type="arabicPeriod"/>
            </a:pPr>
            <a:endParaRPr lang="en-US" altLang="ja-JP" sz="2400" b="1" dirty="0">
              <a:latin typeface="メイリオ" panose="020B0604030504040204" pitchFamily="50" charset="-128"/>
              <a:ea typeface="メイリオ" panose="020B0604030504040204" pitchFamily="50" charset="-128"/>
            </a:endParaRPr>
          </a:p>
          <a:p>
            <a:pPr marL="457200" indent="-457200">
              <a:buFont typeface="+mj-lt"/>
              <a:buAutoNum type="arabicPeriod"/>
            </a:pPr>
            <a:r>
              <a:rPr lang="ja-JP" altLang="en-US" sz="2400" b="1" dirty="0">
                <a:latin typeface="メイリオ" panose="020B0604030504040204" pitchFamily="50" charset="-128"/>
                <a:ea typeface="メイリオ" panose="020B0604030504040204" pitchFamily="50" charset="-128"/>
              </a:rPr>
              <a:t>ポッゲンドルフ錯視は見る位置によって現れ方が異なるので、それぞれのスリットの位置で変化が異なって見える効果かもしれません。</a:t>
            </a:r>
            <a:endParaRPr lang="en-US" altLang="ja-JP" sz="2400" b="1" dirty="0">
              <a:latin typeface="メイリオ" panose="020B0604030504040204" pitchFamily="50" charset="-128"/>
              <a:ea typeface="メイリオ" panose="020B0604030504040204" pitchFamily="50" charset="-128"/>
            </a:endParaRPr>
          </a:p>
          <a:p>
            <a:pPr marL="457200" indent="-457200">
              <a:buFont typeface="+mj-lt"/>
              <a:buAutoNum type="arabicPeriod"/>
            </a:pPr>
            <a:endParaRPr lang="en-US" altLang="ja-JP" sz="2400" b="1" dirty="0">
              <a:latin typeface="メイリオ" panose="020B0604030504040204" pitchFamily="50" charset="-128"/>
              <a:ea typeface="メイリオ" panose="020B0604030504040204" pitchFamily="50" charset="-128"/>
            </a:endParaRPr>
          </a:p>
          <a:p>
            <a:pPr marL="457200" indent="-457200">
              <a:buFont typeface="+mj-lt"/>
              <a:buAutoNum type="arabicPeriod"/>
            </a:pPr>
            <a:r>
              <a:rPr lang="ja-JP" altLang="en-US" sz="2400" b="1" dirty="0">
                <a:latin typeface="メイリオ" panose="020B0604030504040204" pitchFamily="50" charset="-128"/>
                <a:ea typeface="メイリオ" panose="020B0604030504040204" pitchFamily="50" charset="-128"/>
              </a:rPr>
              <a:t>運動視差の関与。スリットと紐では観察者との距離が異なりますので動く速さが異なります。その効果が影響したかもしれません。</a:t>
            </a:r>
            <a:endParaRPr lang="en-US" altLang="ja-JP" sz="2400" b="1" dirty="0">
              <a:latin typeface="メイリオ" panose="020B0604030504040204" pitchFamily="50" charset="-128"/>
              <a:ea typeface="メイリオ" panose="020B0604030504040204" pitchFamily="50" charset="-128"/>
            </a:endParaRPr>
          </a:p>
          <a:p>
            <a:pPr marL="457200" indent="-457200">
              <a:buFont typeface="+mj-lt"/>
              <a:buAutoNum type="arabicPeriod"/>
            </a:pPr>
            <a:endParaRPr lang="en-US" altLang="ja-JP" sz="2400" b="1" dirty="0">
              <a:latin typeface="メイリオ" panose="020B0604030504040204" pitchFamily="50" charset="-128"/>
              <a:ea typeface="メイリオ" panose="020B0604030504040204" pitchFamily="50" charset="-128"/>
            </a:endParaRPr>
          </a:p>
          <a:p>
            <a:pPr marL="457200" indent="-457200">
              <a:buFont typeface="+mj-lt"/>
              <a:buAutoNum type="arabicPeriod"/>
            </a:pPr>
            <a:r>
              <a:rPr lang="ja-JP" altLang="en-US" sz="2400" b="1" dirty="0">
                <a:latin typeface="メイリオ" panose="020B0604030504040204" pitchFamily="50" charset="-128"/>
                <a:ea typeface="メイリオ" panose="020B0604030504040204" pitchFamily="50" charset="-128"/>
              </a:rPr>
              <a:t>スリットのエッジの影と線の間に、何らかの相互作用が動きによって生じた可能性も考えています。</a:t>
            </a:r>
            <a:endParaRPr lang="en-US" altLang="ja-JP" sz="2400" b="1" dirty="0">
              <a:latin typeface="メイリオ" panose="020B0604030504040204" pitchFamily="50" charset="-128"/>
              <a:ea typeface="メイリオ" panose="020B0604030504040204" pitchFamily="50" charset="-128"/>
            </a:endParaRPr>
          </a:p>
          <a:p>
            <a:pPr marL="457200" indent="-457200">
              <a:buFont typeface="+mj-lt"/>
              <a:buAutoNum type="arabicPeriod"/>
            </a:pPr>
            <a:endParaRPr lang="en-US" altLang="ja-JP" sz="2400" b="1" dirty="0">
              <a:latin typeface="メイリオ" panose="020B0604030504040204" pitchFamily="50" charset="-128"/>
              <a:ea typeface="メイリオ" panose="020B0604030504040204" pitchFamily="50" charset="-128"/>
            </a:endParaRPr>
          </a:p>
          <a:p>
            <a:pPr marL="457200" indent="-457200">
              <a:buFont typeface="+mj-lt"/>
              <a:buAutoNum type="arabicPeriod"/>
            </a:pPr>
            <a:r>
              <a:rPr lang="ja-JP" altLang="en-US" sz="2400" b="1" dirty="0">
                <a:latin typeface="メイリオ" panose="020B0604030504040204" pitchFamily="50" charset="-128"/>
                <a:ea typeface="メイリオ" panose="020B0604030504040204" pitchFamily="50" charset="-128"/>
              </a:rPr>
              <a:t>もっと他の可能性があると思います。ご意見お願い致します。</a:t>
            </a:r>
            <a:endParaRPr lang="en-US" altLang="ja-JP" sz="2400" b="1"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47AE57D1-7770-4CC0-860B-A3827779F8E5}"/>
              </a:ext>
            </a:extLst>
          </p:cNvPr>
          <p:cNvSpPr txBox="1"/>
          <p:nvPr/>
        </p:nvSpPr>
        <p:spPr>
          <a:xfrm>
            <a:off x="4338084" y="421450"/>
            <a:ext cx="6096000" cy="584775"/>
          </a:xfrm>
          <a:prstGeom prst="rect">
            <a:avLst/>
          </a:prstGeom>
          <a:noFill/>
        </p:spPr>
        <p:txBody>
          <a:bodyPr wrap="square">
            <a:spAutoFit/>
          </a:bodyPr>
          <a:lstStyle/>
          <a:p>
            <a:r>
              <a:rPr lang="ja-JP" altLang="en-US" sz="3200" b="1" dirty="0">
                <a:latin typeface="メイリオ" panose="020B0604030504040204" pitchFamily="50" charset="-128"/>
                <a:ea typeface="メイリオ" panose="020B0604030504040204" pitchFamily="50" charset="-128"/>
              </a:rPr>
              <a:t>成因について</a:t>
            </a:r>
            <a:endParaRPr lang="ja-JP" altLang="en-US" sz="3200" b="1" dirty="0"/>
          </a:p>
        </p:txBody>
      </p:sp>
      <p:pic>
        <p:nvPicPr>
          <p:cNvPr id="6" name="図 5">
            <a:extLst>
              <a:ext uri="{FF2B5EF4-FFF2-40B4-BE49-F238E27FC236}">
                <a16:creationId xmlns:a16="http://schemas.microsoft.com/office/drawing/2014/main" id="{A394F332-7E03-4E5D-93C8-62A704527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1275" y="262224"/>
            <a:ext cx="715108" cy="744001"/>
          </a:xfrm>
          <a:prstGeom prst="rect">
            <a:avLst/>
          </a:prstGeom>
        </p:spPr>
      </p:pic>
    </p:spTree>
    <p:extLst>
      <p:ext uri="{BB962C8B-B14F-4D97-AF65-F5344CB8AC3E}">
        <p14:creationId xmlns:p14="http://schemas.microsoft.com/office/powerpoint/2010/main" val="260283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5A2A27-9DB9-44D1-8BDB-10AC30C415C7}"/>
              </a:ext>
            </a:extLst>
          </p:cNvPr>
          <p:cNvSpPr txBox="1"/>
          <p:nvPr/>
        </p:nvSpPr>
        <p:spPr>
          <a:xfrm>
            <a:off x="820132" y="3840904"/>
            <a:ext cx="11067068" cy="1384995"/>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名称は、発見場所に敬意を表して</a:t>
            </a:r>
            <a:r>
              <a:rPr lang="en-US" altLang="ja-JP" sz="2800" b="1" dirty="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岡崎げんき館錯視</a:t>
            </a:r>
            <a:r>
              <a:rPr lang="en-US" altLang="ja-JP" sz="2800" b="1" dirty="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としました。</a:t>
            </a:r>
            <a:endParaRPr lang="en-US" altLang="ja-JP" sz="2800" b="1" dirty="0">
              <a:latin typeface="メイリオ" panose="020B0604030504040204" pitchFamily="50" charset="-128"/>
              <a:ea typeface="メイリオ" panose="020B0604030504040204" pitchFamily="50" charset="-128"/>
            </a:endParaRPr>
          </a:p>
          <a:p>
            <a:endParaRPr lang="en-US" altLang="ja-JP" sz="2800" b="1" dirty="0">
              <a:latin typeface="メイリオ" panose="020B0604030504040204" pitchFamily="50" charset="-128"/>
              <a:ea typeface="メイリオ" panose="020B0604030504040204" pitchFamily="50" charset="-128"/>
            </a:endParaRPr>
          </a:p>
          <a:p>
            <a:r>
              <a:rPr lang="ja-JP" altLang="en-US" sz="2800" b="1" dirty="0">
                <a:latin typeface="メイリオ" panose="020B0604030504040204" pitchFamily="50" charset="-128"/>
                <a:ea typeface="メイリオ" panose="020B0604030504040204" pitchFamily="50" charset="-128"/>
              </a:rPr>
              <a:t>以上となります。ご覧いただきありがとうございました。</a:t>
            </a:r>
            <a:endParaRPr lang="en-US" altLang="ja-JP" sz="28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F07B260E-407D-41A2-904A-64CDE3031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25" y="794949"/>
            <a:ext cx="1885950" cy="1962150"/>
          </a:xfrm>
          <a:prstGeom prst="rect">
            <a:avLst/>
          </a:prstGeom>
        </p:spPr>
      </p:pic>
      <p:sp>
        <p:nvSpPr>
          <p:cNvPr id="4" name="テキスト ボックス 3">
            <a:extLst>
              <a:ext uri="{FF2B5EF4-FFF2-40B4-BE49-F238E27FC236}">
                <a16:creationId xmlns:a16="http://schemas.microsoft.com/office/drawing/2014/main" id="{D7A43A2A-5062-4C76-8ED4-A85434AA0B80}"/>
              </a:ext>
            </a:extLst>
          </p:cNvPr>
          <p:cNvSpPr txBox="1"/>
          <p:nvPr/>
        </p:nvSpPr>
        <p:spPr>
          <a:xfrm>
            <a:off x="8625494" y="5909594"/>
            <a:ext cx="2606804" cy="400110"/>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rPr>
              <a:t>Eiji and Lana, 2021</a:t>
            </a:r>
            <a:endParaRPr lang="ja-JP" altLang="en-US"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9596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7A5DCE7-DBD1-4A71-8620-A408A66DA200}"/>
              </a:ext>
            </a:extLst>
          </p:cNvPr>
          <p:cNvSpPr txBox="1"/>
          <p:nvPr/>
        </p:nvSpPr>
        <p:spPr>
          <a:xfrm>
            <a:off x="1444484" y="3337631"/>
            <a:ext cx="10045769" cy="954107"/>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渡辺の最近の趣味は、街中で「野生のポッゲンドルフ錯視」を探し出すことです。</a:t>
            </a:r>
          </a:p>
        </p:txBody>
      </p:sp>
      <p:sp>
        <p:nvSpPr>
          <p:cNvPr id="3" name="テキスト ボックス 2">
            <a:extLst>
              <a:ext uri="{FF2B5EF4-FFF2-40B4-BE49-F238E27FC236}">
                <a16:creationId xmlns:a16="http://schemas.microsoft.com/office/drawing/2014/main" id="{0720A15F-EFD7-4375-9489-D5483E25B956}"/>
              </a:ext>
            </a:extLst>
          </p:cNvPr>
          <p:cNvSpPr txBox="1"/>
          <p:nvPr/>
        </p:nvSpPr>
        <p:spPr>
          <a:xfrm>
            <a:off x="1444484" y="4872268"/>
            <a:ext cx="9478699" cy="954107"/>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今回は最近収穫した「野生のポッゲンドルフ錯視」のひとつをご紹介します。</a:t>
            </a:r>
          </a:p>
        </p:txBody>
      </p:sp>
      <p:pic>
        <p:nvPicPr>
          <p:cNvPr id="5" name="図 4">
            <a:extLst>
              <a:ext uri="{FF2B5EF4-FFF2-40B4-BE49-F238E27FC236}">
                <a16:creationId xmlns:a16="http://schemas.microsoft.com/office/drawing/2014/main" id="{6FBFCACC-C64E-4BC6-93E9-8C5563393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25" y="794949"/>
            <a:ext cx="1885950" cy="1962150"/>
          </a:xfrm>
          <a:prstGeom prst="rect">
            <a:avLst/>
          </a:prstGeom>
        </p:spPr>
      </p:pic>
    </p:spTree>
    <p:extLst>
      <p:ext uri="{BB962C8B-B14F-4D97-AF65-F5344CB8AC3E}">
        <p14:creationId xmlns:p14="http://schemas.microsoft.com/office/powerpoint/2010/main" val="4280631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7A5DCE7-DBD1-4A71-8620-A408A66DA200}"/>
              </a:ext>
            </a:extLst>
          </p:cNvPr>
          <p:cNvSpPr txBox="1"/>
          <p:nvPr/>
        </p:nvSpPr>
        <p:spPr>
          <a:xfrm>
            <a:off x="1594883" y="3840902"/>
            <a:ext cx="9886963" cy="1384995"/>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それは愛知県岡崎市の「岡崎げんき館」で見つかりました。「岡崎げんき館」は市民の健康増進を目的とした施設で、室内プールやジムやテニスコートなどを備える複合施設です。</a:t>
            </a:r>
          </a:p>
        </p:txBody>
      </p:sp>
      <p:pic>
        <p:nvPicPr>
          <p:cNvPr id="5" name="図 4">
            <a:extLst>
              <a:ext uri="{FF2B5EF4-FFF2-40B4-BE49-F238E27FC236}">
                <a16:creationId xmlns:a16="http://schemas.microsoft.com/office/drawing/2014/main" id="{6FBFCACC-C64E-4BC6-93E9-8C5563393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25" y="794949"/>
            <a:ext cx="1885950" cy="1962150"/>
          </a:xfrm>
          <a:prstGeom prst="rect">
            <a:avLst/>
          </a:prstGeom>
        </p:spPr>
      </p:pic>
    </p:spTree>
    <p:extLst>
      <p:ext uri="{BB962C8B-B14F-4D97-AF65-F5344CB8AC3E}">
        <p14:creationId xmlns:p14="http://schemas.microsoft.com/office/powerpoint/2010/main" val="1291555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76E71E7-6BB2-4FC4-88BA-B883F9299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440" y="253322"/>
            <a:ext cx="10717121" cy="6011114"/>
          </a:xfrm>
          <a:prstGeom prst="rect">
            <a:avLst/>
          </a:prstGeom>
          <a:solidFill>
            <a:schemeClr val="accent1"/>
          </a:solidFill>
        </p:spPr>
      </p:pic>
      <p:sp>
        <p:nvSpPr>
          <p:cNvPr id="8" name="テキスト ボックス 7">
            <a:extLst>
              <a:ext uri="{FF2B5EF4-FFF2-40B4-BE49-F238E27FC236}">
                <a16:creationId xmlns:a16="http://schemas.microsoft.com/office/drawing/2014/main" id="{6D83F1D4-D6C4-4C44-9924-26E07582986C}"/>
              </a:ext>
            </a:extLst>
          </p:cNvPr>
          <p:cNvSpPr txBox="1"/>
          <p:nvPr/>
        </p:nvSpPr>
        <p:spPr>
          <a:xfrm>
            <a:off x="5139070" y="6361078"/>
            <a:ext cx="2289544" cy="369332"/>
          </a:xfrm>
          <a:prstGeom prst="rect">
            <a:avLst/>
          </a:prstGeom>
          <a:noFill/>
        </p:spPr>
        <p:txBody>
          <a:bodyPr wrap="square">
            <a:spAutoFit/>
          </a:bodyPr>
          <a:lstStyle/>
          <a:p>
            <a:pPr algn="ctr"/>
            <a:r>
              <a:rPr lang="ja-JP" altLang="en-US" dirty="0">
                <a:latin typeface="メイリオ" panose="020B0604030504040204" pitchFamily="50" charset="-128"/>
                <a:ea typeface="メイリオ" panose="020B0604030504040204" pitchFamily="50" charset="-128"/>
              </a:rPr>
              <a:t>岡崎げんき館の全景</a:t>
            </a:r>
            <a:endParaRPr lang="ja-JP" altLang="en-US" dirty="0"/>
          </a:p>
        </p:txBody>
      </p:sp>
      <p:sp>
        <p:nvSpPr>
          <p:cNvPr id="9" name="矢印: 下 8">
            <a:extLst>
              <a:ext uri="{FF2B5EF4-FFF2-40B4-BE49-F238E27FC236}">
                <a16:creationId xmlns:a16="http://schemas.microsoft.com/office/drawing/2014/main" id="{F01E9039-F898-44EE-B82E-6DF19195C896}"/>
              </a:ext>
            </a:extLst>
          </p:cNvPr>
          <p:cNvSpPr/>
          <p:nvPr/>
        </p:nvSpPr>
        <p:spPr>
          <a:xfrm>
            <a:off x="2041451" y="1949304"/>
            <a:ext cx="574158" cy="1913861"/>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sp>
        <p:nvSpPr>
          <p:cNvPr id="10" name="テキスト ボックス 9">
            <a:extLst>
              <a:ext uri="{FF2B5EF4-FFF2-40B4-BE49-F238E27FC236}">
                <a16:creationId xmlns:a16="http://schemas.microsoft.com/office/drawing/2014/main" id="{9384765C-EC8F-48F7-9EB4-8F5C48635A4C}"/>
              </a:ext>
            </a:extLst>
          </p:cNvPr>
          <p:cNvSpPr txBox="1"/>
          <p:nvPr/>
        </p:nvSpPr>
        <p:spPr>
          <a:xfrm>
            <a:off x="815408" y="1362825"/>
            <a:ext cx="9264254" cy="400110"/>
          </a:xfrm>
          <a:prstGeom prst="rect">
            <a:avLst/>
          </a:prstGeom>
          <a:noFill/>
        </p:spPr>
        <p:txBody>
          <a:bodyPr wrap="square">
            <a:spAutoFit/>
          </a:bodyPr>
          <a:lstStyle/>
          <a:p>
            <a:pPr algn="ctr"/>
            <a:r>
              <a:rPr lang="ja-JP" altLang="en-US" sz="2000" dirty="0">
                <a:solidFill>
                  <a:srgbClr val="FFC000"/>
                </a:solidFill>
                <a:latin typeface="メイリオ" panose="020B0604030504040204" pitchFamily="50" charset="-128"/>
                <a:ea typeface="メイリオ" panose="020B0604030504040204" pitchFamily="50" charset="-128"/>
              </a:rPr>
              <a:t>ここにポッゲンドルフ錯視的な塀で囲われている露天ジャグジーがあります</a:t>
            </a:r>
            <a:endParaRPr lang="ja-JP" altLang="en-US" sz="2000" dirty="0">
              <a:solidFill>
                <a:srgbClr val="FFC000"/>
              </a:solidFill>
            </a:endParaRPr>
          </a:p>
        </p:txBody>
      </p:sp>
    </p:spTree>
    <p:extLst>
      <p:ext uri="{BB962C8B-B14F-4D97-AF65-F5344CB8AC3E}">
        <p14:creationId xmlns:p14="http://schemas.microsoft.com/office/powerpoint/2010/main" val="2681114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4358EDF-3B66-4011-8D22-2AA8CF92B47E}"/>
              </a:ext>
            </a:extLst>
          </p:cNvPr>
          <p:cNvSpPr txBox="1"/>
          <p:nvPr/>
        </p:nvSpPr>
        <p:spPr>
          <a:xfrm>
            <a:off x="1594884" y="3840904"/>
            <a:ext cx="9637414" cy="1384995"/>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しかし、そこは「カメラ禁止」のエリアです。数年間、眺めて過ごすだけでした。が、あるとき意を決して岡崎げんき館と交渉をし、取材ＯＫとなりました。</a:t>
            </a:r>
          </a:p>
        </p:txBody>
      </p:sp>
      <p:pic>
        <p:nvPicPr>
          <p:cNvPr id="3" name="図 2">
            <a:extLst>
              <a:ext uri="{FF2B5EF4-FFF2-40B4-BE49-F238E27FC236}">
                <a16:creationId xmlns:a16="http://schemas.microsoft.com/office/drawing/2014/main" id="{0BA5F5A0-6933-4780-BD9F-2BB090FAB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25" y="794949"/>
            <a:ext cx="1885950" cy="1962150"/>
          </a:xfrm>
          <a:prstGeom prst="rect">
            <a:avLst/>
          </a:prstGeom>
        </p:spPr>
      </p:pic>
    </p:spTree>
    <p:extLst>
      <p:ext uri="{BB962C8B-B14F-4D97-AF65-F5344CB8AC3E}">
        <p14:creationId xmlns:p14="http://schemas.microsoft.com/office/powerpoint/2010/main" val="128468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9426B51-7D08-4E53-946B-263293996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6" name="矢印: 下 5">
            <a:extLst>
              <a:ext uri="{FF2B5EF4-FFF2-40B4-BE49-F238E27FC236}">
                <a16:creationId xmlns:a16="http://schemas.microsoft.com/office/drawing/2014/main" id="{E54CD76C-3709-4F09-941C-F815F5520061}"/>
              </a:ext>
            </a:extLst>
          </p:cNvPr>
          <p:cNvSpPr/>
          <p:nvPr/>
        </p:nvSpPr>
        <p:spPr>
          <a:xfrm>
            <a:off x="5153248" y="1368059"/>
            <a:ext cx="439479" cy="893135"/>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E277905E-935A-48AF-B8CD-B5FC081D64F1}"/>
              </a:ext>
            </a:extLst>
          </p:cNvPr>
          <p:cNvSpPr txBox="1"/>
          <p:nvPr/>
        </p:nvSpPr>
        <p:spPr>
          <a:xfrm>
            <a:off x="1651716" y="916259"/>
            <a:ext cx="6471559" cy="400110"/>
          </a:xfrm>
          <a:prstGeom prst="rect">
            <a:avLst/>
          </a:prstGeom>
          <a:noFill/>
        </p:spPr>
        <p:txBody>
          <a:bodyPr wrap="square">
            <a:spAutoFit/>
          </a:bodyPr>
          <a:lstStyle/>
          <a:p>
            <a:pPr algn="ctr"/>
            <a:r>
              <a:rPr lang="ja-JP" altLang="en-US" sz="2000" dirty="0">
                <a:solidFill>
                  <a:srgbClr val="FFC000"/>
                </a:solidFill>
                <a:latin typeface="メイリオ" panose="020B0604030504040204" pitchFamily="50" charset="-128"/>
                <a:ea typeface="メイリオ" panose="020B0604030504040204" pitchFamily="50" charset="-128"/>
              </a:rPr>
              <a:t>ポッゲンドルフ錯視的な電線に取り囲まれています</a:t>
            </a:r>
            <a:endParaRPr lang="ja-JP" altLang="en-US" sz="2000" dirty="0">
              <a:solidFill>
                <a:srgbClr val="FFC000"/>
              </a:solidFill>
            </a:endParaRPr>
          </a:p>
        </p:txBody>
      </p:sp>
      <p:sp>
        <p:nvSpPr>
          <p:cNvPr id="9" name="テキスト ボックス 8">
            <a:extLst>
              <a:ext uri="{FF2B5EF4-FFF2-40B4-BE49-F238E27FC236}">
                <a16:creationId xmlns:a16="http://schemas.microsoft.com/office/drawing/2014/main" id="{AF15B48C-E735-4320-B56E-B2C60B714543}"/>
              </a:ext>
            </a:extLst>
          </p:cNvPr>
          <p:cNvSpPr txBox="1"/>
          <p:nvPr/>
        </p:nvSpPr>
        <p:spPr>
          <a:xfrm>
            <a:off x="6234349" y="3501660"/>
            <a:ext cx="2902563" cy="400110"/>
          </a:xfrm>
          <a:prstGeom prst="rect">
            <a:avLst/>
          </a:prstGeom>
          <a:noFill/>
        </p:spPr>
        <p:txBody>
          <a:bodyPr wrap="square">
            <a:spAutoFit/>
          </a:bodyPr>
          <a:lstStyle/>
          <a:p>
            <a:pPr algn="ctr"/>
            <a:r>
              <a:rPr lang="ja-JP" altLang="en-US" sz="2000" dirty="0">
                <a:solidFill>
                  <a:srgbClr val="FFC000"/>
                </a:solidFill>
                <a:latin typeface="メイリオ" panose="020B0604030504040204" pitchFamily="50" charset="-128"/>
                <a:ea typeface="メイリオ" panose="020B0604030504040204" pitchFamily="50" charset="-128"/>
              </a:rPr>
              <a:t>スリットのある塀</a:t>
            </a:r>
            <a:endParaRPr lang="ja-JP" altLang="en-US" sz="2000" dirty="0">
              <a:solidFill>
                <a:srgbClr val="FFC000"/>
              </a:solidFill>
            </a:endParaRPr>
          </a:p>
        </p:txBody>
      </p:sp>
    </p:spTree>
    <p:extLst>
      <p:ext uri="{BB962C8B-B14F-4D97-AF65-F5344CB8AC3E}">
        <p14:creationId xmlns:p14="http://schemas.microsoft.com/office/powerpoint/2010/main" val="965964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5A2A27-9DB9-44D1-8BDB-10AC30C415C7}"/>
              </a:ext>
            </a:extLst>
          </p:cNvPr>
          <p:cNvSpPr txBox="1"/>
          <p:nvPr/>
        </p:nvSpPr>
        <p:spPr>
          <a:xfrm>
            <a:off x="1594884" y="3840904"/>
            <a:ext cx="9637414" cy="1384995"/>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取材の日は猛暑でした。汗だくになって長時間撮影を試みましたが、残念ながら電線が細すぎてうまく撮影できませんでした</a:t>
            </a:r>
            <a:r>
              <a:rPr lang="en-US" altLang="ja-JP" sz="2800" b="1" dirty="0">
                <a:latin typeface="メイリオ" panose="020B0604030504040204" pitchFamily="50" charset="-128"/>
                <a:ea typeface="メイリオ" panose="020B0604030504040204" pitchFamily="50" charset="-128"/>
              </a:rPr>
              <a:t>...</a:t>
            </a:r>
          </a:p>
        </p:txBody>
      </p:sp>
      <p:pic>
        <p:nvPicPr>
          <p:cNvPr id="3" name="図 2">
            <a:extLst>
              <a:ext uri="{FF2B5EF4-FFF2-40B4-BE49-F238E27FC236}">
                <a16:creationId xmlns:a16="http://schemas.microsoft.com/office/drawing/2014/main" id="{F07B260E-407D-41A2-904A-64CDE3031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25" y="794949"/>
            <a:ext cx="1885950" cy="1962150"/>
          </a:xfrm>
          <a:prstGeom prst="rect">
            <a:avLst/>
          </a:prstGeom>
        </p:spPr>
      </p:pic>
    </p:spTree>
    <p:extLst>
      <p:ext uri="{BB962C8B-B14F-4D97-AF65-F5344CB8AC3E}">
        <p14:creationId xmlns:p14="http://schemas.microsoft.com/office/powerpoint/2010/main" val="997643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5A2A27-9DB9-44D1-8BDB-10AC30C415C7}"/>
              </a:ext>
            </a:extLst>
          </p:cNvPr>
          <p:cNvSpPr txBox="1"/>
          <p:nvPr/>
        </p:nvSpPr>
        <p:spPr>
          <a:xfrm>
            <a:off x="2906234" y="4100902"/>
            <a:ext cx="7938976" cy="523220"/>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そこで段ボールと紐で再現を試みました。</a:t>
            </a:r>
            <a:endParaRPr lang="en-US" altLang="ja-JP" sz="28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F07B260E-407D-41A2-904A-64CDE3031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25" y="794949"/>
            <a:ext cx="1885950" cy="1962150"/>
          </a:xfrm>
          <a:prstGeom prst="rect">
            <a:avLst/>
          </a:prstGeom>
        </p:spPr>
      </p:pic>
    </p:spTree>
    <p:extLst>
      <p:ext uri="{BB962C8B-B14F-4D97-AF65-F5344CB8AC3E}">
        <p14:creationId xmlns:p14="http://schemas.microsoft.com/office/powerpoint/2010/main" val="400537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1AAD8D3-17C1-45C4-B9BD-75EE7FD03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5250" y="857250"/>
            <a:ext cx="6858000" cy="5143500"/>
          </a:xfrm>
          <a:prstGeom prst="rect">
            <a:avLst/>
          </a:prstGeom>
        </p:spPr>
      </p:pic>
      <p:sp>
        <p:nvSpPr>
          <p:cNvPr id="5" name="テキスト ボックス 4">
            <a:extLst>
              <a:ext uri="{FF2B5EF4-FFF2-40B4-BE49-F238E27FC236}">
                <a16:creationId xmlns:a16="http://schemas.microsoft.com/office/drawing/2014/main" id="{1B74CDA9-9832-4F48-9946-0E2B4B2EF9E2}"/>
              </a:ext>
            </a:extLst>
          </p:cNvPr>
          <p:cNvSpPr txBox="1"/>
          <p:nvPr/>
        </p:nvSpPr>
        <p:spPr>
          <a:xfrm>
            <a:off x="6430423" y="2789757"/>
            <a:ext cx="551348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段ボール製スリット装置</a:t>
            </a:r>
            <a:endParaRPr kumimoji="1" lang="en-US" altLang="ja-JP"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メイリオ" panose="020B0604030504040204" pitchFamily="50" charset="-128"/>
                <a:ea typeface="メイリオ" panose="020B0604030504040204" pitchFamily="50" charset="-128"/>
              </a:rPr>
              <a:t>（意味があるかどうかわかりませんが、スリット板は斜めになっていたのでそのまま再現しました）</a:t>
            </a:r>
            <a:endPar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28898852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TotalTime>
  <Words>553</Words>
  <Application>Microsoft Office PowerPoint</Application>
  <PresentationFormat>ワイド画面</PresentationFormat>
  <Paragraphs>37</Paragraphs>
  <Slides>17</Slides>
  <Notes>0</Notes>
  <HiddenSlides>0</HiddenSlides>
  <MMClips>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17</vt:i4>
      </vt:variant>
    </vt:vector>
  </HeadingPairs>
  <TitlesOfParts>
    <vt:vector size="22" baseType="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Watanabe Eiji</dc:creator>
  <cp:lastModifiedBy>Watanabe Eiji</cp:lastModifiedBy>
  <cp:revision>25</cp:revision>
  <dcterms:created xsi:type="dcterms:W3CDTF">2021-09-24T00:21:04Z</dcterms:created>
  <dcterms:modified xsi:type="dcterms:W3CDTF">2021-12-06T04:24:45Z</dcterms:modified>
</cp:coreProperties>
</file>