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79" d="100"/>
          <a:sy n="79" d="100"/>
        </p:scale>
        <p:origin x="76"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北岡 明佳" userId="40b6cfc573e4f196" providerId="LiveId" clId="{07335268-C6A4-4ED5-8980-981FB4B6FF16}"/>
    <pc:docChg chg="custSel modSld">
      <pc:chgData name="北岡 明佳" userId="40b6cfc573e4f196" providerId="LiveId" clId="{07335268-C6A4-4ED5-8980-981FB4B6FF16}" dt="2019-12-23T01:17:36.571" v="10" actId="20577"/>
      <pc:docMkLst>
        <pc:docMk/>
      </pc:docMkLst>
      <pc:sldChg chg="modSp">
        <pc:chgData name="北岡 明佳" userId="40b6cfc573e4f196" providerId="LiveId" clId="{07335268-C6A4-4ED5-8980-981FB4B6FF16}" dt="2019-12-23T01:17:36.571" v="10" actId="20577"/>
        <pc:sldMkLst>
          <pc:docMk/>
          <pc:sldMk cId="3951217436" sldId="256"/>
        </pc:sldMkLst>
        <pc:spChg chg="mod">
          <ac:chgData name="北岡 明佳" userId="40b6cfc573e4f196" providerId="LiveId" clId="{07335268-C6A4-4ED5-8980-981FB4B6FF16}" dt="2019-12-23T01:17:36.571" v="10" actId="20577"/>
          <ac:spMkLst>
            <pc:docMk/>
            <pc:sldMk cId="3951217436" sldId="25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72459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197640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295084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299467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190375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93644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375016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17419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254376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358045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1B8BC6-9C94-4ACA-AD11-36251228ECA3}" type="datetimeFigureOut">
              <a:rPr kumimoji="1" lang="ja-JP" altLang="en-US" smtClean="0"/>
              <a:t>2019/12/23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191920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B8BC6-9C94-4ACA-AD11-36251228ECA3}" type="datetimeFigureOut">
              <a:rPr kumimoji="1" lang="ja-JP" altLang="en-US" smtClean="0"/>
              <a:t>2019/12/23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742E6-96B3-445B-8371-5717FDFA0342}" type="slidenum">
              <a:rPr kumimoji="1" lang="ja-JP" altLang="en-US" smtClean="0"/>
              <a:t>‹#›</a:t>
            </a:fld>
            <a:endParaRPr kumimoji="1" lang="ja-JP" altLang="en-US"/>
          </a:p>
        </p:txBody>
      </p:sp>
    </p:spTree>
    <p:extLst>
      <p:ext uri="{BB962C8B-B14F-4D97-AF65-F5344CB8AC3E}">
        <p14:creationId xmlns:p14="http://schemas.microsoft.com/office/powerpoint/2010/main" val="423231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4842" y="1793288"/>
            <a:ext cx="9930924" cy="3662541"/>
          </a:xfrm>
          <a:prstGeom prst="rect">
            <a:avLst/>
          </a:prstGeom>
          <a:noFill/>
        </p:spPr>
        <p:txBody>
          <a:bodyPr wrap="none" rtlCol="0">
            <a:spAutoFit/>
          </a:bodyPr>
          <a:lstStyle/>
          <a:p>
            <a:pPr algn="ctr"/>
            <a:r>
              <a:rPr kumimoji="1" lang="ja-JP" altLang="en-US" sz="3200" dirty="0">
                <a:latin typeface="ＭＳ ゴシック" panose="020B0609070205080204" pitchFamily="49" charset="-128"/>
                <a:ea typeface="ＭＳ ゴシック" panose="020B0609070205080204" pitchFamily="49" charset="-128"/>
              </a:rPr>
              <a:t>錯視・錯聴コンテスト</a:t>
            </a:r>
            <a:r>
              <a:rPr kumimoji="1" lang="en-US" altLang="ja-JP" sz="3200" dirty="0">
                <a:latin typeface="ＭＳ ゴシック" panose="020B0609070205080204" pitchFamily="49" charset="-128"/>
                <a:ea typeface="ＭＳ ゴシック" panose="020B0609070205080204" pitchFamily="49" charset="-128"/>
              </a:rPr>
              <a:t>2019</a:t>
            </a:r>
            <a:r>
              <a:rPr kumimoji="1" lang="ja-JP" altLang="en-US" sz="3200" dirty="0">
                <a:latin typeface="ＭＳ ゴシック" panose="020B0609070205080204" pitchFamily="49" charset="-128"/>
                <a:ea typeface="ＭＳ ゴシック" panose="020B0609070205080204" pitchFamily="49" charset="-128"/>
              </a:rPr>
              <a:t>応募作品</a:t>
            </a:r>
            <a:endParaRPr kumimoji="1" lang="en-US" altLang="ja-JP" sz="3200" dirty="0">
              <a:latin typeface="ＭＳ ゴシック" panose="020B0609070205080204" pitchFamily="49" charset="-128"/>
              <a:ea typeface="ＭＳ ゴシック" panose="020B0609070205080204" pitchFamily="49" charset="-128"/>
            </a:endParaRPr>
          </a:p>
          <a:p>
            <a:pPr algn="ctr"/>
            <a:endParaRPr lang="en-US" altLang="ja-JP" sz="3200" dirty="0">
              <a:latin typeface="ＭＳ ゴシック" panose="020B0609070205080204" pitchFamily="49" charset="-128"/>
              <a:ea typeface="ＭＳ ゴシック" panose="020B0609070205080204" pitchFamily="49" charset="-128"/>
            </a:endParaRPr>
          </a:p>
          <a:p>
            <a:pPr algn="ctr"/>
            <a:r>
              <a:rPr kumimoji="1" lang="ja-JP" altLang="en-US" sz="4000" dirty="0">
                <a:latin typeface="ＭＳ ゴシック" panose="020B0609070205080204" pitchFamily="49" charset="-128"/>
                <a:ea typeface="ＭＳ ゴシック" panose="020B0609070205080204" pitchFamily="49" charset="-128"/>
              </a:rPr>
              <a:t>タイトル：ミラノ大聖堂（ドゥオモ）錯視</a:t>
            </a:r>
            <a:endParaRPr kumimoji="1" lang="en-US" altLang="ja-JP" sz="4000" dirty="0">
              <a:latin typeface="ＭＳ ゴシック" panose="020B0609070205080204" pitchFamily="49" charset="-128"/>
              <a:ea typeface="ＭＳ ゴシック" panose="020B0609070205080204" pitchFamily="49" charset="-128"/>
            </a:endParaRPr>
          </a:p>
          <a:p>
            <a:pPr algn="ctr"/>
            <a:endParaRPr lang="en-US" altLang="ja-JP" sz="3200" dirty="0">
              <a:latin typeface="ＭＳ ゴシック" panose="020B0609070205080204" pitchFamily="49" charset="-128"/>
              <a:ea typeface="ＭＳ ゴシック" panose="020B0609070205080204" pitchFamily="49" charset="-128"/>
            </a:endParaRPr>
          </a:p>
          <a:p>
            <a:pPr algn="ctr"/>
            <a:r>
              <a:rPr lang="ja-JP" altLang="en-US" sz="3200" dirty="0">
                <a:latin typeface="ＭＳ ゴシック" panose="020B0609070205080204" pitchFamily="49" charset="-128"/>
                <a:ea typeface="ＭＳ ゴシック" panose="020B0609070205080204" pitchFamily="49" charset="-128"/>
              </a:rPr>
              <a:t>作者：森川 和則</a:t>
            </a:r>
            <a:endParaRPr lang="en-US" altLang="ja-JP" sz="3200" dirty="0">
              <a:latin typeface="ＭＳ ゴシック" panose="020B0609070205080204" pitchFamily="49" charset="-128"/>
              <a:ea typeface="ＭＳ ゴシック" panose="020B0609070205080204" pitchFamily="49" charset="-128"/>
            </a:endParaRPr>
          </a:p>
          <a:p>
            <a:pPr algn="ctr"/>
            <a:r>
              <a:rPr kumimoji="1" lang="ja-JP" altLang="en-US" sz="3200" dirty="0">
                <a:latin typeface="ＭＳ ゴシック" panose="020B0609070205080204" pitchFamily="49" charset="-128"/>
                <a:ea typeface="ＭＳ ゴシック" panose="020B0609070205080204" pitchFamily="49" charset="-128"/>
              </a:rPr>
              <a:t>所属：大阪大学 人間科学研究科</a:t>
            </a:r>
            <a:endParaRPr kumimoji="1" lang="en-US" altLang="ja-JP" sz="3200" dirty="0">
              <a:latin typeface="ＭＳ ゴシック" panose="020B0609070205080204" pitchFamily="49" charset="-128"/>
              <a:ea typeface="ＭＳ ゴシック" panose="020B0609070205080204" pitchFamily="49" charset="-128"/>
            </a:endParaRPr>
          </a:p>
          <a:p>
            <a:pPr algn="ctr"/>
            <a:r>
              <a:rPr lang="ja-JP" altLang="en-US" sz="3200" dirty="0">
                <a:latin typeface="ＭＳ ゴシック" panose="020B0609070205080204" pitchFamily="49" charset="-128"/>
                <a:ea typeface="ＭＳ ゴシック" panose="020B0609070205080204" pitchFamily="49" charset="-128"/>
              </a:rPr>
              <a:t>連絡先：</a:t>
            </a:r>
            <a:r>
              <a:rPr lang="en-US" altLang="ja-JP" sz="3200">
                <a:latin typeface="ＭＳ ゴシック" panose="020B0609070205080204" pitchFamily="49" charset="-128"/>
                <a:ea typeface="ＭＳ ゴシック" panose="020B0609070205080204" pitchFamily="49" charset="-128"/>
              </a:rPr>
              <a:t>Morikawa&lt;at mark&gt;hus</a:t>
            </a:r>
            <a:r>
              <a:rPr lang="en-US" altLang="ja-JP" sz="3200" dirty="0">
                <a:latin typeface="ＭＳ ゴシック" panose="020B0609070205080204" pitchFamily="49" charset="-128"/>
                <a:ea typeface="ＭＳ ゴシック" panose="020B0609070205080204" pitchFamily="49" charset="-128"/>
              </a:rPr>
              <a:t>.osaka-u.ac.jp</a:t>
            </a:r>
            <a:endParaRPr kumimoji="1"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121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grpSp>
        <p:nvGrpSpPr>
          <p:cNvPr id="6" name="グループ化 5"/>
          <p:cNvGrpSpPr/>
          <p:nvPr/>
        </p:nvGrpSpPr>
        <p:grpSpPr>
          <a:xfrm>
            <a:off x="4710223" y="0"/>
            <a:ext cx="7840849" cy="1384995"/>
            <a:chOff x="4710223" y="0"/>
            <a:chExt cx="7840849" cy="1384995"/>
          </a:xfrm>
        </p:grpSpPr>
        <p:sp>
          <p:nvSpPr>
            <p:cNvPr id="3" name="テキスト ボックス 2"/>
            <p:cNvSpPr txBox="1"/>
            <p:nvPr/>
          </p:nvSpPr>
          <p:spPr>
            <a:xfrm>
              <a:off x="6621244" y="0"/>
              <a:ext cx="5929828" cy="1384995"/>
            </a:xfrm>
            <a:prstGeom prst="rect">
              <a:avLst/>
            </a:prstGeom>
            <a:solidFill>
              <a:schemeClr val="bg1"/>
            </a:solidFill>
            <a:ln>
              <a:solidFill>
                <a:schemeClr val="tx1"/>
              </a:solidFill>
            </a:ln>
          </p:spPr>
          <p:txBody>
            <a:bodyPr wrap="none" rtlCol="0">
              <a:spAutoFit/>
            </a:bodyPr>
            <a:lstStyle/>
            <a:p>
              <a:r>
                <a:rPr lang="ja-JP" altLang="en-US" sz="2800" dirty="0"/>
                <a:t>正面のファサードから高い尖塔が</a:t>
              </a:r>
              <a:endParaRPr lang="en-US" altLang="ja-JP" sz="2800" dirty="0"/>
            </a:p>
            <a:p>
              <a:r>
                <a:rPr lang="ja-JP" altLang="en-US" sz="2800" dirty="0"/>
                <a:t>天に向かって伸びています。</a:t>
              </a:r>
              <a:endParaRPr lang="en-US" altLang="ja-JP" sz="2800" dirty="0"/>
            </a:p>
            <a:p>
              <a:r>
                <a:rPr lang="ja-JP" altLang="en-US" sz="2800" dirty="0"/>
                <a:t>珍しい左右非対称の教会建築です。</a:t>
              </a:r>
              <a:endParaRPr kumimoji="1" lang="ja-JP" altLang="en-US" sz="2800" dirty="0"/>
            </a:p>
          </p:txBody>
        </p:sp>
        <p:cxnSp>
          <p:nvCxnSpPr>
            <p:cNvPr id="5" name="直線矢印コネクタ 4"/>
            <p:cNvCxnSpPr/>
            <p:nvPr/>
          </p:nvCxnSpPr>
          <p:spPr>
            <a:xfrm flipH="1">
              <a:off x="4710223" y="244549"/>
              <a:ext cx="1911021" cy="4479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65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4" name="テキスト ボックス 3"/>
          <p:cNvSpPr txBox="1"/>
          <p:nvPr/>
        </p:nvSpPr>
        <p:spPr>
          <a:xfrm>
            <a:off x="6598479" y="2762"/>
            <a:ext cx="5593522" cy="2246769"/>
          </a:xfrm>
          <a:prstGeom prst="rect">
            <a:avLst/>
          </a:prstGeom>
          <a:solidFill>
            <a:schemeClr val="bg1"/>
          </a:solidFill>
          <a:ln>
            <a:solidFill>
              <a:schemeClr val="tx1"/>
            </a:solidFill>
          </a:ln>
        </p:spPr>
        <p:txBody>
          <a:bodyPr wrap="square" rtlCol="0">
            <a:spAutoFit/>
          </a:bodyPr>
          <a:lstStyle/>
          <a:p>
            <a:r>
              <a:rPr lang="ja-JP" altLang="en-US" sz="2800" dirty="0"/>
              <a:t>望遠レンズでアップにしても、ファサードから黄金の像（</a:t>
            </a:r>
            <a:r>
              <a:rPr lang="en-US" altLang="ja-JP" sz="2800" dirty="0"/>
              <a:t>A</a:t>
            </a:r>
            <a:r>
              <a:rPr lang="ja-JP" altLang="en-US" sz="2800" dirty="0"/>
              <a:t>）の尖塔が伸びています。黄金の像（</a:t>
            </a:r>
            <a:r>
              <a:rPr lang="en-US" altLang="ja-JP" sz="2800" dirty="0"/>
              <a:t>A</a:t>
            </a:r>
            <a:r>
              <a:rPr lang="ja-JP" altLang="en-US" sz="2800" dirty="0"/>
              <a:t>）の尖塔の足元に２体の彫像（</a:t>
            </a:r>
            <a:r>
              <a:rPr lang="en-US" altLang="ja-JP" sz="2800" dirty="0"/>
              <a:t>B,</a:t>
            </a:r>
            <a:r>
              <a:rPr lang="ja-JP" altLang="en-US" sz="2800" dirty="0"/>
              <a:t> </a:t>
            </a:r>
            <a:r>
              <a:rPr lang="en-US" altLang="ja-JP" sz="2800" dirty="0"/>
              <a:t>C</a:t>
            </a:r>
            <a:r>
              <a:rPr lang="ja-JP" altLang="en-US" sz="2800" dirty="0"/>
              <a:t>）が付属しています。</a:t>
            </a:r>
            <a:endParaRPr kumimoji="1" lang="ja-JP" altLang="en-US" sz="2800" dirty="0"/>
          </a:p>
        </p:txBody>
      </p:sp>
      <p:grpSp>
        <p:nvGrpSpPr>
          <p:cNvPr id="22" name="グループ化 21"/>
          <p:cNvGrpSpPr/>
          <p:nvPr/>
        </p:nvGrpSpPr>
        <p:grpSpPr>
          <a:xfrm>
            <a:off x="4085450" y="221227"/>
            <a:ext cx="2107822" cy="2687027"/>
            <a:chOff x="4085450" y="221227"/>
            <a:chExt cx="2107822" cy="2687027"/>
          </a:xfrm>
        </p:grpSpPr>
        <p:grpSp>
          <p:nvGrpSpPr>
            <p:cNvPr id="20" name="グループ化 19"/>
            <p:cNvGrpSpPr/>
            <p:nvPr/>
          </p:nvGrpSpPr>
          <p:grpSpPr>
            <a:xfrm>
              <a:off x="4085450" y="2091420"/>
              <a:ext cx="647508" cy="816834"/>
              <a:chOff x="4085450" y="2091420"/>
              <a:chExt cx="647508" cy="816834"/>
            </a:xfrm>
          </p:grpSpPr>
          <p:sp>
            <p:nvSpPr>
              <p:cNvPr id="8" name="テキスト ボックス 7"/>
              <p:cNvSpPr txBox="1"/>
              <p:nvPr/>
            </p:nvSpPr>
            <p:spPr>
              <a:xfrm>
                <a:off x="4085450" y="2091420"/>
                <a:ext cx="428322" cy="523220"/>
              </a:xfrm>
              <a:prstGeom prst="rect">
                <a:avLst/>
              </a:prstGeom>
              <a:noFill/>
            </p:spPr>
            <p:txBody>
              <a:bodyPr wrap="none" rtlCol="0">
                <a:spAutoFit/>
              </a:bodyPr>
              <a:lstStyle/>
              <a:p>
                <a:r>
                  <a:rPr kumimoji="1" lang="en-US" altLang="ja-JP" sz="2800" dirty="0">
                    <a:solidFill>
                      <a:schemeClr val="bg1"/>
                    </a:solidFill>
                    <a:latin typeface="+mn-ea"/>
                  </a:rPr>
                  <a:t>B</a:t>
                </a:r>
                <a:endParaRPr kumimoji="1" lang="ja-JP" altLang="en-US" sz="2800" dirty="0">
                  <a:solidFill>
                    <a:schemeClr val="bg1"/>
                  </a:solidFill>
                  <a:latin typeface="+mn-ea"/>
                </a:endParaRPr>
              </a:p>
            </p:txBody>
          </p:sp>
          <p:cxnSp>
            <p:nvCxnSpPr>
              <p:cNvPr id="11" name="直線矢印コネクタ 10"/>
              <p:cNvCxnSpPr/>
              <p:nvPr/>
            </p:nvCxnSpPr>
            <p:spPr>
              <a:xfrm>
                <a:off x="4405787" y="2509777"/>
                <a:ext cx="327171" cy="398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5550994" y="2091420"/>
              <a:ext cx="642278" cy="816834"/>
              <a:chOff x="5550994" y="2091420"/>
              <a:chExt cx="642278" cy="816834"/>
            </a:xfrm>
          </p:grpSpPr>
          <p:sp>
            <p:nvSpPr>
              <p:cNvPr id="9" name="テキスト ボックス 8"/>
              <p:cNvSpPr txBox="1"/>
              <p:nvPr/>
            </p:nvSpPr>
            <p:spPr>
              <a:xfrm>
                <a:off x="5763346" y="2091420"/>
                <a:ext cx="429926" cy="523220"/>
              </a:xfrm>
              <a:prstGeom prst="rect">
                <a:avLst/>
              </a:prstGeom>
              <a:noFill/>
            </p:spPr>
            <p:txBody>
              <a:bodyPr wrap="none" rtlCol="0">
                <a:spAutoFit/>
              </a:bodyPr>
              <a:lstStyle/>
              <a:p>
                <a:r>
                  <a:rPr kumimoji="1" lang="en-US" altLang="ja-JP" sz="2800" dirty="0">
                    <a:solidFill>
                      <a:schemeClr val="bg1"/>
                    </a:solidFill>
                    <a:latin typeface="+mn-ea"/>
                  </a:rPr>
                  <a:t>C</a:t>
                </a:r>
                <a:endParaRPr kumimoji="1" lang="ja-JP" altLang="en-US" sz="2800" dirty="0">
                  <a:solidFill>
                    <a:schemeClr val="bg1"/>
                  </a:solidFill>
                  <a:latin typeface="+mn-ea"/>
                </a:endParaRPr>
              </a:p>
            </p:txBody>
          </p:sp>
          <p:cxnSp>
            <p:nvCxnSpPr>
              <p:cNvPr id="14" name="直線矢印コネクタ 13"/>
              <p:cNvCxnSpPr/>
              <p:nvPr/>
            </p:nvCxnSpPr>
            <p:spPr>
              <a:xfrm flipH="1">
                <a:off x="5550994" y="2509777"/>
                <a:ext cx="327171" cy="398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4931803" y="221227"/>
              <a:ext cx="417102" cy="1003295"/>
              <a:chOff x="4931803" y="221227"/>
              <a:chExt cx="417102" cy="1003295"/>
            </a:xfrm>
          </p:grpSpPr>
          <p:sp>
            <p:nvSpPr>
              <p:cNvPr id="7" name="テキスト ボックス 6"/>
              <p:cNvSpPr txBox="1"/>
              <p:nvPr/>
            </p:nvSpPr>
            <p:spPr>
              <a:xfrm>
                <a:off x="4931803" y="221227"/>
                <a:ext cx="417102" cy="523220"/>
              </a:xfrm>
              <a:prstGeom prst="rect">
                <a:avLst/>
              </a:prstGeom>
              <a:noFill/>
            </p:spPr>
            <p:txBody>
              <a:bodyPr wrap="none" rtlCol="0">
                <a:spAutoFit/>
              </a:bodyPr>
              <a:lstStyle/>
              <a:p>
                <a:r>
                  <a:rPr kumimoji="1" lang="en-US" altLang="ja-JP" sz="2800" dirty="0">
                    <a:solidFill>
                      <a:schemeClr val="bg1"/>
                    </a:solidFill>
                    <a:latin typeface="+mn-ea"/>
                  </a:rPr>
                  <a:t>A</a:t>
                </a:r>
                <a:endParaRPr kumimoji="1" lang="ja-JP" altLang="en-US" sz="2800" dirty="0">
                  <a:solidFill>
                    <a:schemeClr val="bg1"/>
                  </a:solidFill>
                  <a:latin typeface="+mn-ea"/>
                </a:endParaRPr>
              </a:p>
            </p:txBody>
          </p:sp>
          <p:cxnSp>
            <p:nvCxnSpPr>
              <p:cNvPr id="15" name="直線矢印コネクタ 14"/>
              <p:cNvCxnSpPr/>
              <p:nvPr/>
            </p:nvCxnSpPr>
            <p:spPr>
              <a:xfrm>
                <a:off x="5140354" y="662730"/>
                <a:ext cx="0" cy="56179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906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grpSp>
        <p:nvGrpSpPr>
          <p:cNvPr id="4" name="グループ化 3"/>
          <p:cNvGrpSpPr/>
          <p:nvPr/>
        </p:nvGrpSpPr>
        <p:grpSpPr>
          <a:xfrm>
            <a:off x="8048780" y="36704"/>
            <a:ext cx="647508" cy="816834"/>
            <a:chOff x="4085450" y="2091420"/>
            <a:chExt cx="647508" cy="816834"/>
          </a:xfrm>
        </p:grpSpPr>
        <p:sp>
          <p:nvSpPr>
            <p:cNvPr id="11" name="テキスト ボックス 10"/>
            <p:cNvSpPr txBox="1"/>
            <p:nvPr/>
          </p:nvSpPr>
          <p:spPr>
            <a:xfrm>
              <a:off x="4085450" y="2091420"/>
              <a:ext cx="428322" cy="523220"/>
            </a:xfrm>
            <a:prstGeom prst="rect">
              <a:avLst/>
            </a:prstGeom>
            <a:noFill/>
          </p:spPr>
          <p:txBody>
            <a:bodyPr wrap="none" rtlCol="0">
              <a:spAutoFit/>
            </a:bodyPr>
            <a:lstStyle/>
            <a:p>
              <a:r>
                <a:rPr kumimoji="1" lang="en-US" altLang="ja-JP" sz="2800" dirty="0">
                  <a:solidFill>
                    <a:schemeClr val="bg1"/>
                  </a:solidFill>
                  <a:latin typeface="+mn-ea"/>
                </a:rPr>
                <a:t>B</a:t>
              </a:r>
              <a:endParaRPr kumimoji="1" lang="ja-JP" altLang="en-US" sz="2800" dirty="0">
                <a:solidFill>
                  <a:schemeClr val="bg1"/>
                </a:solidFill>
                <a:latin typeface="+mn-ea"/>
              </a:endParaRPr>
            </a:p>
          </p:txBody>
        </p:sp>
        <p:cxnSp>
          <p:nvCxnSpPr>
            <p:cNvPr id="12" name="直線矢印コネクタ 11"/>
            <p:cNvCxnSpPr/>
            <p:nvPr/>
          </p:nvCxnSpPr>
          <p:spPr>
            <a:xfrm>
              <a:off x="4405787" y="2509777"/>
              <a:ext cx="327171" cy="398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8898780" y="245882"/>
            <a:ext cx="642278" cy="816834"/>
            <a:chOff x="5550994" y="2091420"/>
            <a:chExt cx="642278" cy="816834"/>
          </a:xfrm>
        </p:grpSpPr>
        <p:sp>
          <p:nvSpPr>
            <p:cNvPr id="9" name="テキスト ボックス 8"/>
            <p:cNvSpPr txBox="1"/>
            <p:nvPr/>
          </p:nvSpPr>
          <p:spPr>
            <a:xfrm>
              <a:off x="5763346" y="2091420"/>
              <a:ext cx="429926" cy="523220"/>
            </a:xfrm>
            <a:prstGeom prst="rect">
              <a:avLst/>
            </a:prstGeom>
            <a:noFill/>
          </p:spPr>
          <p:txBody>
            <a:bodyPr wrap="none" rtlCol="0">
              <a:spAutoFit/>
            </a:bodyPr>
            <a:lstStyle/>
            <a:p>
              <a:r>
                <a:rPr kumimoji="1" lang="en-US" altLang="ja-JP" sz="2800" dirty="0">
                  <a:solidFill>
                    <a:schemeClr val="bg1"/>
                  </a:solidFill>
                  <a:latin typeface="+mn-ea"/>
                </a:rPr>
                <a:t>C</a:t>
              </a:r>
              <a:endParaRPr kumimoji="1" lang="ja-JP" altLang="en-US" sz="2800" dirty="0">
                <a:solidFill>
                  <a:schemeClr val="bg1"/>
                </a:solidFill>
                <a:latin typeface="+mn-ea"/>
              </a:endParaRPr>
            </a:p>
          </p:txBody>
        </p:sp>
        <p:cxnSp>
          <p:nvCxnSpPr>
            <p:cNvPr id="10" name="直線矢印コネクタ 9"/>
            <p:cNvCxnSpPr/>
            <p:nvPr/>
          </p:nvCxnSpPr>
          <p:spPr>
            <a:xfrm flipH="1">
              <a:off x="5550994" y="2509777"/>
              <a:ext cx="327171" cy="398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3560203" y="754627"/>
            <a:ext cx="417102" cy="1003295"/>
            <a:chOff x="4931803" y="221227"/>
            <a:chExt cx="417102" cy="1003295"/>
          </a:xfrm>
        </p:grpSpPr>
        <p:sp>
          <p:nvSpPr>
            <p:cNvPr id="7" name="テキスト ボックス 6"/>
            <p:cNvSpPr txBox="1"/>
            <p:nvPr/>
          </p:nvSpPr>
          <p:spPr>
            <a:xfrm>
              <a:off x="4931803" y="221227"/>
              <a:ext cx="417102" cy="523220"/>
            </a:xfrm>
            <a:prstGeom prst="rect">
              <a:avLst/>
            </a:prstGeom>
            <a:noFill/>
          </p:spPr>
          <p:txBody>
            <a:bodyPr wrap="none" rtlCol="0">
              <a:spAutoFit/>
            </a:bodyPr>
            <a:lstStyle/>
            <a:p>
              <a:r>
                <a:rPr kumimoji="1" lang="en-US" altLang="ja-JP" sz="2800" dirty="0">
                  <a:solidFill>
                    <a:schemeClr val="bg1"/>
                  </a:solidFill>
                  <a:latin typeface="+mn-ea"/>
                </a:rPr>
                <a:t>A</a:t>
              </a:r>
              <a:endParaRPr kumimoji="1" lang="ja-JP" altLang="en-US" sz="2800" dirty="0">
                <a:solidFill>
                  <a:schemeClr val="bg1"/>
                </a:solidFill>
                <a:latin typeface="+mn-ea"/>
              </a:endParaRPr>
            </a:p>
          </p:txBody>
        </p:sp>
        <p:cxnSp>
          <p:nvCxnSpPr>
            <p:cNvPr id="8" name="直線矢印コネクタ 7"/>
            <p:cNvCxnSpPr/>
            <p:nvPr/>
          </p:nvCxnSpPr>
          <p:spPr>
            <a:xfrm>
              <a:off x="5140354" y="662730"/>
              <a:ext cx="0" cy="56179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3716256" y="772977"/>
            <a:ext cx="4932444" cy="2033140"/>
            <a:chOff x="3716256" y="772977"/>
            <a:chExt cx="4932444" cy="2033140"/>
          </a:xfrm>
        </p:grpSpPr>
        <p:cxnSp>
          <p:nvCxnSpPr>
            <p:cNvPr id="14" name="直線矢印コネクタ 13"/>
            <p:cNvCxnSpPr/>
            <p:nvPr/>
          </p:nvCxnSpPr>
          <p:spPr>
            <a:xfrm flipV="1">
              <a:off x="3716256" y="1002732"/>
              <a:ext cx="4932444" cy="1803385"/>
            </a:xfrm>
            <a:prstGeom prst="straightConnector1">
              <a:avLst/>
            </a:prstGeom>
            <a:ln w="762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20427915">
              <a:off x="3884037" y="772977"/>
              <a:ext cx="4216219" cy="954107"/>
            </a:xfrm>
            <a:prstGeom prst="rect">
              <a:avLst/>
            </a:prstGeom>
            <a:noFill/>
          </p:spPr>
          <p:txBody>
            <a:bodyPr wrap="none" rtlCol="0">
              <a:spAutoFit/>
            </a:bodyPr>
            <a:lstStyle/>
            <a:p>
              <a:r>
                <a:rPr lang="en-US" altLang="ja-JP" sz="2800" dirty="0">
                  <a:solidFill>
                    <a:schemeClr val="bg1"/>
                  </a:solidFill>
                </a:rPr>
                <a:t>A</a:t>
              </a:r>
              <a:r>
                <a:rPr lang="ja-JP" altLang="en-US" sz="2800" dirty="0">
                  <a:solidFill>
                    <a:schemeClr val="bg1"/>
                  </a:solidFill>
                </a:rPr>
                <a:t>は</a:t>
              </a:r>
              <a:r>
                <a:rPr lang="en-US" altLang="ja-JP" sz="2800" dirty="0">
                  <a:solidFill>
                    <a:schemeClr val="bg1"/>
                  </a:solidFill>
                </a:rPr>
                <a:t>B, C</a:t>
              </a:r>
              <a:r>
                <a:rPr lang="ja-JP" altLang="en-US" sz="2800" dirty="0">
                  <a:solidFill>
                    <a:schemeClr val="bg1"/>
                  </a:solidFill>
                </a:rPr>
                <a:t>の約</a:t>
              </a:r>
              <a:r>
                <a:rPr lang="en-US" altLang="ja-JP" sz="2800" dirty="0">
                  <a:solidFill>
                    <a:schemeClr val="bg1"/>
                  </a:solidFill>
                </a:rPr>
                <a:t>100</a:t>
              </a:r>
              <a:r>
                <a:rPr lang="ja-JP" altLang="en-US" sz="2800" dirty="0">
                  <a:solidFill>
                    <a:schemeClr val="bg1"/>
                  </a:solidFill>
                </a:rPr>
                <a:t>メートル</a:t>
              </a:r>
              <a:endParaRPr lang="en-US" altLang="ja-JP" sz="2800" dirty="0">
                <a:solidFill>
                  <a:schemeClr val="bg1"/>
                </a:solidFill>
              </a:endParaRPr>
            </a:p>
            <a:p>
              <a:r>
                <a:rPr lang="ja-JP" altLang="en-US" sz="2800" dirty="0">
                  <a:solidFill>
                    <a:schemeClr val="bg1"/>
                  </a:solidFill>
                </a:rPr>
                <a:t>も後ろにあります</a:t>
              </a:r>
              <a:endParaRPr kumimoji="1" lang="ja-JP" altLang="en-US" sz="2800" dirty="0">
                <a:solidFill>
                  <a:schemeClr val="bg1"/>
                </a:solidFill>
              </a:endParaRPr>
            </a:p>
          </p:txBody>
        </p:sp>
      </p:grpSp>
      <p:sp>
        <p:nvSpPr>
          <p:cNvPr id="23" name="テキスト ボックス 22"/>
          <p:cNvSpPr txBox="1"/>
          <p:nvPr/>
        </p:nvSpPr>
        <p:spPr>
          <a:xfrm>
            <a:off x="1017793" y="95530"/>
            <a:ext cx="3775393" cy="523220"/>
          </a:xfrm>
          <a:prstGeom prst="rect">
            <a:avLst/>
          </a:prstGeom>
          <a:noFill/>
        </p:spPr>
        <p:txBody>
          <a:bodyPr wrap="none" rtlCol="0">
            <a:spAutoFit/>
          </a:bodyPr>
          <a:lstStyle/>
          <a:p>
            <a:r>
              <a:rPr kumimoji="1" lang="ja-JP" altLang="en-US" sz="2800" dirty="0">
                <a:solidFill>
                  <a:schemeClr val="bg1"/>
                </a:solidFill>
              </a:rPr>
              <a:t>斜め横から見ると実は</a:t>
            </a:r>
          </a:p>
        </p:txBody>
      </p:sp>
    </p:spTree>
    <p:extLst>
      <p:ext uri="{BB962C8B-B14F-4D97-AF65-F5344CB8AC3E}">
        <p14:creationId xmlns:p14="http://schemas.microsoft.com/office/powerpoint/2010/main" val="15881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1338752" y="0"/>
            <a:ext cx="9457346" cy="6858000"/>
            <a:chOff x="1367327" y="-90098"/>
            <a:chExt cx="9457346" cy="685800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327" y="-90098"/>
              <a:ext cx="9457346" cy="6858000"/>
            </a:xfrm>
            <a:prstGeom prst="rect">
              <a:avLst/>
            </a:prstGeom>
          </p:spPr>
        </p:pic>
        <p:grpSp>
          <p:nvGrpSpPr>
            <p:cNvPr id="4" name="グループ化 3"/>
            <p:cNvGrpSpPr/>
            <p:nvPr/>
          </p:nvGrpSpPr>
          <p:grpSpPr>
            <a:xfrm>
              <a:off x="5543918" y="2233166"/>
              <a:ext cx="647508" cy="816834"/>
              <a:chOff x="4085450" y="2091420"/>
              <a:chExt cx="647508" cy="816834"/>
            </a:xfrm>
          </p:grpSpPr>
          <p:sp>
            <p:nvSpPr>
              <p:cNvPr id="11" name="テキスト ボックス 10"/>
              <p:cNvSpPr txBox="1"/>
              <p:nvPr/>
            </p:nvSpPr>
            <p:spPr>
              <a:xfrm>
                <a:off x="4085450" y="2091420"/>
                <a:ext cx="428322" cy="523220"/>
              </a:xfrm>
              <a:prstGeom prst="rect">
                <a:avLst/>
              </a:prstGeom>
              <a:noFill/>
            </p:spPr>
            <p:txBody>
              <a:bodyPr wrap="none" rtlCol="0">
                <a:spAutoFit/>
              </a:bodyPr>
              <a:lstStyle/>
              <a:p>
                <a:r>
                  <a:rPr kumimoji="1" lang="en-US" altLang="ja-JP" sz="2800" dirty="0">
                    <a:solidFill>
                      <a:schemeClr val="bg1"/>
                    </a:solidFill>
                    <a:latin typeface="+mn-ea"/>
                  </a:rPr>
                  <a:t>B</a:t>
                </a:r>
                <a:endParaRPr kumimoji="1" lang="ja-JP" altLang="en-US" sz="2800" dirty="0">
                  <a:solidFill>
                    <a:schemeClr val="bg1"/>
                  </a:solidFill>
                  <a:latin typeface="+mn-ea"/>
                </a:endParaRPr>
              </a:p>
            </p:txBody>
          </p:sp>
          <p:cxnSp>
            <p:nvCxnSpPr>
              <p:cNvPr id="12" name="直線矢印コネクタ 11"/>
              <p:cNvCxnSpPr/>
              <p:nvPr/>
            </p:nvCxnSpPr>
            <p:spPr>
              <a:xfrm>
                <a:off x="4405787" y="2509777"/>
                <a:ext cx="327171" cy="3984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5510999" y="3167482"/>
              <a:ext cx="680427" cy="773479"/>
              <a:chOff x="5725539" y="1968167"/>
              <a:chExt cx="680427" cy="773479"/>
            </a:xfrm>
          </p:grpSpPr>
          <p:sp>
            <p:nvSpPr>
              <p:cNvPr id="9" name="テキスト ボックス 8"/>
              <p:cNvSpPr txBox="1"/>
              <p:nvPr/>
            </p:nvSpPr>
            <p:spPr>
              <a:xfrm>
                <a:off x="5725539" y="2218426"/>
                <a:ext cx="429926" cy="523220"/>
              </a:xfrm>
              <a:prstGeom prst="rect">
                <a:avLst/>
              </a:prstGeom>
              <a:noFill/>
            </p:spPr>
            <p:txBody>
              <a:bodyPr wrap="none" rtlCol="0">
                <a:spAutoFit/>
              </a:bodyPr>
              <a:lstStyle/>
              <a:p>
                <a:r>
                  <a:rPr kumimoji="1" lang="en-US" altLang="ja-JP" sz="2800" dirty="0">
                    <a:solidFill>
                      <a:schemeClr val="bg1"/>
                    </a:solidFill>
                    <a:latin typeface="+mn-ea"/>
                  </a:rPr>
                  <a:t>C</a:t>
                </a:r>
                <a:endParaRPr kumimoji="1" lang="ja-JP" altLang="en-US" sz="2800" dirty="0">
                  <a:solidFill>
                    <a:schemeClr val="bg1"/>
                  </a:solidFill>
                  <a:latin typeface="+mn-ea"/>
                </a:endParaRPr>
              </a:p>
            </p:txBody>
          </p:sp>
          <p:cxnSp>
            <p:nvCxnSpPr>
              <p:cNvPr id="10" name="直線矢印コネクタ 9"/>
              <p:cNvCxnSpPr/>
              <p:nvPr/>
            </p:nvCxnSpPr>
            <p:spPr>
              <a:xfrm flipV="1">
                <a:off x="6085287" y="1968167"/>
                <a:ext cx="320679" cy="34413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8581132" y="2208587"/>
              <a:ext cx="417102" cy="1035156"/>
              <a:chOff x="4931803" y="189366"/>
              <a:chExt cx="417102" cy="1035156"/>
            </a:xfrm>
          </p:grpSpPr>
          <p:sp>
            <p:nvSpPr>
              <p:cNvPr id="7" name="テキスト ボックス 6"/>
              <p:cNvSpPr txBox="1"/>
              <p:nvPr/>
            </p:nvSpPr>
            <p:spPr>
              <a:xfrm>
                <a:off x="4931803" y="189366"/>
                <a:ext cx="417102" cy="523220"/>
              </a:xfrm>
              <a:prstGeom prst="rect">
                <a:avLst/>
              </a:prstGeom>
              <a:solidFill>
                <a:srgbClr val="FFFF00"/>
              </a:solidFill>
              <a:ln>
                <a:noFill/>
              </a:ln>
            </p:spPr>
            <p:txBody>
              <a:bodyPr wrap="none" rtlCol="0">
                <a:spAutoFit/>
              </a:bodyPr>
              <a:lstStyle/>
              <a:p>
                <a:r>
                  <a:rPr kumimoji="1" lang="en-US" altLang="ja-JP" sz="2800" dirty="0">
                    <a:latin typeface="+mn-ea"/>
                  </a:rPr>
                  <a:t>A</a:t>
                </a:r>
                <a:endParaRPr kumimoji="1" lang="ja-JP" altLang="en-US" sz="2800" dirty="0">
                  <a:latin typeface="+mn-ea"/>
                </a:endParaRPr>
              </a:p>
            </p:txBody>
          </p:sp>
          <p:cxnSp>
            <p:nvCxnSpPr>
              <p:cNvPr id="8" name="直線矢印コネクタ 7"/>
              <p:cNvCxnSpPr/>
              <p:nvPr/>
            </p:nvCxnSpPr>
            <p:spPr>
              <a:xfrm>
                <a:off x="5140354" y="662730"/>
                <a:ext cx="0" cy="56179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直線矢印コネクタ 13"/>
            <p:cNvCxnSpPr/>
            <p:nvPr/>
          </p:nvCxnSpPr>
          <p:spPr>
            <a:xfrm>
              <a:off x="6175986" y="1952879"/>
              <a:ext cx="2613697" cy="0"/>
            </a:xfrm>
            <a:prstGeom prst="straightConnector1">
              <a:avLst/>
            </a:prstGeom>
            <a:ln w="762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855307" y="742776"/>
              <a:ext cx="4216219" cy="954107"/>
            </a:xfrm>
            <a:prstGeom prst="rect">
              <a:avLst/>
            </a:prstGeom>
            <a:solidFill>
              <a:schemeClr val="bg1"/>
            </a:solidFill>
          </p:spPr>
          <p:txBody>
            <a:bodyPr wrap="none" rtlCol="0">
              <a:spAutoFit/>
            </a:bodyPr>
            <a:lstStyle/>
            <a:p>
              <a:r>
                <a:rPr lang="en-US" altLang="ja-JP" sz="2800" dirty="0"/>
                <a:t>A</a:t>
              </a:r>
              <a:r>
                <a:rPr lang="ja-JP" altLang="en-US" sz="2800" dirty="0"/>
                <a:t>は</a:t>
              </a:r>
              <a:r>
                <a:rPr lang="en-US" altLang="ja-JP" sz="2800" dirty="0"/>
                <a:t>B, C</a:t>
              </a:r>
              <a:r>
                <a:rPr lang="ja-JP" altLang="en-US" sz="2800" dirty="0"/>
                <a:t>の約</a:t>
              </a:r>
              <a:r>
                <a:rPr lang="en-US" altLang="ja-JP" sz="2800" dirty="0"/>
                <a:t>100</a:t>
              </a:r>
              <a:r>
                <a:rPr lang="ja-JP" altLang="en-US" sz="2800" dirty="0"/>
                <a:t>メートル</a:t>
              </a:r>
              <a:endParaRPr lang="en-US" altLang="ja-JP" sz="2800" dirty="0"/>
            </a:p>
            <a:p>
              <a:r>
                <a:rPr lang="ja-JP" altLang="en-US" sz="2800" dirty="0"/>
                <a:t>も後ろにあります</a:t>
              </a:r>
              <a:endParaRPr kumimoji="1" lang="ja-JP" altLang="en-US" sz="2800" dirty="0"/>
            </a:p>
          </p:txBody>
        </p:sp>
        <p:sp>
          <p:nvSpPr>
            <p:cNvPr id="23" name="テキスト ボックス 22"/>
            <p:cNvSpPr txBox="1"/>
            <p:nvPr/>
          </p:nvSpPr>
          <p:spPr>
            <a:xfrm>
              <a:off x="1572873" y="111026"/>
              <a:ext cx="3057247" cy="523220"/>
            </a:xfrm>
            <a:prstGeom prst="rect">
              <a:avLst/>
            </a:prstGeom>
            <a:solidFill>
              <a:schemeClr val="bg1"/>
            </a:solidFill>
          </p:spPr>
          <p:txBody>
            <a:bodyPr wrap="none" rtlCol="0">
              <a:spAutoFit/>
            </a:bodyPr>
            <a:lstStyle/>
            <a:p>
              <a:r>
                <a:rPr kumimoji="1" lang="ja-JP" altLang="en-US" sz="2800" dirty="0"/>
                <a:t>上から見ると実は</a:t>
              </a:r>
            </a:p>
          </p:txBody>
        </p:sp>
        <p:grpSp>
          <p:nvGrpSpPr>
            <p:cNvPr id="21" name="グループ化 20"/>
            <p:cNvGrpSpPr/>
            <p:nvPr/>
          </p:nvGrpSpPr>
          <p:grpSpPr>
            <a:xfrm>
              <a:off x="2291019" y="2896958"/>
              <a:ext cx="2339102" cy="1085012"/>
              <a:chOff x="4931803" y="-428166"/>
              <a:chExt cx="2339102" cy="1085012"/>
            </a:xfrm>
          </p:grpSpPr>
          <p:sp>
            <p:nvSpPr>
              <p:cNvPr id="24" name="テキスト ボックス 23"/>
              <p:cNvSpPr txBox="1"/>
              <p:nvPr/>
            </p:nvSpPr>
            <p:spPr>
              <a:xfrm>
                <a:off x="4931803" y="133626"/>
                <a:ext cx="2339102" cy="523220"/>
              </a:xfrm>
              <a:prstGeom prst="rect">
                <a:avLst/>
              </a:prstGeom>
              <a:solidFill>
                <a:schemeClr val="bg1"/>
              </a:solidFill>
              <a:ln>
                <a:noFill/>
              </a:ln>
            </p:spPr>
            <p:txBody>
              <a:bodyPr wrap="none" rtlCol="0">
                <a:spAutoFit/>
              </a:bodyPr>
              <a:lstStyle/>
              <a:p>
                <a:r>
                  <a:rPr lang="ja-JP" altLang="en-US" sz="2800" dirty="0">
                    <a:latin typeface="+mn-ea"/>
                  </a:rPr>
                  <a:t>写真撮影場所</a:t>
                </a:r>
                <a:endParaRPr kumimoji="1" lang="ja-JP" altLang="en-US" sz="2800" dirty="0">
                  <a:latin typeface="+mn-ea"/>
                </a:endParaRPr>
              </a:p>
            </p:txBody>
          </p:sp>
          <p:cxnSp>
            <p:nvCxnSpPr>
              <p:cNvPr id="25" name="直線矢印コネクタ 24"/>
              <p:cNvCxnSpPr/>
              <p:nvPr/>
            </p:nvCxnSpPr>
            <p:spPr>
              <a:xfrm flipV="1">
                <a:off x="5210023" y="-428166"/>
                <a:ext cx="0" cy="56179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1" name="テキスト ボックス 30"/>
          <p:cNvSpPr txBox="1"/>
          <p:nvPr/>
        </p:nvSpPr>
        <p:spPr>
          <a:xfrm>
            <a:off x="10796098" y="5934670"/>
            <a:ext cx="1190625" cy="923330"/>
          </a:xfrm>
          <a:prstGeom prst="rect">
            <a:avLst/>
          </a:prstGeom>
          <a:noFill/>
        </p:spPr>
        <p:txBody>
          <a:bodyPr wrap="square" rtlCol="0">
            <a:spAutoFit/>
          </a:bodyPr>
          <a:lstStyle/>
          <a:p>
            <a:r>
              <a:rPr kumimoji="1" lang="ja-JP" altLang="en-US" dirty="0"/>
              <a:t>航空写真</a:t>
            </a:r>
            <a:endParaRPr kumimoji="1" lang="en-US" altLang="ja-JP" dirty="0"/>
          </a:p>
          <a:p>
            <a:r>
              <a:rPr kumimoji="1" lang="en-US" altLang="ja-JP" dirty="0"/>
              <a:t>©2019 Google</a:t>
            </a:r>
            <a:endParaRPr kumimoji="1" lang="ja-JP" altLang="en-US" dirty="0"/>
          </a:p>
        </p:txBody>
      </p:sp>
    </p:spTree>
    <p:extLst>
      <p:ext uri="{BB962C8B-B14F-4D97-AF65-F5344CB8AC3E}">
        <p14:creationId xmlns:p14="http://schemas.microsoft.com/office/powerpoint/2010/main" val="74780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72" y="0"/>
            <a:ext cx="10287000" cy="6858000"/>
          </a:xfrm>
          <a:prstGeom prst="rect">
            <a:avLst/>
          </a:prstGeom>
        </p:spPr>
      </p:pic>
      <p:sp>
        <p:nvSpPr>
          <p:cNvPr id="3" name="テキスト ボックス 2"/>
          <p:cNvSpPr txBox="1"/>
          <p:nvPr/>
        </p:nvSpPr>
        <p:spPr>
          <a:xfrm>
            <a:off x="1017793" y="95530"/>
            <a:ext cx="3057247" cy="1384995"/>
          </a:xfrm>
          <a:prstGeom prst="rect">
            <a:avLst/>
          </a:prstGeom>
          <a:noFill/>
        </p:spPr>
        <p:txBody>
          <a:bodyPr wrap="none" rtlCol="0">
            <a:spAutoFit/>
          </a:bodyPr>
          <a:lstStyle/>
          <a:p>
            <a:r>
              <a:rPr kumimoji="1" lang="ja-JP" altLang="en-US" sz="2800" dirty="0">
                <a:solidFill>
                  <a:schemeClr val="bg1"/>
                </a:solidFill>
              </a:rPr>
              <a:t>真正面の地上から</a:t>
            </a:r>
            <a:endParaRPr kumimoji="1" lang="en-US" altLang="ja-JP" sz="2800" dirty="0">
              <a:solidFill>
                <a:schemeClr val="bg1"/>
              </a:solidFill>
            </a:endParaRPr>
          </a:p>
          <a:p>
            <a:r>
              <a:rPr kumimoji="1" lang="ja-JP" altLang="en-US" sz="2800" dirty="0">
                <a:solidFill>
                  <a:schemeClr val="bg1"/>
                </a:solidFill>
              </a:rPr>
              <a:t>見上げると</a:t>
            </a:r>
            <a:endParaRPr kumimoji="1" lang="en-US" altLang="ja-JP" sz="2800" dirty="0">
              <a:solidFill>
                <a:schemeClr val="bg1"/>
              </a:solidFill>
            </a:endParaRPr>
          </a:p>
          <a:p>
            <a:r>
              <a:rPr lang="ja-JP" altLang="en-US" sz="2800" dirty="0">
                <a:solidFill>
                  <a:schemeClr val="bg1"/>
                </a:solidFill>
              </a:rPr>
              <a:t>こうなっています</a:t>
            </a:r>
            <a:endParaRPr kumimoji="1" lang="ja-JP" altLang="en-US" sz="2800" dirty="0">
              <a:solidFill>
                <a:schemeClr val="bg1"/>
              </a:solidFill>
            </a:endParaRPr>
          </a:p>
        </p:txBody>
      </p:sp>
      <p:grpSp>
        <p:nvGrpSpPr>
          <p:cNvPr id="13" name="グループ化 12"/>
          <p:cNvGrpSpPr/>
          <p:nvPr/>
        </p:nvGrpSpPr>
        <p:grpSpPr>
          <a:xfrm>
            <a:off x="5122542" y="-44136"/>
            <a:ext cx="1174781" cy="1113949"/>
            <a:chOff x="5122542" y="-44136"/>
            <a:chExt cx="1174781" cy="1113949"/>
          </a:xfrm>
        </p:grpSpPr>
        <p:grpSp>
          <p:nvGrpSpPr>
            <p:cNvPr id="4" name="グループ化 3"/>
            <p:cNvGrpSpPr/>
            <p:nvPr/>
          </p:nvGrpSpPr>
          <p:grpSpPr>
            <a:xfrm>
              <a:off x="5880221" y="95531"/>
              <a:ext cx="417102" cy="974282"/>
              <a:chOff x="4931803" y="221227"/>
              <a:chExt cx="417102" cy="1003295"/>
            </a:xfrm>
          </p:grpSpPr>
          <p:sp>
            <p:nvSpPr>
              <p:cNvPr id="5" name="テキスト ボックス 4"/>
              <p:cNvSpPr txBox="1"/>
              <p:nvPr/>
            </p:nvSpPr>
            <p:spPr>
              <a:xfrm>
                <a:off x="4931803" y="221227"/>
                <a:ext cx="417102" cy="523220"/>
              </a:xfrm>
              <a:prstGeom prst="rect">
                <a:avLst/>
              </a:prstGeom>
              <a:noFill/>
            </p:spPr>
            <p:txBody>
              <a:bodyPr wrap="none" rtlCol="0">
                <a:spAutoFit/>
              </a:bodyPr>
              <a:lstStyle/>
              <a:p>
                <a:r>
                  <a:rPr kumimoji="1" lang="en-US" altLang="ja-JP" sz="2800" dirty="0">
                    <a:solidFill>
                      <a:schemeClr val="bg1"/>
                    </a:solidFill>
                    <a:latin typeface="+mn-ea"/>
                  </a:rPr>
                  <a:t>A</a:t>
                </a:r>
                <a:endParaRPr kumimoji="1" lang="ja-JP" altLang="en-US" sz="2800" dirty="0">
                  <a:solidFill>
                    <a:schemeClr val="bg1"/>
                  </a:solidFill>
                  <a:latin typeface="+mn-ea"/>
                </a:endParaRPr>
              </a:p>
            </p:txBody>
          </p:sp>
          <p:cxnSp>
            <p:nvCxnSpPr>
              <p:cNvPr id="6" name="直線矢印コネクタ 5"/>
              <p:cNvCxnSpPr/>
              <p:nvPr/>
            </p:nvCxnSpPr>
            <p:spPr>
              <a:xfrm>
                <a:off x="5140354" y="662730"/>
                <a:ext cx="0" cy="56179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5122542" y="-44136"/>
              <a:ext cx="428322" cy="523220"/>
            </a:xfrm>
            <a:prstGeom prst="rect">
              <a:avLst/>
            </a:prstGeom>
            <a:noFill/>
          </p:spPr>
          <p:txBody>
            <a:bodyPr wrap="none" rtlCol="0">
              <a:spAutoFit/>
            </a:bodyPr>
            <a:lstStyle/>
            <a:p>
              <a:r>
                <a:rPr kumimoji="1" lang="en-US" altLang="ja-JP" sz="2800" dirty="0">
                  <a:solidFill>
                    <a:schemeClr val="bg1"/>
                  </a:solidFill>
                  <a:latin typeface="+mn-ea"/>
                </a:rPr>
                <a:t>B</a:t>
              </a:r>
              <a:endParaRPr kumimoji="1" lang="ja-JP" altLang="en-US" sz="2800" dirty="0">
                <a:solidFill>
                  <a:schemeClr val="bg1"/>
                </a:solidFill>
                <a:latin typeface="+mn-ea"/>
              </a:endParaRPr>
            </a:p>
          </p:txBody>
        </p:sp>
        <p:sp>
          <p:nvSpPr>
            <p:cNvPr id="8" name="テキスト ボックス 7"/>
            <p:cNvSpPr txBox="1"/>
            <p:nvPr/>
          </p:nvSpPr>
          <p:spPr>
            <a:xfrm>
              <a:off x="5396304" y="-44136"/>
              <a:ext cx="429926" cy="523220"/>
            </a:xfrm>
            <a:prstGeom prst="rect">
              <a:avLst/>
            </a:prstGeom>
            <a:noFill/>
          </p:spPr>
          <p:txBody>
            <a:bodyPr wrap="none" rtlCol="0">
              <a:spAutoFit/>
            </a:bodyPr>
            <a:lstStyle/>
            <a:p>
              <a:r>
                <a:rPr kumimoji="1" lang="en-US" altLang="ja-JP" sz="2800" dirty="0">
                  <a:solidFill>
                    <a:schemeClr val="bg1"/>
                  </a:solidFill>
                  <a:latin typeface="+mn-ea"/>
                </a:rPr>
                <a:t>C</a:t>
              </a:r>
              <a:endParaRPr kumimoji="1" lang="ja-JP" altLang="en-US" sz="2800" dirty="0">
                <a:solidFill>
                  <a:schemeClr val="bg1"/>
                </a:solidFill>
                <a:latin typeface="+mn-ea"/>
              </a:endParaRPr>
            </a:p>
          </p:txBody>
        </p:sp>
        <p:cxnSp>
          <p:nvCxnSpPr>
            <p:cNvPr id="9" name="直線矢印コネクタ 8"/>
            <p:cNvCxnSpPr/>
            <p:nvPr/>
          </p:nvCxnSpPr>
          <p:spPr>
            <a:xfrm>
              <a:off x="5328873" y="349576"/>
              <a:ext cx="0" cy="1959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611267" y="357140"/>
              <a:ext cx="0" cy="1959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01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8111" y="218364"/>
            <a:ext cx="11593389" cy="6555641"/>
          </a:xfrm>
          <a:prstGeom prst="rect">
            <a:avLst/>
          </a:prstGeom>
          <a:noFill/>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解説</a:t>
            </a:r>
            <a:endParaRPr kumimoji="1"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この錯視は古くから知られているゲシュタルト群化法則の一つである「良い連続」（</a:t>
            </a:r>
            <a:r>
              <a:rPr lang="en-US" altLang="ja-JP" sz="2800" dirty="0">
                <a:latin typeface="ＭＳ ゴシック" panose="020B0609070205080204" pitchFamily="49" charset="-128"/>
                <a:ea typeface="ＭＳ ゴシック" panose="020B0609070205080204" pitchFamily="49" charset="-128"/>
              </a:rPr>
              <a:t>good continuation</a:t>
            </a:r>
            <a:r>
              <a:rPr lang="ja-JP" altLang="en-US" sz="2800" dirty="0">
                <a:latin typeface="ＭＳ ゴシック" panose="020B0609070205080204" pitchFamily="49" charset="-128"/>
                <a:ea typeface="ＭＳ ゴシック" panose="020B0609070205080204" pitchFamily="49" charset="-128"/>
              </a:rPr>
              <a:t>）がいかに強力であるかを示すデモンストレーションです。たまたま黄金像の尖塔と正面のファサードの尖塔が重なる位置から見ると、黄金像の尖塔が正面のファサードから伸びているように見えます。観察距離（</a:t>
            </a:r>
            <a:r>
              <a:rPr lang="en-US" altLang="ja-JP" sz="2800" dirty="0">
                <a:latin typeface="ＭＳ ゴシック" panose="020B0609070205080204" pitchFamily="49" charset="-128"/>
                <a:ea typeface="ＭＳ ゴシック" panose="020B0609070205080204" pitchFamily="49" charset="-128"/>
              </a:rPr>
              <a:t>130</a:t>
            </a:r>
            <a:r>
              <a:rPr lang="ja-JP" altLang="en-US" sz="2800" dirty="0">
                <a:latin typeface="ＭＳ ゴシック" panose="020B0609070205080204" pitchFamily="49" charset="-128"/>
                <a:ea typeface="ＭＳ ゴシック" panose="020B0609070205080204" pitchFamily="49" charset="-128"/>
              </a:rPr>
              <a:t>メートル）が大きいため、実物を両眼視で見ても、頭を動かして運動視差を生じさせても、やはりそう見えます。正面のファサード先端の彫像２体も黄金像の尖塔に付属しているように見えます。</a:t>
            </a:r>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しかし、実際は両者は奥行が</a:t>
            </a:r>
            <a:r>
              <a:rPr lang="en-US" altLang="ja-JP" sz="2800" dirty="0">
                <a:latin typeface="ＭＳ ゴシック" panose="020B0609070205080204" pitchFamily="49" charset="-128"/>
                <a:ea typeface="ＭＳ ゴシック" panose="020B0609070205080204" pitchFamily="49" charset="-128"/>
              </a:rPr>
              <a:t>100</a:t>
            </a:r>
            <a:r>
              <a:rPr lang="ja-JP" altLang="en-US" sz="2800" dirty="0">
                <a:latin typeface="ＭＳ ゴシック" panose="020B0609070205080204" pitchFamily="49" charset="-128"/>
                <a:ea typeface="ＭＳ ゴシック" panose="020B0609070205080204" pitchFamily="49" charset="-128"/>
              </a:rPr>
              <a:t>メートルも離れているのです。物体知覚における「良い連続」による群化の強力さと奥行き知覚の影響力の弱さの両方を実証しています。</a:t>
            </a:r>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知識では教会建築は左右対称であるはずだとわかっていても左右非対称の変なデザインに見えてしまうことは、知覚の自動モジュール性（あるいは</a:t>
            </a:r>
            <a:r>
              <a:rPr lang="en-US" altLang="ja-JP" sz="2800" dirty="0">
                <a:latin typeface="ＭＳ ゴシック" panose="020B0609070205080204" pitchFamily="49" charset="-128"/>
                <a:ea typeface="ＭＳ ゴシック" panose="020B0609070205080204" pitchFamily="49" charset="-128"/>
              </a:rPr>
              <a:t>impenetrability</a:t>
            </a:r>
            <a:r>
              <a:rPr lang="ja-JP" altLang="en-US" sz="2800" dirty="0">
                <a:latin typeface="ＭＳ ゴシック" panose="020B0609070205080204" pitchFamily="49" charset="-128"/>
                <a:ea typeface="ＭＳ ゴシック" panose="020B0609070205080204" pitchFamily="49" charset="-128"/>
              </a:rPr>
              <a:t>）のデモンストレーションにもなっています。</a:t>
            </a:r>
            <a:endParaRPr lang="en-US" altLang="ja-JP"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931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381</Words>
  <Application>Microsoft Office PowerPoint</Application>
  <PresentationFormat>ワイド画面</PresentationFormat>
  <Paragraphs>39</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Kazunori Kazunori</dc:creator>
  <cp:lastModifiedBy>北岡明佳</cp:lastModifiedBy>
  <cp:revision>17</cp:revision>
  <dcterms:created xsi:type="dcterms:W3CDTF">2019-07-06T22:04:33Z</dcterms:created>
  <dcterms:modified xsi:type="dcterms:W3CDTF">2019-12-23T01:17:41Z</dcterms:modified>
</cp:coreProperties>
</file>