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8" r:id="rId4"/>
    <p:sldId id="288" r:id="rId5"/>
    <p:sldId id="286" r:id="rId6"/>
    <p:sldId id="274" r:id="rId7"/>
    <p:sldId id="275" r:id="rId8"/>
    <p:sldId id="280" r:id="rId9"/>
    <p:sldId id="276" r:id="rId10"/>
    <p:sldId id="281" r:id="rId11"/>
    <p:sldId id="279" r:id="rId12"/>
    <p:sldId id="285" r:id="rId13"/>
    <p:sldId id="277" r:id="rId14"/>
    <p:sldId id="278" r:id="rId15"/>
    <p:sldId id="257" r:id="rId16"/>
    <p:sldId id="271" r:id="rId17"/>
    <p:sldId id="272" r:id="rId18"/>
    <p:sldId id="273" r:id="rId19"/>
    <p:sldId id="282" r:id="rId20"/>
    <p:sldId id="283" r:id="rId21"/>
    <p:sldId id="269" r:id="rId22"/>
    <p:sldId id="268" r:id="rId23"/>
    <p:sldId id="284" r:id="rId24"/>
    <p:sldId id="287" r:id="rId25"/>
    <p:sldId id="260"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84" d="100"/>
          <a:sy n="84" d="100"/>
        </p:scale>
        <p:origin x="102" y="4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A5F43-BB8E-40E9-B882-A1A96BB6615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93E48B3-FAE4-4419-98A0-B30EA8A24B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2BC70B7-8FC9-4A4A-B711-F916FCC7EFDE}"/>
              </a:ext>
            </a:extLst>
          </p:cNvPr>
          <p:cNvSpPr>
            <a:spLocks noGrp="1"/>
          </p:cNvSpPr>
          <p:nvPr>
            <p:ph type="dt" sz="half" idx="10"/>
          </p:nvPr>
        </p:nvSpPr>
        <p:spPr/>
        <p:txBody>
          <a:bodyPr/>
          <a:lstStyle/>
          <a:p>
            <a:fld id="{9764E503-796A-429F-A133-702381FA2C59}" type="datetimeFigureOut">
              <a:rPr kumimoji="1" lang="ja-JP" altLang="en-US" smtClean="0"/>
              <a:t>2019/12/8</a:t>
            </a:fld>
            <a:endParaRPr kumimoji="1" lang="ja-JP" altLang="en-US"/>
          </a:p>
        </p:txBody>
      </p:sp>
      <p:sp>
        <p:nvSpPr>
          <p:cNvPr id="5" name="フッター プレースホルダー 4">
            <a:extLst>
              <a:ext uri="{FF2B5EF4-FFF2-40B4-BE49-F238E27FC236}">
                <a16:creationId xmlns:a16="http://schemas.microsoft.com/office/drawing/2014/main" id="{04194E30-6BA6-4D48-A934-4E83971F8CE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16EC73-CF67-4071-A310-F8B18967E35A}"/>
              </a:ext>
            </a:extLst>
          </p:cNvPr>
          <p:cNvSpPr>
            <a:spLocks noGrp="1"/>
          </p:cNvSpPr>
          <p:nvPr>
            <p:ph type="sldNum" sz="quarter" idx="12"/>
          </p:nvPr>
        </p:nvSpPr>
        <p:spPr/>
        <p:txBody>
          <a:bodyPr/>
          <a:lstStyle/>
          <a:p>
            <a:fld id="{E9DA904F-3818-412B-B193-B889E2A144D8}" type="slidenum">
              <a:rPr kumimoji="1" lang="ja-JP" altLang="en-US" smtClean="0"/>
              <a:t>‹#›</a:t>
            </a:fld>
            <a:endParaRPr kumimoji="1" lang="ja-JP" altLang="en-US"/>
          </a:p>
        </p:txBody>
      </p:sp>
    </p:spTree>
    <p:extLst>
      <p:ext uri="{BB962C8B-B14F-4D97-AF65-F5344CB8AC3E}">
        <p14:creationId xmlns:p14="http://schemas.microsoft.com/office/powerpoint/2010/main" val="376932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6F45BE-61F5-457C-82F3-158858B5460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25E78C-73F3-4B5E-9632-BD19646AC64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6F36CDE-595E-4599-8D4F-013B372E8113}"/>
              </a:ext>
            </a:extLst>
          </p:cNvPr>
          <p:cNvSpPr>
            <a:spLocks noGrp="1"/>
          </p:cNvSpPr>
          <p:nvPr>
            <p:ph type="dt" sz="half" idx="10"/>
          </p:nvPr>
        </p:nvSpPr>
        <p:spPr/>
        <p:txBody>
          <a:bodyPr/>
          <a:lstStyle/>
          <a:p>
            <a:fld id="{9764E503-796A-429F-A133-702381FA2C59}" type="datetimeFigureOut">
              <a:rPr kumimoji="1" lang="ja-JP" altLang="en-US" smtClean="0"/>
              <a:t>2019/12/8</a:t>
            </a:fld>
            <a:endParaRPr kumimoji="1" lang="ja-JP" altLang="en-US"/>
          </a:p>
        </p:txBody>
      </p:sp>
      <p:sp>
        <p:nvSpPr>
          <p:cNvPr id="5" name="フッター プレースホルダー 4">
            <a:extLst>
              <a:ext uri="{FF2B5EF4-FFF2-40B4-BE49-F238E27FC236}">
                <a16:creationId xmlns:a16="http://schemas.microsoft.com/office/drawing/2014/main" id="{00B8D454-534A-48CC-82DA-2F07DF9061A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600BBEB-F45E-4E52-A019-D219864B20E3}"/>
              </a:ext>
            </a:extLst>
          </p:cNvPr>
          <p:cNvSpPr>
            <a:spLocks noGrp="1"/>
          </p:cNvSpPr>
          <p:nvPr>
            <p:ph type="sldNum" sz="quarter" idx="12"/>
          </p:nvPr>
        </p:nvSpPr>
        <p:spPr/>
        <p:txBody>
          <a:bodyPr/>
          <a:lstStyle/>
          <a:p>
            <a:fld id="{E9DA904F-3818-412B-B193-B889E2A144D8}" type="slidenum">
              <a:rPr kumimoji="1" lang="ja-JP" altLang="en-US" smtClean="0"/>
              <a:t>‹#›</a:t>
            </a:fld>
            <a:endParaRPr kumimoji="1" lang="ja-JP" altLang="en-US"/>
          </a:p>
        </p:txBody>
      </p:sp>
    </p:spTree>
    <p:extLst>
      <p:ext uri="{BB962C8B-B14F-4D97-AF65-F5344CB8AC3E}">
        <p14:creationId xmlns:p14="http://schemas.microsoft.com/office/powerpoint/2010/main" val="209378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88235F4-207A-4EC3-AE36-00E5F31DCF3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50530B3-2621-4002-978E-833A0845228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B0B482-A6BF-4CE0-853E-B99139E63E8B}"/>
              </a:ext>
            </a:extLst>
          </p:cNvPr>
          <p:cNvSpPr>
            <a:spLocks noGrp="1"/>
          </p:cNvSpPr>
          <p:nvPr>
            <p:ph type="dt" sz="half" idx="10"/>
          </p:nvPr>
        </p:nvSpPr>
        <p:spPr/>
        <p:txBody>
          <a:bodyPr/>
          <a:lstStyle/>
          <a:p>
            <a:fld id="{9764E503-796A-429F-A133-702381FA2C59}" type="datetimeFigureOut">
              <a:rPr kumimoji="1" lang="ja-JP" altLang="en-US" smtClean="0"/>
              <a:t>2019/12/8</a:t>
            </a:fld>
            <a:endParaRPr kumimoji="1" lang="ja-JP" altLang="en-US"/>
          </a:p>
        </p:txBody>
      </p:sp>
      <p:sp>
        <p:nvSpPr>
          <p:cNvPr id="5" name="フッター プレースホルダー 4">
            <a:extLst>
              <a:ext uri="{FF2B5EF4-FFF2-40B4-BE49-F238E27FC236}">
                <a16:creationId xmlns:a16="http://schemas.microsoft.com/office/drawing/2014/main" id="{D4AB674C-0F3D-4999-B0D8-416965FD9D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826D95A-8928-461A-815B-4FB4386922CB}"/>
              </a:ext>
            </a:extLst>
          </p:cNvPr>
          <p:cNvSpPr>
            <a:spLocks noGrp="1"/>
          </p:cNvSpPr>
          <p:nvPr>
            <p:ph type="sldNum" sz="quarter" idx="12"/>
          </p:nvPr>
        </p:nvSpPr>
        <p:spPr/>
        <p:txBody>
          <a:bodyPr/>
          <a:lstStyle/>
          <a:p>
            <a:fld id="{E9DA904F-3818-412B-B193-B889E2A144D8}" type="slidenum">
              <a:rPr kumimoji="1" lang="ja-JP" altLang="en-US" smtClean="0"/>
              <a:t>‹#›</a:t>
            </a:fld>
            <a:endParaRPr kumimoji="1" lang="ja-JP" altLang="en-US"/>
          </a:p>
        </p:txBody>
      </p:sp>
    </p:spTree>
    <p:extLst>
      <p:ext uri="{BB962C8B-B14F-4D97-AF65-F5344CB8AC3E}">
        <p14:creationId xmlns:p14="http://schemas.microsoft.com/office/powerpoint/2010/main" val="264721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3EC67F-97A9-48E4-95EA-E621090A8D7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3DAC62-BFD0-4867-8C3E-2E7D69EAD32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B279AE-46BE-4596-92FB-15E88AD6E725}"/>
              </a:ext>
            </a:extLst>
          </p:cNvPr>
          <p:cNvSpPr>
            <a:spLocks noGrp="1"/>
          </p:cNvSpPr>
          <p:nvPr>
            <p:ph type="dt" sz="half" idx="10"/>
          </p:nvPr>
        </p:nvSpPr>
        <p:spPr/>
        <p:txBody>
          <a:bodyPr/>
          <a:lstStyle/>
          <a:p>
            <a:fld id="{9764E503-796A-429F-A133-702381FA2C59}" type="datetimeFigureOut">
              <a:rPr kumimoji="1" lang="ja-JP" altLang="en-US" smtClean="0"/>
              <a:t>2019/12/8</a:t>
            </a:fld>
            <a:endParaRPr kumimoji="1" lang="ja-JP" altLang="en-US"/>
          </a:p>
        </p:txBody>
      </p:sp>
      <p:sp>
        <p:nvSpPr>
          <p:cNvPr id="5" name="フッター プレースホルダー 4">
            <a:extLst>
              <a:ext uri="{FF2B5EF4-FFF2-40B4-BE49-F238E27FC236}">
                <a16:creationId xmlns:a16="http://schemas.microsoft.com/office/drawing/2014/main" id="{7629A3CC-9A28-43E8-9C5D-574E7A16F4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F0E0A1-135F-4ACE-B293-78B776CA7028}"/>
              </a:ext>
            </a:extLst>
          </p:cNvPr>
          <p:cNvSpPr>
            <a:spLocks noGrp="1"/>
          </p:cNvSpPr>
          <p:nvPr>
            <p:ph type="sldNum" sz="quarter" idx="12"/>
          </p:nvPr>
        </p:nvSpPr>
        <p:spPr/>
        <p:txBody>
          <a:bodyPr/>
          <a:lstStyle/>
          <a:p>
            <a:fld id="{E9DA904F-3818-412B-B193-B889E2A144D8}" type="slidenum">
              <a:rPr kumimoji="1" lang="ja-JP" altLang="en-US" smtClean="0"/>
              <a:t>‹#›</a:t>
            </a:fld>
            <a:endParaRPr kumimoji="1" lang="ja-JP" altLang="en-US"/>
          </a:p>
        </p:txBody>
      </p:sp>
    </p:spTree>
    <p:extLst>
      <p:ext uri="{BB962C8B-B14F-4D97-AF65-F5344CB8AC3E}">
        <p14:creationId xmlns:p14="http://schemas.microsoft.com/office/powerpoint/2010/main" val="26216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999328-1370-4602-ACD6-7B5F2B485EB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11FBE9-7815-4AF0-A008-225D4CFAA0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2F685B3-D7DE-4139-A9E6-858655B97DFF}"/>
              </a:ext>
            </a:extLst>
          </p:cNvPr>
          <p:cNvSpPr>
            <a:spLocks noGrp="1"/>
          </p:cNvSpPr>
          <p:nvPr>
            <p:ph type="dt" sz="half" idx="10"/>
          </p:nvPr>
        </p:nvSpPr>
        <p:spPr/>
        <p:txBody>
          <a:bodyPr/>
          <a:lstStyle/>
          <a:p>
            <a:fld id="{9764E503-796A-429F-A133-702381FA2C59}" type="datetimeFigureOut">
              <a:rPr kumimoji="1" lang="ja-JP" altLang="en-US" smtClean="0"/>
              <a:t>2019/12/8</a:t>
            </a:fld>
            <a:endParaRPr kumimoji="1" lang="ja-JP" altLang="en-US"/>
          </a:p>
        </p:txBody>
      </p:sp>
      <p:sp>
        <p:nvSpPr>
          <p:cNvPr id="5" name="フッター プレースホルダー 4">
            <a:extLst>
              <a:ext uri="{FF2B5EF4-FFF2-40B4-BE49-F238E27FC236}">
                <a16:creationId xmlns:a16="http://schemas.microsoft.com/office/drawing/2014/main" id="{66CFC3B7-CE9F-47C5-A8B4-68B517DBE4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C174EE-A0EA-42FA-8A8D-62356E36A205}"/>
              </a:ext>
            </a:extLst>
          </p:cNvPr>
          <p:cNvSpPr>
            <a:spLocks noGrp="1"/>
          </p:cNvSpPr>
          <p:nvPr>
            <p:ph type="sldNum" sz="quarter" idx="12"/>
          </p:nvPr>
        </p:nvSpPr>
        <p:spPr/>
        <p:txBody>
          <a:bodyPr/>
          <a:lstStyle/>
          <a:p>
            <a:fld id="{E9DA904F-3818-412B-B193-B889E2A144D8}" type="slidenum">
              <a:rPr kumimoji="1" lang="ja-JP" altLang="en-US" smtClean="0"/>
              <a:t>‹#›</a:t>
            </a:fld>
            <a:endParaRPr kumimoji="1" lang="ja-JP" altLang="en-US"/>
          </a:p>
        </p:txBody>
      </p:sp>
    </p:spTree>
    <p:extLst>
      <p:ext uri="{BB962C8B-B14F-4D97-AF65-F5344CB8AC3E}">
        <p14:creationId xmlns:p14="http://schemas.microsoft.com/office/powerpoint/2010/main" val="343474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0EED9A-FC4E-452C-A00A-91621FDC443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618143A-3DF6-4B02-B4F7-32031F46EE0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B614441-2AD0-46F9-9424-A1886E74F23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3A61AD9-95C2-420F-926F-44AE4BB663C0}"/>
              </a:ext>
            </a:extLst>
          </p:cNvPr>
          <p:cNvSpPr>
            <a:spLocks noGrp="1"/>
          </p:cNvSpPr>
          <p:nvPr>
            <p:ph type="dt" sz="half" idx="10"/>
          </p:nvPr>
        </p:nvSpPr>
        <p:spPr/>
        <p:txBody>
          <a:bodyPr/>
          <a:lstStyle/>
          <a:p>
            <a:fld id="{9764E503-796A-429F-A133-702381FA2C59}" type="datetimeFigureOut">
              <a:rPr kumimoji="1" lang="ja-JP" altLang="en-US" smtClean="0"/>
              <a:t>2019/12/8</a:t>
            </a:fld>
            <a:endParaRPr kumimoji="1" lang="ja-JP" altLang="en-US"/>
          </a:p>
        </p:txBody>
      </p:sp>
      <p:sp>
        <p:nvSpPr>
          <p:cNvPr id="6" name="フッター プレースホルダー 5">
            <a:extLst>
              <a:ext uri="{FF2B5EF4-FFF2-40B4-BE49-F238E27FC236}">
                <a16:creationId xmlns:a16="http://schemas.microsoft.com/office/drawing/2014/main" id="{44E8A424-508B-4DA6-8260-F8F4433890A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F1B35AC-493F-4B9E-8662-8700B6E07342}"/>
              </a:ext>
            </a:extLst>
          </p:cNvPr>
          <p:cNvSpPr>
            <a:spLocks noGrp="1"/>
          </p:cNvSpPr>
          <p:nvPr>
            <p:ph type="sldNum" sz="quarter" idx="12"/>
          </p:nvPr>
        </p:nvSpPr>
        <p:spPr/>
        <p:txBody>
          <a:bodyPr/>
          <a:lstStyle/>
          <a:p>
            <a:fld id="{E9DA904F-3818-412B-B193-B889E2A144D8}" type="slidenum">
              <a:rPr kumimoji="1" lang="ja-JP" altLang="en-US" smtClean="0"/>
              <a:t>‹#›</a:t>
            </a:fld>
            <a:endParaRPr kumimoji="1" lang="ja-JP" altLang="en-US"/>
          </a:p>
        </p:txBody>
      </p:sp>
    </p:spTree>
    <p:extLst>
      <p:ext uri="{BB962C8B-B14F-4D97-AF65-F5344CB8AC3E}">
        <p14:creationId xmlns:p14="http://schemas.microsoft.com/office/powerpoint/2010/main" val="2711018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FDFE5-48A2-4C99-906A-802C06921D0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2E1906-C125-4028-9399-F2987CB076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2A7D37D-5A52-4AB6-9361-8B01F30FB38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5A568B5-0077-4033-9D63-E132DCF2E7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C478507-25D0-41F0-8318-9346C35F479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DEB8298-7368-4DDF-8015-92A9C708F0D5}"/>
              </a:ext>
            </a:extLst>
          </p:cNvPr>
          <p:cNvSpPr>
            <a:spLocks noGrp="1"/>
          </p:cNvSpPr>
          <p:nvPr>
            <p:ph type="dt" sz="half" idx="10"/>
          </p:nvPr>
        </p:nvSpPr>
        <p:spPr/>
        <p:txBody>
          <a:bodyPr/>
          <a:lstStyle/>
          <a:p>
            <a:fld id="{9764E503-796A-429F-A133-702381FA2C59}" type="datetimeFigureOut">
              <a:rPr kumimoji="1" lang="ja-JP" altLang="en-US" smtClean="0"/>
              <a:t>2019/12/8</a:t>
            </a:fld>
            <a:endParaRPr kumimoji="1" lang="ja-JP" altLang="en-US"/>
          </a:p>
        </p:txBody>
      </p:sp>
      <p:sp>
        <p:nvSpPr>
          <p:cNvPr id="8" name="フッター プレースホルダー 7">
            <a:extLst>
              <a:ext uri="{FF2B5EF4-FFF2-40B4-BE49-F238E27FC236}">
                <a16:creationId xmlns:a16="http://schemas.microsoft.com/office/drawing/2014/main" id="{A850BD1E-FB23-43A3-AB3B-F10EB14DC5F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F8CA98F-A310-4C1D-ABF1-DF5DB5E0196C}"/>
              </a:ext>
            </a:extLst>
          </p:cNvPr>
          <p:cNvSpPr>
            <a:spLocks noGrp="1"/>
          </p:cNvSpPr>
          <p:nvPr>
            <p:ph type="sldNum" sz="quarter" idx="12"/>
          </p:nvPr>
        </p:nvSpPr>
        <p:spPr/>
        <p:txBody>
          <a:bodyPr/>
          <a:lstStyle/>
          <a:p>
            <a:fld id="{E9DA904F-3818-412B-B193-B889E2A144D8}" type="slidenum">
              <a:rPr kumimoji="1" lang="ja-JP" altLang="en-US" smtClean="0"/>
              <a:t>‹#›</a:t>
            </a:fld>
            <a:endParaRPr kumimoji="1" lang="ja-JP" altLang="en-US"/>
          </a:p>
        </p:txBody>
      </p:sp>
    </p:spTree>
    <p:extLst>
      <p:ext uri="{BB962C8B-B14F-4D97-AF65-F5344CB8AC3E}">
        <p14:creationId xmlns:p14="http://schemas.microsoft.com/office/powerpoint/2010/main" val="217611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E1AF88-B8B9-4A6E-9182-DF55AC8018E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AB99471-5514-4AD5-BD59-90ED2ADA6F3D}"/>
              </a:ext>
            </a:extLst>
          </p:cNvPr>
          <p:cNvSpPr>
            <a:spLocks noGrp="1"/>
          </p:cNvSpPr>
          <p:nvPr>
            <p:ph type="dt" sz="half" idx="10"/>
          </p:nvPr>
        </p:nvSpPr>
        <p:spPr/>
        <p:txBody>
          <a:bodyPr/>
          <a:lstStyle/>
          <a:p>
            <a:fld id="{9764E503-796A-429F-A133-702381FA2C59}" type="datetimeFigureOut">
              <a:rPr kumimoji="1" lang="ja-JP" altLang="en-US" smtClean="0"/>
              <a:t>2019/12/8</a:t>
            </a:fld>
            <a:endParaRPr kumimoji="1" lang="ja-JP" altLang="en-US"/>
          </a:p>
        </p:txBody>
      </p:sp>
      <p:sp>
        <p:nvSpPr>
          <p:cNvPr id="4" name="フッター プレースホルダー 3">
            <a:extLst>
              <a:ext uri="{FF2B5EF4-FFF2-40B4-BE49-F238E27FC236}">
                <a16:creationId xmlns:a16="http://schemas.microsoft.com/office/drawing/2014/main" id="{354D3867-894D-42D4-9833-C6468A314DE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78D821B-1402-4984-8524-CF73EECCFA72}"/>
              </a:ext>
            </a:extLst>
          </p:cNvPr>
          <p:cNvSpPr>
            <a:spLocks noGrp="1"/>
          </p:cNvSpPr>
          <p:nvPr>
            <p:ph type="sldNum" sz="quarter" idx="12"/>
          </p:nvPr>
        </p:nvSpPr>
        <p:spPr/>
        <p:txBody>
          <a:bodyPr/>
          <a:lstStyle/>
          <a:p>
            <a:fld id="{E9DA904F-3818-412B-B193-B889E2A144D8}" type="slidenum">
              <a:rPr kumimoji="1" lang="ja-JP" altLang="en-US" smtClean="0"/>
              <a:t>‹#›</a:t>
            </a:fld>
            <a:endParaRPr kumimoji="1" lang="ja-JP" altLang="en-US"/>
          </a:p>
        </p:txBody>
      </p:sp>
    </p:spTree>
    <p:extLst>
      <p:ext uri="{BB962C8B-B14F-4D97-AF65-F5344CB8AC3E}">
        <p14:creationId xmlns:p14="http://schemas.microsoft.com/office/powerpoint/2010/main" val="120326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EA68850-9504-4BDA-9A1E-E940B4F96190}"/>
              </a:ext>
            </a:extLst>
          </p:cNvPr>
          <p:cNvSpPr>
            <a:spLocks noGrp="1"/>
          </p:cNvSpPr>
          <p:nvPr>
            <p:ph type="dt" sz="half" idx="10"/>
          </p:nvPr>
        </p:nvSpPr>
        <p:spPr/>
        <p:txBody>
          <a:bodyPr/>
          <a:lstStyle/>
          <a:p>
            <a:fld id="{9764E503-796A-429F-A133-702381FA2C59}" type="datetimeFigureOut">
              <a:rPr kumimoji="1" lang="ja-JP" altLang="en-US" smtClean="0"/>
              <a:t>2019/12/8</a:t>
            </a:fld>
            <a:endParaRPr kumimoji="1" lang="ja-JP" altLang="en-US"/>
          </a:p>
        </p:txBody>
      </p:sp>
      <p:sp>
        <p:nvSpPr>
          <p:cNvPr id="3" name="フッター プレースホルダー 2">
            <a:extLst>
              <a:ext uri="{FF2B5EF4-FFF2-40B4-BE49-F238E27FC236}">
                <a16:creationId xmlns:a16="http://schemas.microsoft.com/office/drawing/2014/main" id="{BD34653B-5B92-4DE4-8221-54397E6814E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76CAC42-0A7B-41F7-A146-97E3202FF571}"/>
              </a:ext>
            </a:extLst>
          </p:cNvPr>
          <p:cNvSpPr>
            <a:spLocks noGrp="1"/>
          </p:cNvSpPr>
          <p:nvPr>
            <p:ph type="sldNum" sz="quarter" idx="12"/>
          </p:nvPr>
        </p:nvSpPr>
        <p:spPr/>
        <p:txBody>
          <a:bodyPr/>
          <a:lstStyle/>
          <a:p>
            <a:fld id="{E9DA904F-3818-412B-B193-B889E2A144D8}" type="slidenum">
              <a:rPr kumimoji="1" lang="ja-JP" altLang="en-US" smtClean="0"/>
              <a:t>‹#›</a:t>
            </a:fld>
            <a:endParaRPr kumimoji="1" lang="ja-JP" altLang="en-US"/>
          </a:p>
        </p:txBody>
      </p:sp>
    </p:spTree>
    <p:extLst>
      <p:ext uri="{BB962C8B-B14F-4D97-AF65-F5344CB8AC3E}">
        <p14:creationId xmlns:p14="http://schemas.microsoft.com/office/powerpoint/2010/main" val="165966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287134-56CD-4037-993D-02D29CCB36F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F803780-E4FA-42CB-85B2-6544652A3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206FF58-A1F4-4C56-B311-00B4BCAE0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7E21848-7901-404D-A389-4C9170BA676F}"/>
              </a:ext>
            </a:extLst>
          </p:cNvPr>
          <p:cNvSpPr>
            <a:spLocks noGrp="1"/>
          </p:cNvSpPr>
          <p:nvPr>
            <p:ph type="dt" sz="half" idx="10"/>
          </p:nvPr>
        </p:nvSpPr>
        <p:spPr/>
        <p:txBody>
          <a:bodyPr/>
          <a:lstStyle/>
          <a:p>
            <a:fld id="{9764E503-796A-429F-A133-702381FA2C59}" type="datetimeFigureOut">
              <a:rPr kumimoji="1" lang="ja-JP" altLang="en-US" smtClean="0"/>
              <a:t>2019/12/8</a:t>
            </a:fld>
            <a:endParaRPr kumimoji="1" lang="ja-JP" altLang="en-US"/>
          </a:p>
        </p:txBody>
      </p:sp>
      <p:sp>
        <p:nvSpPr>
          <p:cNvPr id="6" name="フッター プレースホルダー 5">
            <a:extLst>
              <a:ext uri="{FF2B5EF4-FFF2-40B4-BE49-F238E27FC236}">
                <a16:creationId xmlns:a16="http://schemas.microsoft.com/office/drawing/2014/main" id="{6596FEEE-99A6-4221-8112-C56FC956318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6DA585-3DCB-475B-8981-3FF70A67EB94}"/>
              </a:ext>
            </a:extLst>
          </p:cNvPr>
          <p:cNvSpPr>
            <a:spLocks noGrp="1"/>
          </p:cNvSpPr>
          <p:nvPr>
            <p:ph type="sldNum" sz="quarter" idx="12"/>
          </p:nvPr>
        </p:nvSpPr>
        <p:spPr/>
        <p:txBody>
          <a:bodyPr/>
          <a:lstStyle/>
          <a:p>
            <a:fld id="{E9DA904F-3818-412B-B193-B889E2A144D8}" type="slidenum">
              <a:rPr kumimoji="1" lang="ja-JP" altLang="en-US" smtClean="0"/>
              <a:t>‹#›</a:t>
            </a:fld>
            <a:endParaRPr kumimoji="1" lang="ja-JP" altLang="en-US"/>
          </a:p>
        </p:txBody>
      </p:sp>
    </p:spTree>
    <p:extLst>
      <p:ext uri="{BB962C8B-B14F-4D97-AF65-F5344CB8AC3E}">
        <p14:creationId xmlns:p14="http://schemas.microsoft.com/office/powerpoint/2010/main" val="340697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293C0-CCEA-4090-9C84-124D7992093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40BDB2D-11B5-44B1-99BA-78DF2E043C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4D9BF3D-9BC5-415B-8703-30821498D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E07D21-AE75-4B55-B9AD-3D00D68F178D}"/>
              </a:ext>
            </a:extLst>
          </p:cNvPr>
          <p:cNvSpPr>
            <a:spLocks noGrp="1"/>
          </p:cNvSpPr>
          <p:nvPr>
            <p:ph type="dt" sz="half" idx="10"/>
          </p:nvPr>
        </p:nvSpPr>
        <p:spPr/>
        <p:txBody>
          <a:bodyPr/>
          <a:lstStyle/>
          <a:p>
            <a:fld id="{9764E503-796A-429F-A133-702381FA2C59}" type="datetimeFigureOut">
              <a:rPr kumimoji="1" lang="ja-JP" altLang="en-US" smtClean="0"/>
              <a:t>2019/12/8</a:t>
            </a:fld>
            <a:endParaRPr kumimoji="1" lang="ja-JP" altLang="en-US"/>
          </a:p>
        </p:txBody>
      </p:sp>
      <p:sp>
        <p:nvSpPr>
          <p:cNvPr id="6" name="フッター プレースホルダー 5">
            <a:extLst>
              <a:ext uri="{FF2B5EF4-FFF2-40B4-BE49-F238E27FC236}">
                <a16:creationId xmlns:a16="http://schemas.microsoft.com/office/drawing/2014/main" id="{22D057D3-CEFC-4FB4-A8A6-7BD715F0E9A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971098F-5522-4B1D-9278-8B6549AEF90A}"/>
              </a:ext>
            </a:extLst>
          </p:cNvPr>
          <p:cNvSpPr>
            <a:spLocks noGrp="1"/>
          </p:cNvSpPr>
          <p:nvPr>
            <p:ph type="sldNum" sz="quarter" idx="12"/>
          </p:nvPr>
        </p:nvSpPr>
        <p:spPr/>
        <p:txBody>
          <a:bodyPr/>
          <a:lstStyle/>
          <a:p>
            <a:fld id="{E9DA904F-3818-412B-B193-B889E2A144D8}" type="slidenum">
              <a:rPr kumimoji="1" lang="ja-JP" altLang="en-US" smtClean="0"/>
              <a:t>‹#›</a:t>
            </a:fld>
            <a:endParaRPr kumimoji="1" lang="ja-JP" altLang="en-US"/>
          </a:p>
        </p:txBody>
      </p:sp>
    </p:spTree>
    <p:extLst>
      <p:ext uri="{BB962C8B-B14F-4D97-AF65-F5344CB8AC3E}">
        <p14:creationId xmlns:p14="http://schemas.microsoft.com/office/powerpoint/2010/main" val="54273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58425C3-5F80-43FE-BBFB-511597138F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90571C-90BB-4108-BBC3-05E274E5F6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54A5D7-DF3C-43A1-8DFC-1EB6B8D15C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4E503-796A-429F-A133-702381FA2C59}" type="datetimeFigureOut">
              <a:rPr kumimoji="1" lang="ja-JP" altLang="en-US" smtClean="0"/>
              <a:t>2019/12/8</a:t>
            </a:fld>
            <a:endParaRPr kumimoji="1" lang="ja-JP" altLang="en-US"/>
          </a:p>
        </p:txBody>
      </p:sp>
      <p:sp>
        <p:nvSpPr>
          <p:cNvPr id="5" name="フッター プレースホルダー 4">
            <a:extLst>
              <a:ext uri="{FF2B5EF4-FFF2-40B4-BE49-F238E27FC236}">
                <a16:creationId xmlns:a16="http://schemas.microsoft.com/office/drawing/2014/main" id="{AD52E03E-E67F-45AC-B490-BC8CB8F477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D74F0FF-5B79-4A85-94B1-D29C023C9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A904F-3818-412B-B193-B889E2A144D8}" type="slidenum">
              <a:rPr kumimoji="1" lang="ja-JP" altLang="en-US" smtClean="0"/>
              <a:t>‹#›</a:t>
            </a:fld>
            <a:endParaRPr kumimoji="1" lang="ja-JP" altLang="en-US"/>
          </a:p>
        </p:txBody>
      </p:sp>
    </p:spTree>
    <p:extLst>
      <p:ext uri="{BB962C8B-B14F-4D97-AF65-F5344CB8AC3E}">
        <p14:creationId xmlns:p14="http://schemas.microsoft.com/office/powerpoint/2010/main" val="2962088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0.gif"/><Relationship Id="rId4" Type="http://schemas.openxmlformats.org/officeDocument/2006/relationships/image" Target="../media/image39.gif"/></Relationships>
</file>

<file path=ppt/slides/_rels/slide24.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A7942D-1AEC-4870-9207-AD9635940374}"/>
              </a:ext>
            </a:extLst>
          </p:cNvPr>
          <p:cNvSpPr>
            <a:spLocks noGrp="1"/>
          </p:cNvSpPr>
          <p:nvPr>
            <p:ph type="ctrTitle"/>
          </p:nvPr>
        </p:nvSpPr>
        <p:spPr/>
        <p:txBody>
          <a:bodyPr/>
          <a:lstStyle/>
          <a:p>
            <a:r>
              <a:rPr lang="ja-JP" altLang="en-US" dirty="0"/>
              <a:t>パクパクパックマン錯視</a:t>
            </a:r>
            <a:endParaRPr kumimoji="1" lang="ja-JP" altLang="en-US" dirty="0"/>
          </a:p>
        </p:txBody>
      </p:sp>
      <p:sp>
        <p:nvSpPr>
          <p:cNvPr id="3" name="字幕 2">
            <a:extLst>
              <a:ext uri="{FF2B5EF4-FFF2-40B4-BE49-F238E27FC236}">
                <a16:creationId xmlns:a16="http://schemas.microsoft.com/office/drawing/2014/main" id="{B862DC9E-8B9A-493E-9996-628ACC9FC25D}"/>
              </a:ext>
            </a:extLst>
          </p:cNvPr>
          <p:cNvSpPr>
            <a:spLocks noGrp="1"/>
          </p:cNvSpPr>
          <p:nvPr>
            <p:ph type="subTitle" idx="1"/>
          </p:nvPr>
        </p:nvSpPr>
        <p:spPr>
          <a:xfrm>
            <a:off x="1524000" y="3994844"/>
            <a:ext cx="9144000" cy="1655762"/>
          </a:xfrm>
        </p:spPr>
        <p:txBody>
          <a:bodyPr/>
          <a:lstStyle/>
          <a:p>
            <a:r>
              <a:rPr kumimoji="1" lang="ja-JP" altLang="en-US" dirty="0"/>
              <a:t>臼井健太郎</a:t>
            </a:r>
            <a:endParaRPr kumimoji="1" lang="en-US" altLang="ja-JP" dirty="0"/>
          </a:p>
          <a:p>
            <a:r>
              <a:rPr lang="ja-JP" altLang="en-US" dirty="0"/>
              <a:t>立命館大学総合心理学部</a:t>
            </a:r>
            <a:endParaRPr kumimoji="1" lang="ja-JP" altLang="en-US" dirty="0"/>
          </a:p>
        </p:txBody>
      </p:sp>
    </p:spTree>
    <p:extLst>
      <p:ext uri="{BB962C8B-B14F-4D97-AF65-F5344CB8AC3E}">
        <p14:creationId xmlns:p14="http://schemas.microsoft.com/office/powerpoint/2010/main" val="4029599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88EB01-C390-4B19-B1D6-460BCE695202}"/>
              </a:ext>
            </a:extLst>
          </p:cNvPr>
          <p:cNvSpPr>
            <a:spLocks noGrp="1"/>
          </p:cNvSpPr>
          <p:nvPr>
            <p:ph type="title"/>
          </p:nvPr>
        </p:nvSpPr>
        <p:spPr/>
        <p:txBody>
          <a:bodyPr/>
          <a:lstStyle/>
          <a:p>
            <a:endParaRPr kumimoji="1" lang="ja-JP" altLang="en-US"/>
          </a:p>
        </p:txBody>
      </p:sp>
      <p:sp>
        <p:nvSpPr>
          <p:cNvPr id="4" name="テキスト ボックス 3">
            <a:extLst>
              <a:ext uri="{FF2B5EF4-FFF2-40B4-BE49-F238E27FC236}">
                <a16:creationId xmlns:a16="http://schemas.microsoft.com/office/drawing/2014/main" id="{D0178832-2DC4-4637-9BC7-BE52E8D9F306}"/>
              </a:ext>
            </a:extLst>
          </p:cNvPr>
          <p:cNvSpPr txBox="1"/>
          <p:nvPr/>
        </p:nvSpPr>
        <p:spPr>
          <a:xfrm>
            <a:off x="641684" y="5791200"/>
            <a:ext cx="10712116" cy="369332"/>
          </a:xfrm>
          <a:prstGeom prst="rect">
            <a:avLst/>
          </a:prstGeom>
          <a:noFill/>
        </p:spPr>
        <p:txBody>
          <a:bodyPr wrap="square" rtlCol="0">
            <a:spAutoFit/>
          </a:bodyPr>
          <a:lstStyle/>
          <a:p>
            <a:r>
              <a:rPr kumimoji="1" lang="ja-JP" altLang="en-US" dirty="0"/>
              <a:t>エサが小さすぎるとパクパク感が感じられない。</a:t>
            </a:r>
          </a:p>
        </p:txBody>
      </p:sp>
      <p:pic>
        <p:nvPicPr>
          <p:cNvPr id="6" name="図 5">
            <a:extLst>
              <a:ext uri="{FF2B5EF4-FFF2-40B4-BE49-F238E27FC236}">
                <a16:creationId xmlns:a16="http://schemas.microsoft.com/office/drawing/2014/main" id="{C9F4ADF6-EF55-4690-ADDE-A14D3CDCAB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413" y="1077910"/>
            <a:ext cx="5439174" cy="4351339"/>
          </a:xfrm>
          <a:prstGeom prst="rect">
            <a:avLst/>
          </a:prstGeom>
        </p:spPr>
      </p:pic>
      <p:sp>
        <p:nvSpPr>
          <p:cNvPr id="8" name="コンテンツ プレースホルダー 7">
            <a:extLst>
              <a:ext uri="{FF2B5EF4-FFF2-40B4-BE49-F238E27FC236}">
                <a16:creationId xmlns:a16="http://schemas.microsoft.com/office/drawing/2014/main" id="{DAD75C41-DD92-46EE-B574-7ED7758DDBDE}"/>
              </a:ext>
            </a:extLst>
          </p:cNvPr>
          <p:cNvSpPr>
            <a:spLocks noGrp="1"/>
          </p:cNvSpPr>
          <p:nvPr>
            <p:ph idx="1"/>
          </p:nvPr>
        </p:nvSpPr>
        <p:spPr/>
        <p:txBody>
          <a:bodyPr/>
          <a:lstStyle/>
          <a:p>
            <a:endParaRPr lang="ja-JP" altLang="en-US" dirty="0"/>
          </a:p>
        </p:txBody>
      </p:sp>
    </p:spTree>
    <p:extLst>
      <p:ext uri="{BB962C8B-B14F-4D97-AF65-F5344CB8AC3E}">
        <p14:creationId xmlns:p14="http://schemas.microsoft.com/office/powerpoint/2010/main" val="278157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ABD520-DDE6-4A16-A98C-3A107060309E}"/>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65CBF033-5987-405F-B60A-A73F5A5F39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368" y="365125"/>
            <a:ext cx="4351338" cy="4351338"/>
          </a:xfrm>
        </p:spPr>
      </p:pic>
      <p:pic>
        <p:nvPicPr>
          <p:cNvPr id="7" name="図 6">
            <a:extLst>
              <a:ext uri="{FF2B5EF4-FFF2-40B4-BE49-F238E27FC236}">
                <a16:creationId xmlns:a16="http://schemas.microsoft.com/office/drawing/2014/main" id="{FE04BD41-17F6-4864-A42F-D72192C24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65125"/>
            <a:ext cx="5715000" cy="4572000"/>
          </a:xfrm>
          <a:prstGeom prst="rect">
            <a:avLst/>
          </a:prstGeom>
        </p:spPr>
      </p:pic>
      <p:sp>
        <p:nvSpPr>
          <p:cNvPr id="6" name="テキスト ボックス 5">
            <a:extLst>
              <a:ext uri="{FF2B5EF4-FFF2-40B4-BE49-F238E27FC236}">
                <a16:creationId xmlns:a16="http://schemas.microsoft.com/office/drawing/2014/main" id="{21E6BF21-26AF-424D-AF8B-1A142538DFD9}"/>
              </a:ext>
            </a:extLst>
          </p:cNvPr>
          <p:cNvSpPr txBox="1"/>
          <p:nvPr/>
        </p:nvSpPr>
        <p:spPr>
          <a:xfrm>
            <a:off x="641684" y="5791200"/>
            <a:ext cx="10712116" cy="646331"/>
          </a:xfrm>
          <a:prstGeom prst="rect">
            <a:avLst/>
          </a:prstGeom>
          <a:noFill/>
        </p:spPr>
        <p:txBody>
          <a:bodyPr wrap="square" rtlCol="0">
            <a:spAutoFit/>
          </a:bodyPr>
          <a:lstStyle/>
          <a:p>
            <a:r>
              <a:rPr kumimoji="1" lang="ja-JP" altLang="en-US" dirty="0"/>
              <a:t>エサがパックマン図形の口の領域に入っていないため、パクパク感は感じられない。しかし、口角の延長上にある時、</a:t>
            </a:r>
            <a:r>
              <a:rPr lang="ja-JP" altLang="en-US" dirty="0"/>
              <a:t>エサを吸い込んでいるように見える。</a:t>
            </a:r>
            <a:endParaRPr kumimoji="1" lang="ja-JP" altLang="en-US" dirty="0"/>
          </a:p>
        </p:txBody>
      </p:sp>
    </p:spTree>
    <p:extLst>
      <p:ext uri="{BB962C8B-B14F-4D97-AF65-F5344CB8AC3E}">
        <p14:creationId xmlns:p14="http://schemas.microsoft.com/office/powerpoint/2010/main" val="3464198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018B15-D302-4E61-82F0-D75281F5ED26}"/>
              </a:ext>
            </a:extLst>
          </p:cNvPr>
          <p:cNvSpPr>
            <a:spLocks noGrp="1"/>
          </p:cNvSpPr>
          <p:nvPr>
            <p:ph type="title"/>
          </p:nvPr>
        </p:nvSpPr>
        <p:spPr/>
        <p:txBody>
          <a:bodyPr/>
          <a:lstStyle/>
          <a:p>
            <a:endParaRPr kumimoji="1" lang="ja-JP" altLang="en-US"/>
          </a:p>
        </p:txBody>
      </p:sp>
      <p:pic>
        <p:nvPicPr>
          <p:cNvPr id="6" name="コンテンツ プレースホルダー 5">
            <a:extLst>
              <a:ext uri="{FF2B5EF4-FFF2-40B4-BE49-F238E27FC236}">
                <a16:creationId xmlns:a16="http://schemas.microsoft.com/office/drawing/2014/main" id="{4221CC44-8813-4F51-8792-468F3B566D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1193" y="1027906"/>
            <a:ext cx="5439172" cy="4351338"/>
          </a:xfrm>
        </p:spPr>
      </p:pic>
      <p:sp>
        <p:nvSpPr>
          <p:cNvPr id="4" name="テキスト ボックス 3">
            <a:extLst>
              <a:ext uri="{FF2B5EF4-FFF2-40B4-BE49-F238E27FC236}">
                <a16:creationId xmlns:a16="http://schemas.microsoft.com/office/drawing/2014/main" id="{60738A90-14B0-46F3-86E3-33686D6459E1}"/>
              </a:ext>
            </a:extLst>
          </p:cNvPr>
          <p:cNvSpPr txBox="1"/>
          <p:nvPr/>
        </p:nvSpPr>
        <p:spPr>
          <a:xfrm>
            <a:off x="641684" y="5791200"/>
            <a:ext cx="10712116" cy="369332"/>
          </a:xfrm>
          <a:prstGeom prst="rect">
            <a:avLst/>
          </a:prstGeom>
          <a:noFill/>
        </p:spPr>
        <p:txBody>
          <a:bodyPr wrap="square" rtlCol="0">
            <a:spAutoFit/>
          </a:bodyPr>
          <a:lstStyle/>
          <a:p>
            <a:r>
              <a:rPr lang="ja-JP" altLang="en-US" dirty="0"/>
              <a:t>エサがパックマン図形から遠すぎると吸い込んで見えない。</a:t>
            </a:r>
            <a:endParaRPr kumimoji="1" lang="ja-JP" altLang="en-US" dirty="0"/>
          </a:p>
        </p:txBody>
      </p:sp>
    </p:spTree>
    <p:extLst>
      <p:ext uri="{BB962C8B-B14F-4D97-AF65-F5344CB8AC3E}">
        <p14:creationId xmlns:p14="http://schemas.microsoft.com/office/powerpoint/2010/main" val="2461788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8F6754-132F-4656-BF9F-9395E0935111}"/>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7791C18D-D4AA-4CC1-81EA-8A49303C34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801" y="365125"/>
            <a:ext cx="4351338" cy="4351338"/>
          </a:xfrm>
        </p:spPr>
      </p:pic>
      <p:pic>
        <p:nvPicPr>
          <p:cNvPr id="9" name="図 8">
            <a:extLst>
              <a:ext uri="{FF2B5EF4-FFF2-40B4-BE49-F238E27FC236}">
                <a16:creationId xmlns:a16="http://schemas.microsoft.com/office/drawing/2014/main" id="{BF862714-D7C3-4AF4-924D-4EDE1002E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7199" y="365125"/>
            <a:ext cx="5715000" cy="4572000"/>
          </a:xfrm>
          <a:prstGeom prst="rect">
            <a:avLst/>
          </a:prstGeom>
        </p:spPr>
      </p:pic>
      <p:sp>
        <p:nvSpPr>
          <p:cNvPr id="6" name="テキスト ボックス 5">
            <a:extLst>
              <a:ext uri="{FF2B5EF4-FFF2-40B4-BE49-F238E27FC236}">
                <a16:creationId xmlns:a16="http://schemas.microsoft.com/office/drawing/2014/main" id="{95DFE1F4-F9F0-4E50-B61D-6FCF0EC9A47F}"/>
              </a:ext>
            </a:extLst>
          </p:cNvPr>
          <p:cNvSpPr txBox="1"/>
          <p:nvPr/>
        </p:nvSpPr>
        <p:spPr>
          <a:xfrm>
            <a:off x="641684" y="5791200"/>
            <a:ext cx="10712116" cy="369332"/>
          </a:xfrm>
          <a:prstGeom prst="rect">
            <a:avLst/>
          </a:prstGeom>
          <a:noFill/>
        </p:spPr>
        <p:txBody>
          <a:bodyPr wrap="square" rtlCol="0">
            <a:spAutoFit/>
          </a:bodyPr>
          <a:lstStyle/>
          <a:p>
            <a:r>
              <a:rPr kumimoji="1" lang="ja-JP" altLang="en-US" dirty="0"/>
              <a:t>口角の延長上にない時、</a:t>
            </a:r>
            <a:r>
              <a:rPr lang="ja-JP" altLang="en-US" dirty="0"/>
              <a:t>エサを吸い込んでいるように見えない。</a:t>
            </a:r>
            <a:endParaRPr kumimoji="1" lang="ja-JP" altLang="en-US" dirty="0"/>
          </a:p>
        </p:txBody>
      </p:sp>
    </p:spTree>
    <p:extLst>
      <p:ext uri="{BB962C8B-B14F-4D97-AF65-F5344CB8AC3E}">
        <p14:creationId xmlns:p14="http://schemas.microsoft.com/office/powerpoint/2010/main" val="3934087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31CE78-C96B-45A0-BCF5-6F0458CFBAAF}"/>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96BB83F5-899D-485E-8CA3-0795BF61F8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590" y="365125"/>
            <a:ext cx="4351338" cy="4351338"/>
          </a:xfrm>
        </p:spPr>
      </p:pic>
      <p:pic>
        <p:nvPicPr>
          <p:cNvPr id="9" name="図 8">
            <a:extLst>
              <a:ext uri="{FF2B5EF4-FFF2-40B4-BE49-F238E27FC236}">
                <a16:creationId xmlns:a16="http://schemas.microsoft.com/office/drawing/2014/main" id="{BA4F18EE-6658-424D-87D4-3F280D7A5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410" y="365125"/>
            <a:ext cx="5715000" cy="4572000"/>
          </a:xfrm>
          <a:prstGeom prst="rect">
            <a:avLst/>
          </a:prstGeom>
        </p:spPr>
      </p:pic>
      <p:sp>
        <p:nvSpPr>
          <p:cNvPr id="3" name="正方形/長方形 2">
            <a:extLst>
              <a:ext uri="{FF2B5EF4-FFF2-40B4-BE49-F238E27FC236}">
                <a16:creationId xmlns:a16="http://schemas.microsoft.com/office/drawing/2014/main" id="{6F978D19-DA81-4C75-9232-AAF49E63D201}"/>
              </a:ext>
            </a:extLst>
          </p:cNvPr>
          <p:cNvSpPr/>
          <p:nvPr/>
        </p:nvSpPr>
        <p:spPr>
          <a:xfrm>
            <a:off x="529390" y="5846544"/>
            <a:ext cx="9288378" cy="369332"/>
          </a:xfrm>
          <a:prstGeom prst="rect">
            <a:avLst/>
          </a:prstGeom>
        </p:spPr>
        <p:txBody>
          <a:bodyPr wrap="square">
            <a:spAutoFit/>
          </a:bodyPr>
          <a:lstStyle/>
          <a:p>
            <a:r>
              <a:rPr lang="ja-JP" altLang="en-US" dirty="0"/>
              <a:t>エサがパックマン図形の口の領域内にないとき、パクパクして見えない。</a:t>
            </a:r>
          </a:p>
        </p:txBody>
      </p:sp>
    </p:spTree>
    <p:extLst>
      <p:ext uri="{BB962C8B-B14F-4D97-AF65-F5344CB8AC3E}">
        <p14:creationId xmlns:p14="http://schemas.microsoft.com/office/powerpoint/2010/main" val="1215583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D488F33B-4B0E-4F44-B3E2-4992CB65A4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419" y="219247"/>
            <a:ext cx="5439172" cy="4351338"/>
          </a:xfrm>
        </p:spPr>
      </p:pic>
      <p:sp>
        <p:nvSpPr>
          <p:cNvPr id="4" name="タイトル 3">
            <a:extLst>
              <a:ext uri="{FF2B5EF4-FFF2-40B4-BE49-F238E27FC236}">
                <a16:creationId xmlns:a16="http://schemas.microsoft.com/office/drawing/2014/main" id="{BFBD1B82-087E-46C8-AF26-3D988BDE18F4}"/>
              </a:ext>
            </a:extLst>
          </p:cNvPr>
          <p:cNvSpPr>
            <a:spLocks noGrp="1"/>
          </p:cNvSpPr>
          <p:nvPr>
            <p:ph type="title"/>
          </p:nvPr>
        </p:nvSpPr>
        <p:spPr/>
        <p:txBody>
          <a:bodyPr/>
          <a:lstStyle/>
          <a:p>
            <a:endParaRPr lang="ja-JP" altLang="en-US"/>
          </a:p>
        </p:txBody>
      </p:sp>
      <p:sp>
        <p:nvSpPr>
          <p:cNvPr id="6" name="タイトル 1">
            <a:extLst>
              <a:ext uri="{FF2B5EF4-FFF2-40B4-BE49-F238E27FC236}">
                <a16:creationId xmlns:a16="http://schemas.microsoft.com/office/drawing/2014/main" id="{A78D1E6D-55F0-4E20-8910-E3E804A6CFB1}"/>
              </a:ext>
            </a:extLst>
          </p:cNvPr>
          <p:cNvSpPr txBox="1">
            <a:spLocks/>
          </p:cNvSpPr>
          <p:nvPr/>
        </p:nvSpPr>
        <p:spPr>
          <a:xfrm>
            <a:off x="415290" y="51549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t>パックマン図形とエサが同じ大きさでも起こる。</a:t>
            </a:r>
          </a:p>
        </p:txBody>
      </p:sp>
    </p:spTree>
    <p:extLst>
      <p:ext uri="{BB962C8B-B14F-4D97-AF65-F5344CB8AC3E}">
        <p14:creationId xmlns:p14="http://schemas.microsoft.com/office/powerpoint/2010/main" val="364032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8BF89E-0E48-4A4A-9AC0-C583AAF021C1}"/>
              </a:ext>
            </a:extLst>
          </p:cNvPr>
          <p:cNvSpPr>
            <a:spLocks noGrp="1"/>
          </p:cNvSpPr>
          <p:nvPr>
            <p:ph type="title"/>
          </p:nvPr>
        </p:nvSpPr>
        <p:spPr/>
        <p:txBody>
          <a:bodyPr/>
          <a:lstStyle/>
          <a:p>
            <a:r>
              <a:rPr lang="ja-JP" altLang="en-US" dirty="0"/>
              <a:t>円以外でも、パックマン図形はパクパクする。</a:t>
            </a:r>
            <a:endParaRPr kumimoji="1" lang="ja-JP" altLang="en-US" dirty="0"/>
          </a:p>
        </p:txBody>
      </p:sp>
      <p:pic>
        <p:nvPicPr>
          <p:cNvPr id="5" name="コンテンツ プレースホルダー 4">
            <a:extLst>
              <a:ext uri="{FF2B5EF4-FFF2-40B4-BE49-F238E27FC236}">
                <a16:creationId xmlns:a16="http://schemas.microsoft.com/office/drawing/2014/main" id="{CE91D9BE-1EC0-449A-B897-9B8FA90ED3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6414" y="1825625"/>
            <a:ext cx="5439172" cy="4351338"/>
          </a:xfrm>
        </p:spPr>
      </p:pic>
    </p:spTree>
    <p:extLst>
      <p:ext uri="{BB962C8B-B14F-4D97-AF65-F5344CB8AC3E}">
        <p14:creationId xmlns:p14="http://schemas.microsoft.com/office/powerpoint/2010/main" val="700608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B1F64F-8972-40EC-884A-2F76197BC832}"/>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62291944-7523-4787-9439-B5BAF07352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6414" y="1825625"/>
            <a:ext cx="5439172" cy="4351338"/>
          </a:xfrm>
        </p:spPr>
      </p:pic>
    </p:spTree>
    <p:extLst>
      <p:ext uri="{BB962C8B-B14F-4D97-AF65-F5344CB8AC3E}">
        <p14:creationId xmlns:p14="http://schemas.microsoft.com/office/powerpoint/2010/main" val="2059109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4B86D7-B0E4-4A9D-88FE-0491FCCB9083}"/>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6557DFCB-35DE-4602-9D4E-3D54064209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6414" y="1825625"/>
            <a:ext cx="5439172" cy="4351338"/>
          </a:xfrm>
        </p:spPr>
      </p:pic>
    </p:spTree>
    <p:extLst>
      <p:ext uri="{BB962C8B-B14F-4D97-AF65-F5344CB8AC3E}">
        <p14:creationId xmlns:p14="http://schemas.microsoft.com/office/powerpoint/2010/main" val="2272157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F3AFC8-019A-4D47-B1F1-10CE295043B3}"/>
              </a:ext>
            </a:extLst>
          </p:cNvPr>
          <p:cNvSpPr>
            <a:spLocks noGrp="1"/>
          </p:cNvSpPr>
          <p:nvPr>
            <p:ph type="title"/>
          </p:nvPr>
        </p:nvSpPr>
        <p:spPr/>
        <p:txBody>
          <a:bodyPr/>
          <a:lstStyle/>
          <a:p>
            <a:endParaRPr kumimoji="1" lang="ja-JP" altLang="en-US"/>
          </a:p>
        </p:txBody>
      </p:sp>
      <p:pic>
        <p:nvPicPr>
          <p:cNvPr id="8" name="コンテンツ プレースホルダー 7">
            <a:extLst>
              <a:ext uri="{FF2B5EF4-FFF2-40B4-BE49-F238E27FC236}">
                <a16:creationId xmlns:a16="http://schemas.microsoft.com/office/drawing/2014/main" id="{8974DACE-6106-410F-8C94-2BE132B702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3321" y="1253331"/>
            <a:ext cx="4351338" cy="4351338"/>
          </a:xfrm>
        </p:spPr>
      </p:pic>
      <p:sp>
        <p:nvSpPr>
          <p:cNvPr id="9" name="正方形/長方形 8">
            <a:extLst>
              <a:ext uri="{FF2B5EF4-FFF2-40B4-BE49-F238E27FC236}">
                <a16:creationId xmlns:a16="http://schemas.microsoft.com/office/drawing/2014/main" id="{DEECD62B-6D69-4759-BF8B-AA733F137E81}"/>
              </a:ext>
            </a:extLst>
          </p:cNvPr>
          <p:cNvSpPr/>
          <p:nvPr/>
        </p:nvSpPr>
        <p:spPr>
          <a:xfrm>
            <a:off x="874295" y="5846544"/>
            <a:ext cx="7275094" cy="369332"/>
          </a:xfrm>
          <a:prstGeom prst="rect">
            <a:avLst/>
          </a:prstGeom>
        </p:spPr>
        <p:txBody>
          <a:bodyPr wrap="square">
            <a:spAutoFit/>
          </a:bodyPr>
          <a:lstStyle/>
          <a:p>
            <a:r>
              <a:rPr lang="ja-JP" altLang="en-US" dirty="0"/>
              <a:t>パックマン図形とエサを交互に提示してもパクパクして見えない。</a:t>
            </a:r>
          </a:p>
        </p:txBody>
      </p:sp>
      <p:pic>
        <p:nvPicPr>
          <p:cNvPr id="13" name="図 12">
            <a:extLst>
              <a:ext uri="{FF2B5EF4-FFF2-40B4-BE49-F238E27FC236}">
                <a16:creationId xmlns:a16="http://schemas.microsoft.com/office/drawing/2014/main" id="{EF24108D-03CB-43F7-AE48-14A200A23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40" y="1257340"/>
            <a:ext cx="4347329" cy="4347329"/>
          </a:xfrm>
          <a:prstGeom prst="rect">
            <a:avLst/>
          </a:prstGeom>
        </p:spPr>
      </p:pic>
    </p:spTree>
    <p:extLst>
      <p:ext uri="{BB962C8B-B14F-4D97-AF65-F5344CB8AC3E}">
        <p14:creationId xmlns:p14="http://schemas.microsoft.com/office/powerpoint/2010/main" val="1819973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F370CC-8D0C-4905-B6A0-393CCD6B6294}"/>
              </a:ext>
            </a:extLst>
          </p:cNvPr>
          <p:cNvSpPr>
            <a:spLocks noGrp="1"/>
          </p:cNvSpPr>
          <p:nvPr>
            <p:ph type="title"/>
          </p:nvPr>
        </p:nvSpPr>
        <p:spPr/>
        <p:txBody>
          <a:bodyPr/>
          <a:lstStyle/>
          <a:p>
            <a:endParaRPr kumimoji="1" lang="ja-JP" altLang="en-US"/>
          </a:p>
        </p:txBody>
      </p:sp>
      <p:sp>
        <p:nvSpPr>
          <p:cNvPr id="6" name="コンテンツ プレースホルダー 2">
            <a:extLst>
              <a:ext uri="{FF2B5EF4-FFF2-40B4-BE49-F238E27FC236}">
                <a16:creationId xmlns:a16="http://schemas.microsoft.com/office/drawing/2014/main" id="{1AED5468-ED7D-4259-B3A4-BC00747FE768}"/>
              </a:ext>
            </a:extLst>
          </p:cNvPr>
          <p:cNvSpPr txBox="1">
            <a:spLocks/>
          </p:cNvSpPr>
          <p:nvPr/>
        </p:nvSpPr>
        <p:spPr>
          <a:xfrm>
            <a:off x="793124" y="4929434"/>
            <a:ext cx="10515600" cy="16709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パックマン図形が口をパクパク開閉させて、円を食べているように見える。</a:t>
            </a:r>
            <a:endParaRPr lang="en-US" altLang="ja-JP" dirty="0"/>
          </a:p>
          <a:p>
            <a:r>
              <a:rPr lang="ja-JP" altLang="en-US"/>
              <a:t>パックマンの横の円を見ているとわかりやすい。</a:t>
            </a:r>
            <a:endParaRPr lang="en-US" altLang="ja-JP" dirty="0"/>
          </a:p>
          <a:p>
            <a:endParaRPr lang="ja-JP" altLang="en-US" dirty="0"/>
          </a:p>
        </p:txBody>
      </p:sp>
      <p:pic>
        <p:nvPicPr>
          <p:cNvPr id="4" name="図 3">
            <a:extLst>
              <a:ext uri="{FF2B5EF4-FFF2-40B4-BE49-F238E27FC236}">
                <a16:creationId xmlns:a16="http://schemas.microsoft.com/office/drawing/2014/main" id="{9AADD843-01AE-4AEC-B7D8-7DF24221F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338" y="154636"/>
            <a:ext cx="5439172" cy="4351338"/>
          </a:xfrm>
          <a:prstGeom prst="rect">
            <a:avLst/>
          </a:prstGeom>
        </p:spPr>
      </p:pic>
      <p:sp>
        <p:nvSpPr>
          <p:cNvPr id="8" name="コンテンツ プレースホルダー 7">
            <a:extLst>
              <a:ext uri="{FF2B5EF4-FFF2-40B4-BE49-F238E27FC236}">
                <a16:creationId xmlns:a16="http://schemas.microsoft.com/office/drawing/2014/main" id="{AFFEEB59-0FD3-4E43-8F15-7CA4526B16F8}"/>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2892754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C10176-CB49-4F52-92F3-C4AF0E795C27}"/>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0F170195-3DA7-486A-ADBB-AC128B33AC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1825" y="365125"/>
            <a:ext cx="5439172" cy="4351338"/>
          </a:xfrm>
        </p:spPr>
      </p:pic>
      <p:sp>
        <p:nvSpPr>
          <p:cNvPr id="3" name="正方形/長方形 2">
            <a:extLst>
              <a:ext uri="{FF2B5EF4-FFF2-40B4-BE49-F238E27FC236}">
                <a16:creationId xmlns:a16="http://schemas.microsoft.com/office/drawing/2014/main" id="{AB5EB68A-4685-4BC4-8091-A25B28160851}"/>
              </a:ext>
            </a:extLst>
          </p:cNvPr>
          <p:cNvSpPr/>
          <p:nvPr/>
        </p:nvSpPr>
        <p:spPr>
          <a:xfrm>
            <a:off x="874295" y="5846544"/>
            <a:ext cx="6096000" cy="369332"/>
          </a:xfrm>
          <a:prstGeom prst="rect">
            <a:avLst/>
          </a:prstGeom>
        </p:spPr>
        <p:txBody>
          <a:bodyPr>
            <a:spAutoFit/>
          </a:bodyPr>
          <a:lstStyle/>
          <a:p>
            <a:r>
              <a:rPr lang="ja-JP" altLang="en-US" dirty="0"/>
              <a:t>パックマン図形の移動だけではパクパクして見えない。</a:t>
            </a:r>
          </a:p>
        </p:txBody>
      </p:sp>
    </p:spTree>
    <p:extLst>
      <p:ext uri="{BB962C8B-B14F-4D97-AF65-F5344CB8AC3E}">
        <p14:creationId xmlns:p14="http://schemas.microsoft.com/office/powerpoint/2010/main" val="2795886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5CA365-1488-4072-98F4-FBBC8F753563}"/>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6004D500-6E4E-4375-BACF-1FCA2F028E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253331"/>
            <a:ext cx="5439172" cy="4351338"/>
          </a:xfrm>
        </p:spPr>
      </p:pic>
      <p:pic>
        <p:nvPicPr>
          <p:cNvPr id="7" name="図 6">
            <a:extLst>
              <a:ext uri="{FF2B5EF4-FFF2-40B4-BE49-F238E27FC236}">
                <a16:creationId xmlns:a16="http://schemas.microsoft.com/office/drawing/2014/main" id="{D56EBE9D-00EF-4C61-A033-4488781D0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91" y="1143000"/>
            <a:ext cx="5715000" cy="4572000"/>
          </a:xfrm>
          <a:prstGeom prst="rect">
            <a:avLst/>
          </a:prstGeom>
        </p:spPr>
      </p:pic>
      <p:sp>
        <p:nvSpPr>
          <p:cNvPr id="6" name="正方形/長方形 5">
            <a:extLst>
              <a:ext uri="{FF2B5EF4-FFF2-40B4-BE49-F238E27FC236}">
                <a16:creationId xmlns:a16="http://schemas.microsoft.com/office/drawing/2014/main" id="{E3E70072-951C-41CA-A8FF-C0363A29887E}"/>
              </a:ext>
            </a:extLst>
          </p:cNvPr>
          <p:cNvSpPr/>
          <p:nvPr/>
        </p:nvSpPr>
        <p:spPr>
          <a:xfrm>
            <a:off x="874295" y="5846544"/>
            <a:ext cx="8991600" cy="369332"/>
          </a:xfrm>
          <a:prstGeom prst="rect">
            <a:avLst/>
          </a:prstGeom>
        </p:spPr>
        <p:txBody>
          <a:bodyPr wrap="square">
            <a:spAutoFit/>
          </a:bodyPr>
          <a:lstStyle/>
          <a:p>
            <a:r>
              <a:rPr lang="ja-JP" altLang="en-US" dirty="0"/>
              <a:t>パックマン図形が移動の前後で重なるようにしても、パクパクしては見えない。</a:t>
            </a:r>
          </a:p>
        </p:txBody>
      </p:sp>
    </p:spTree>
    <p:extLst>
      <p:ext uri="{BB962C8B-B14F-4D97-AF65-F5344CB8AC3E}">
        <p14:creationId xmlns:p14="http://schemas.microsoft.com/office/powerpoint/2010/main" val="4282254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9595DE-6978-43ED-9DA5-09C0C139ED43}"/>
              </a:ext>
            </a:extLst>
          </p:cNvPr>
          <p:cNvSpPr>
            <a:spLocks noGrp="1"/>
          </p:cNvSpPr>
          <p:nvPr>
            <p:ph type="title"/>
          </p:nvPr>
        </p:nvSpPr>
        <p:spPr/>
        <p:txBody>
          <a:bodyPr/>
          <a:lstStyle/>
          <a:p>
            <a:endParaRPr kumimoji="1" lang="ja-JP" altLang="en-US"/>
          </a:p>
        </p:txBody>
      </p:sp>
      <p:pic>
        <p:nvPicPr>
          <p:cNvPr id="7" name="図 6">
            <a:extLst>
              <a:ext uri="{FF2B5EF4-FFF2-40B4-BE49-F238E27FC236}">
                <a16:creationId xmlns:a16="http://schemas.microsoft.com/office/drawing/2014/main" id="{F93417ED-FEE5-451D-893F-7E70A8CE6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18" y="576027"/>
            <a:ext cx="5715000" cy="4572000"/>
          </a:xfrm>
          <a:prstGeom prst="rect">
            <a:avLst/>
          </a:prstGeom>
        </p:spPr>
      </p:pic>
      <p:sp>
        <p:nvSpPr>
          <p:cNvPr id="6" name="正方形/長方形 5">
            <a:extLst>
              <a:ext uri="{FF2B5EF4-FFF2-40B4-BE49-F238E27FC236}">
                <a16:creationId xmlns:a16="http://schemas.microsoft.com/office/drawing/2014/main" id="{112EE734-856A-4698-A11F-4173C5CF7B4B}"/>
              </a:ext>
            </a:extLst>
          </p:cNvPr>
          <p:cNvSpPr/>
          <p:nvPr/>
        </p:nvSpPr>
        <p:spPr>
          <a:xfrm>
            <a:off x="874294" y="5846544"/>
            <a:ext cx="7114673" cy="369332"/>
          </a:xfrm>
          <a:prstGeom prst="rect">
            <a:avLst/>
          </a:prstGeom>
        </p:spPr>
        <p:txBody>
          <a:bodyPr wrap="square">
            <a:spAutoFit/>
          </a:bodyPr>
          <a:lstStyle/>
          <a:p>
            <a:r>
              <a:rPr lang="ja-JP" altLang="en-US" dirty="0"/>
              <a:t>パクパクして見えた条件を逆再生してもパクパクして見えない。</a:t>
            </a:r>
          </a:p>
        </p:txBody>
      </p:sp>
      <p:pic>
        <p:nvPicPr>
          <p:cNvPr id="4" name="図 3">
            <a:extLst>
              <a:ext uri="{FF2B5EF4-FFF2-40B4-BE49-F238E27FC236}">
                <a16:creationId xmlns:a16="http://schemas.microsoft.com/office/drawing/2014/main" id="{DB4E73A5-E238-45DE-858B-D4F451DAD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382" y="576027"/>
            <a:ext cx="5715000" cy="4572000"/>
          </a:xfrm>
          <a:prstGeom prst="rect">
            <a:avLst/>
          </a:prstGeom>
        </p:spPr>
      </p:pic>
      <p:sp>
        <p:nvSpPr>
          <p:cNvPr id="9" name="コンテンツ プレースホルダー 8">
            <a:extLst>
              <a:ext uri="{FF2B5EF4-FFF2-40B4-BE49-F238E27FC236}">
                <a16:creationId xmlns:a16="http://schemas.microsoft.com/office/drawing/2014/main" id="{57F56678-BD92-4038-88A2-5F112DE791CF}"/>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584036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9B617D-950A-41FA-AF41-7E70AF0940A1}"/>
              </a:ext>
            </a:extLst>
          </p:cNvPr>
          <p:cNvSpPr>
            <a:spLocks noGrp="1"/>
          </p:cNvSpPr>
          <p:nvPr>
            <p:ph type="title"/>
          </p:nvPr>
        </p:nvSpPr>
        <p:spPr/>
        <p:txBody>
          <a:bodyPr/>
          <a:lstStyle/>
          <a:p>
            <a:r>
              <a:rPr kumimoji="1" lang="ja-JP" altLang="en-US" dirty="0"/>
              <a:t>パックマンが進行方向を向いていないとパクパクして見えない。</a:t>
            </a:r>
          </a:p>
        </p:txBody>
      </p:sp>
      <p:pic>
        <p:nvPicPr>
          <p:cNvPr id="5" name="コンテンツ プレースホルダー 4">
            <a:extLst>
              <a:ext uri="{FF2B5EF4-FFF2-40B4-BE49-F238E27FC236}">
                <a16:creationId xmlns:a16="http://schemas.microsoft.com/office/drawing/2014/main" id="{4148671A-DB21-44D2-9079-8D5F87C26A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349" y="1690688"/>
            <a:ext cx="4463781" cy="3571026"/>
          </a:xfrm>
        </p:spPr>
      </p:pic>
      <p:pic>
        <p:nvPicPr>
          <p:cNvPr id="7" name="図 6">
            <a:extLst>
              <a:ext uri="{FF2B5EF4-FFF2-40B4-BE49-F238E27FC236}">
                <a16:creationId xmlns:a16="http://schemas.microsoft.com/office/drawing/2014/main" id="{638D8227-3715-4C98-9CA6-543BD4040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49" y="3936151"/>
            <a:ext cx="4463781" cy="3571025"/>
          </a:xfrm>
          <a:prstGeom prst="rect">
            <a:avLst/>
          </a:prstGeom>
        </p:spPr>
      </p:pic>
      <p:pic>
        <p:nvPicPr>
          <p:cNvPr id="11" name="図 10">
            <a:extLst>
              <a:ext uri="{FF2B5EF4-FFF2-40B4-BE49-F238E27FC236}">
                <a16:creationId xmlns:a16="http://schemas.microsoft.com/office/drawing/2014/main" id="{3B899304-5155-44E2-A978-4A95D15E86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017" y="1690688"/>
            <a:ext cx="4463782" cy="3571026"/>
          </a:xfrm>
          <a:prstGeom prst="rect">
            <a:avLst/>
          </a:prstGeom>
        </p:spPr>
      </p:pic>
      <p:pic>
        <p:nvPicPr>
          <p:cNvPr id="9" name="図 8">
            <a:extLst>
              <a:ext uri="{FF2B5EF4-FFF2-40B4-BE49-F238E27FC236}">
                <a16:creationId xmlns:a16="http://schemas.microsoft.com/office/drawing/2014/main" id="{3946C459-92AB-4431-8561-EB9AC339C7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0018" y="3936151"/>
            <a:ext cx="4463781" cy="3571025"/>
          </a:xfrm>
          <a:prstGeom prst="rect">
            <a:avLst/>
          </a:prstGeom>
        </p:spPr>
      </p:pic>
    </p:spTree>
    <p:extLst>
      <p:ext uri="{BB962C8B-B14F-4D97-AF65-F5344CB8AC3E}">
        <p14:creationId xmlns:p14="http://schemas.microsoft.com/office/powerpoint/2010/main" val="177251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145218-FC64-4995-8054-DFBFE9AFE77E}"/>
              </a:ext>
            </a:extLst>
          </p:cNvPr>
          <p:cNvSpPr>
            <a:spLocks noGrp="1"/>
          </p:cNvSpPr>
          <p:nvPr>
            <p:ph type="title"/>
          </p:nvPr>
        </p:nvSpPr>
        <p:spPr/>
        <p:txBody>
          <a:bodyPr/>
          <a:lstStyle/>
          <a:p>
            <a:r>
              <a:rPr kumimoji="1" lang="en-US" altLang="ja-JP" dirty="0"/>
              <a:t>+α</a:t>
            </a:r>
            <a:endParaRPr kumimoji="1" lang="ja-JP" altLang="en-US" dirty="0"/>
          </a:p>
        </p:txBody>
      </p:sp>
      <p:pic>
        <p:nvPicPr>
          <p:cNvPr id="5" name="コンテンツ プレースホルダー 4">
            <a:extLst>
              <a:ext uri="{FF2B5EF4-FFF2-40B4-BE49-F238E27FC236}">
                <a16:creationId xmlns:a16="http://schemas.microsoft.com/office/drawing/2014/main" id="{A843DE41-ECD1-437B-881E-E8C3970E29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6414" y="1310368"/>
            <a:ext cx="5439172" cy="4351338"/>
          </a:xfrm>
        </p:spPr>
      </p:pic>
      <p:sp>
        <p:nvSpPr>
          <p:cNvPr id="6" name="正方形/長方形 5">
            <a:extLst>
              <a:ext uri="{FF2B5EF4-FFF2-40B4-BE49-F238E27FC236}">
                <a16:creationId xmlns:a16="http://schemas.microsoft.com/office/drawing/2014/main" id="{B7C88B38-E8F4-4C85-8EAC-C7EE45B4E26A}"/>
              </a:ext>
            </a:extLst>
          </p:cNvPr>
          <p:cNvSpPr/>
          <p:nvPr/>
        </p:nvSpPr>
        <p:spPr>
          <a:xfrm>
            <a:off x="874294" y="5846544"/>
            <a:ext cx="7114673" cy="369332"/>
          </a:xfrm>
          <a:prstGeom prst="rect">
            <a:avLst/>
          </a:prstGeom>
        </p:spPr>
        <p:txBody>
          <a:bodyPr wrap="square">
            <a:spAutoFit/>
          </a:bodyPr>
          <a:lstStyle/>
          <a:p>
            <a:r>
              <a:rPr lang="ja-JP" altLang="en-US" dirty="0"/>
              <a:t>この場合でもパクパク感が強い。</a:t>
            </a:r>
          </a:p>
        </p:txBody>
      </p:sp>
    </p:spTree>
    <p:extLst>
      <p:ext uri="{BB962C8B-B14F-4D97-AF65-F5344CB8AC3E}">
        <p14:creationId xmlns:p14="http://schemas.microsoft.com/office/powerpoint/2010/main" val="1017521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A99415-1E9B-4111-A997-1AA45E99356B}"/>
              </a:ext>
            </a:extLst>
          </p:cNvPr>
          <p:cNvSpPr>
            <a:spLocks noGrp="1"/>
          </p:cNvSpPr>
          <p:nvPr>
            <p:ph type="title"/>
          </p:nvPr>
        </p:nvSpPr>
        <p:spPr/>
        <p:txBody>
          <a:bodyPr/>
          <a:lstStyle/>
          <a:p>
            <a:r>
              <a:rPr kumimoji="1" lang="ja-JP" altLang="en-US" dirty="0"/>
              <a:t>最後に</a:t>
            </a:r>
          </a:p>
        </p:txBody>
      </p:sp>
      <p:sp>
        <p:nvSpPr>
          <p:cNvPr id="3" name="コンテンツ プレースホルダー 2">
            <a:extLst>
              <a:ext uri="{FF2B5EF4-FFF2-40B4-BE49-F238E27FC236}">
                <a16:creationId xmlns:a16="http://schemas.microsoft.com/office/drawing/2014/main" id="{886CD6C9-39AB-4B80-BED6-9DC60E6675A7}"/>
              </a:ext>
            </a:extLst>
          </p:cNvPr>
          <p:cNvSpPr>
            <a:spLocks noGrp="1"/>
          </p:cNvSpPr>
          <p:nvPr>
            <p:ph idx="1"/>
          </p:nvPr>
        </p:nvSpPr>
        <p:spPr/>
        <p:txBody>
          <a:bodyPr/>
          <a:lstStyle/>
          <a:p>
            <a:r>
              <a:rPr kumimoji="1" lang="ja-JP" altLang="en-US" dirty="0"/>
              <a:t>ナムコ（現バンダイナムコゲームス）のアーケードゲーム</a:t>
            </a:r>
            <a:r>
              <a:rPr kumimoji="1" lang="en-US" altLang="ja-JP" dirty="0"/>
              <a:t>『</a:t>
            </a:r>
            <a:r>
              <a:rPr kumimoji="1" lang="ja-JP" altLang="en-US" dirty="0"/>
              <a:t>パックマン</a:t>
            </a:r>
            <a:r>
              <a:rPr kumimoji="1" lang="en-US" altLang="ja-JP" dirty="0"/>
              <a:t>』</a:t>
            </a:r>
            <a:r>
              <a:rPr kumimoji="1" lang="ja-JP" altLang="en-US" dirty="0"/>
              <a:t>ではパックマンの口の開閉の動きを数種類の画像で表現している。</a:t>
            </a:r>
            <a:endParaRPr kumimoji="1" lang="en-US" altLang="ja-JP" dirty="0"/>
          </a:p>
          <a:p>
            <a:r>
              <a:rPr kumimoji="1" lang="ja-JP" altLang="en-US" dirty="0"/>
              <a:t>パックマンとエサのサイズや配置を気にすると、</a:t>
            </a:r>
            <a:r>
              <a:rPr kumimoji="1" lang="en-US" altLang="ja-JP" dirty="0"/>
              <a:t>『</a:t>
            </a:r>
            <a:r>
              <a:rPr kumimoji="1" lang="ja-JP" altLang="en-US" dirty="0"/>
              <a:t>パックマン</a:t>
            </a:r>
            <a:r>
              <a:rPr kumimoji="1" lang="en-US" altLang="ja-JP" dirty="0"/>
              <a:t>』</a:t>
            </a:r>
            <a:r>
              <a:rPr kumimoji="1" lang="ja-JP" altLang="en-US" dirty="0"/>
              <a:t>は</a:t>
            </a:r>
            <a:r>
              <a:rPr kumimoji="1" lang="en-US" altLang="ja-JP" dirty="0"/>
              <a:t>1</a:t>
            </a:r>
            <a:r>
              <a:rPr kumimoji="1" lang="ja-JP" altLang="en-US" dirty="0"/>
              <a:t>つのパックマン図形の画像だけでもパックマンがエサを食べるというゲーム体験を提供できるかもしれない。</a:t>
            </a:r>
          </a:p>
        </p:txBody>
      </p:sp>
    </p:spTree>
    <p:extLst>
      <p:ext uri="{BB962C8B-B14F-4D97-AF65-F5344CB8AC3E}">
        <p14:creationId xmlns:p14="http://schemas.microsoft.com/office/powerpoint/2010/main" val="81333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344A0AE-276E-4CF1-8E98-ED12A16AC453}"/>
              </a:ext>
            </a:extLst>
          </p:cNvPr>
          <p:cNvSpPr>
            <a:spLocks noGrp="1"/>
          </p:cNvSpPr>
          <p:nvPr>
            <p:ph idx="1"/>
          </p:nvPr>
        </p:nvSpPr>
        <p:spPr>
          <a:xfrm>
            <a:off x="351974" y="613288"/>
            <a:ext cx="10515600" cy="4351338"/>
          </a:xfrm>
        </p:spPr>
        <p:txBody>
          <a:bodyPr/>
          <a:lstStyle/>
          <a:p>
            <a:r>
              <a:rPr kumimoji="1" lang="ja-JP" altLang="en-US" dirty="0"/>
              <a:t>しかし、実際はパックマン図形の形は変化していない。</a:t>
            </a:r>
            <a:endParaRPr kumimoji="1" lang="en-US" altLang="ja-JP" dirty="0"/>
          </a:p>
          <a:p>
            <a:endParaRPr lang="en-US" altLang="ja-JP" dirty="0"/>
          </a:p>
        </p:txBody>
      </p:sp>
      <p:pic>
        <p:nvPicPr>
          <p:cNvPr id="5" name="図 4">
            <a:extLst>
              <a:ext uri="{FF2B5EF4-FFF2-40B4-BE49-F238E27FC236}">
                <a16:creationId xmlns:a16="http://schemas.microsoft.com/office/drawing/2014/main" id="{4730879D-E4E4-4285-8E2A-490BE66D4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127" y="4932478"/>
            <a:ext cx="2037909" cy="1630633"/>
          </a:xfrm>
          <a:prstGeom prst="rect">
            <a:avLst/>
          </a:prstGeom>
        </p:spPr>
      </p:pic>
      <p:pic>
        <p:nvPicPr>
          <p:cNvPr id="7" name="図 6">
            <a:extLst>
              <a:ext uri="{FF2B5EF4-FFF2-40B4-BE49-F238E27FC236}">
                <a16:creationId xmlns:a16="http://schemas.microsoft.com/office/drawing/2014/main" id="{D1D4DADA-0A61-415D-9EAA-746DE6D38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877" y="4862242"/>
            <a:ext cx="2037909" cy="1630633"/>
          </a:xfrm>
          <a:prstGeom prst="rect">
            <a:avLst/>
          </a:prstGeom>
        </p:spPr>
      </p:pic>
      <p:pic>
        <p:nvPicPr>
          <p:cNvPr id="9" name="図 8">
            <a:extLst>
              <a:ext uri="{FF2B5EF4-FFF2-40B4-BE49-F238E27FC236}">
                <a16:creationId xmlns:a16="http://schemas.microsoft.com/office/drawing/2014/main" id="{2F85E608-CA4B-436D-A8CC-EE4D3919F5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44" y="4862242"/>
            <a:ext cx="2037909" cy="1630633"/>
          </a:xfrm>
          <a:prstGeom prst="rect">
            <a:avLst/>
          </a:prstGeom>
        </p:spPr>
      </p:pic>
      <p:pic>
        <p:nvPicPr>
          <p:cNvPr id="11" name="図 10">
            <a:extLst>
              <a:ext uri="{FF2B5EF4-FFF2-40B4-BE49-F238E27FC236}">
                <a16:creationId xmlns:a16="http://schemas.microsoft.com/office/drawing/2014/main" id="{7DA6EF48-F3A1-4E62-A674-EDF790804C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168" y="2465507"/>
            <a:ext cx="2037909" cy="1630633"/>
          </a:xfrm>
          <a:prstGeom prst="rect">
            <a:avLst/>
          </a:prstGeom>
        </p:spPr>
      </p:pic>
      <p:pic>
        <p:nvPicPr>
          <p:cNvPr id="13" name="図 12">
            <a:extLst>
              <a:ext uri="{FF2B5EF4-FFF2-40B4-BE49-F238E27FC236}">
                <a16:creationId xmlns:a16="http://schemas.microsoft.com/office/drawing/2014/main" id="{435E78B1-E035-466F-A13C-CBBCBCCD1E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127" y="2478183"/>
            <a:ext cx="2037909" cy="1630633"/>
          </a:xfrm>
          <a:prstGeom prst="rect">
            <a:avLst/>
          </a:prstGeom>
        </p:spPr>
      </p:pic>
      <p:pic>
        <p:nvPicPr>
          <p:cNvPr id="15" name="図 14">
            <a:extLst>
              <a:ext uri="{FF2B5EF4-FFF2-40B4-BE49-F238E27FC236}">
                <a16:creationId xmlns:a16="http://schemas.microsoft.com/office/drawing/2014/main" id="{ADD3060B-8CF7-42F0-9C4C-38D10B4E37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1877" y="2473113"/>
            <a:ext cx="2037909" cy="1630633"/>
          </a:xfrm>
          <a:prstGeom prst="rect">
            <a:avLst/>
          </a:prstGeom>
        </p:spPr>
      </p:pic>
      <p:pic>
        <p:nvPicPr>
          <p:cNvPr id="17" name="図 16">
            <a:extLst>
              <a:ext uri="{FF2B5EF4-FFF2-40B4-BE49-F238E27FC236}">
                <a16:creationId xmlns:a16="http://schemas.microsoft.com/office/drawing/2014/main" id="{7CC45FA6-E7F0-42AC-8BB0-D5208E65B3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645" y="2465508"/>
            <a:ext cx="2037909" cy="1630633"/>
          </a:xfrm>
          <a:prstGeom prst="rect">
            <a:avLst/>
          </a:prstGeom>
        </p:spPr>
      </p:pic>
      <p:sp>
        <p:nvSpPr>
          <p:cNvPr id="18" name="テキスト ボックス 17">
            <a:extLst>
              <a:ext uri="{FF2B5EF4-FFF2-40B4-BE49-F238E27FC236}">
                <a16:creationId xmlns:a16="http://schemas.microsoft.com/office/drawing/2014/main" id="{6F6192EE-52D8-42C5-B00A-2A8DF1AD4FE9}"/>
              </a:ext>
            </a:extLst>
          </p:cNvPr>
          <p:cNvSpPr txBox="1"/>
          <p:nvPr/>
        </p:nvSpPr>
        <p:spPr>
          <a:xfrm>
            <a:off x="522644" y="1995758"/>
            <a:ext cx="10706830" cy="769441"/>
          </a:xfrm>
          <a:prstGeom prst="rect">
            <a:avLst/>
          </a:prstGeom>
          <a:noFill/>
        </p:spPr>
        <p:txBody>
          <a:bodyPr wrap="square" rtlCol="0">
            <a:spAutoFit/>
          </a:bodyPr>
          <a:lstStyle/>
          <a:p>
            <a:r>
              <a:rPr kumimoji="1" lang="ja-JP" altLang="en-US" sz="4400" dirty="0"/>
              <a:t>①　　　②　　　　③　　　　</a:t>
            </a:r>
            <a:r>
              <a:rPr lang="ja-JP" altLang="en-US" sz="4400" dirty="0"/>
              <a:t>④</a:t>
            </a:r>
            <a:endParaRPr kumimoji="1" lang="ja-JP" altLang="en-US" sz="4400" dirty="0"/>
          </a:p>
        </p:txBody>
      </p:sp>
      <p:sp>
        <p:nvSpPr>
          <p:cNvPr id="19" name="テキスト ボックス 18">
            <a:extLst>
              <a:ext uri="{FF2B5EF4-FFF2-40B4-BE49-F238E27FC236}">
                <a16:creationId xmlns:a16="http://schemas.microsoft.com/office/drawing/2014/main" id="{AFD4DE81-88B6-4A47-80EC-7C534D557508}"/>
              </a:ext>
            </a:extLst>
          </p:cNvPr>
          <p:cNvSpPr txBox="1"/>
          <p:nvPr/>
        </p:nvSpPr>
        <p:spPr>
          <a:xfrm>
            <a:off x="522644" y="4108816"/>
            <a:ext cx="10706830" cy="769441"/>
          </a:xfrm>
          <a:prstGeom prst="rect">
            <a:avLst/>
          </a:prstGeom>
          <a:noFill/>
        </p:spPr>
        <p:txBody>
          <a:bodyPr wrap="square" rtlCol="0">
            <a:spAutoFit/>
          </a:bodyPr>
          <a:lstStyle/>
          <a:p>
            <a:r>
              <a:rPr kumimoji="1" lang="ja-JP" altLang="en-US" sz="4400" dirty="0"/>
              <a:t>⑤　　　⑥　　　　⑦</a:t>
            </a:r>
          </a:p>
        </p:txBody>
      </p:sp>
      <p:sp>
        <p:nvSpPr>
          <p:cNvPr id="2" name="テキスト ボックス 1">
            <a:extLst>
              <a:ext uri="{FF2B5EF4-FFF2-40B4-BE49-F238E27FC236}">
                <a16:creationId xmlns:a16="http://schemas.microsoft.com/office/drawing/2014/main" id="{91C465D8-3B4C-436B-AEC4-B6BC463CA34F}"/>
              </a:ext>
            </a:extLst>
          </p:cNvPr>
          <p:cNvSpPr txBox="1"/>
          <p:nvPr/>
        </p:nvSpPr>
        <p:spPr>
          <a:xfrm>
            <a:off x="8331168" y="5155552"/>
            <a:ext cx="3616865" cy="646331"/>
          </a:xfrm>
          <a:prstGeom prst="rect">
            <a:avLst/>
          </a:prstGeom>
          <a:noFill/>
        </p:spPr>
        <p:txBody>
          <a:bodyPr wrap="square" rtlCol="0">
            <a:spAutoFit/>
          </a:bodyPr>
          <a:lstStyle/>
          <a:p>
            <a:r>
              <a:rPr kumimoji="1" lang="ja-JP" altLang="en-US" dirty="0"/>
              <a:t>前頁の</a:t>
            </a:r>
            <a:r>
              <a:rPr kumimoji="1" lang="en-US" altLang="ja-JP" dirty="0"/>
              <a:t>gif</a:t>
            </a:r>
            <a:r>
              <a:rPr kumimoji="1" lang="ja-JP" altLang="en-US" dirty="0"/>
              <a:t>はここにある</a:t>
            </a:r>
            <a:r>
              <a:rPr lang="en-US" altLang="ja-JP" dirty="0"/>
              <a:t>7</a:t>
            </a:r>
            <a:r>
              <a:rPr lang="ja-JP" altLang="en-US" dirty="0"/>
              <a:t>枚の画像を</a:t>
            </a:r>
            <a:r>
              <a:rPr lang="en-US" altLang="ja-JP" dirty="0"/>
              <a:t>0.25</a:t>
            </a:r>
            <a:r>
              <a:rPr lang="ja-JP" altLang="en-US" dirty="0"/>
              <a:t>秒毎に表示したものである。</a:t>
            </a:r>
            <a:endParaRPr kumimoji="1" lang="ja-JP" altLang="en-US" dirty="0"/>
          </a:p>
        </p:txBody>
      </p:sp>
    </p:spTree>
    <p:extLst>
      <p:ext uri="{BB962C8B-B14F-4D97-AF65-F5344CB8AC3E}">
        <p14:creationId xmlns:p14="http://schemas.microsoft.com/office/powerpoint/2010/main" val="423908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7D06C0-9EFB-4C6A-B840-375E3F21347A}"/>
              </a:ext>
            </a:extLst>
          </p:cNvPr>
          <p:cNvSpPr>
            <a:spLocks noGrp="1"/>
          </p:cNvSpPr>
          <p:nvPr>
            <p:ph type="title"/>
          </p:nvPr>
        </p:nvSpPr>
        <p:spPr>
          <a:xfrm>
            <a:off x="838200" y="650290"/>
            <a:ext cx="9121480" cy="1040398"/>
          </a:xfrm>
        </p:spPr>
        <p:txBody>
          <a:bodyPr/>
          <a:lstStyle/>
          <a:p>
            <a:endParaRPr kumimoji="1" lang="ja-JP" altLang="en-US" dirty="0"/>
          </a:p>
        </p:txBody>
      </p:sp>
      <p:pic>
        <p:nvPicPr>
          <p:cNvPr id="17" name="コンテンツ プレースホルダー 16">
            <a:extLst>
              <a:ext uri="{FF2B5EF4-FFF2-40B4-BE49-F238E27FC236}">
                <a16:creationId xmlns:a16="http://schemas.microsoft.com/office/drawing/2014/main" id="{EE494BEB-239C-4F4A-A64B-A525259709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5811" y="4322588"/>
            <a:ext cx="3028082" cy="2422466"/>
          </a:xfrm>
        </p:spPr>
      </p:pic>
      <p:pic>
        <p:nvPicPr>
          <p:cNvPr id="19" name="図 18">
            <a:extLst>
              <a:ext uri="{FF2B5EF4-FFF2-40B4-BE49-F238E27FC236}">
                <a16:creationId xmlns:a16="http://schemas.microsoft.com/office/drawing/2014/main" id="{29A3AB2B-F88D-4660-977A-6EAF8D79A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99" y="4322588"/>
            <a:ext cx="3028083" cy="2422466"/>
          </a:xfrm>
          <a:prstGeom prst="rect">
            <a:avLst/>
          </a:prstGeom>
        </p:spPr>
      </p:pic>
      <p:pic>
        <p:nvPicPr>
          <p:cNvPr id="21" name="図 20">
            <a:extLst>
              <a:ext uri="{FF2B5EF4-FFF2-40B4-BE49-F238E27FC236}">
                <a16:creationId xmlns:a16="http://schemas.microsoft.com/office/drawing/2014/main" id="{13E20BB9-D795-4E1F-B7F3-2C223B3A5A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824" y="735373"/>
            <a:ext cx="3028083" cy="2422466"/>
          </a:xfrm>
          <a:prstGeom prst="rect">
            <a:avLst/>
          </a:prstGeom>
        </p:spPr>
      </p:pic>
      <p:pic>
        <p:nvPicPr>
          <p:cNvPr id="23" name="図 22">
            <a:extLst>
              <a:ext uri="{FF2B5EF4-FFF2-40B4-BE49-F238E27FC236}">
                <a16:creationId xmlns:a16="http://schemas.microsoft.com/office/drawing/2014/main" id="{F3B79EA0-CA30-4E7F-916E-607407EB66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5811" y="735373"/>
            <a:ext cx="3028083" cy="2422466"/>
          </a:xfrm>
          <a:prstGeom prst="rect">
            <a:avLst/>
          </a:prstGeom>
        </p:spPr>
      </p:pic>
      <p:pic>
        <p:nvPicPr>
          <p:cNvPr id="25" name="図 24">
            <a:extLst>
              <a:ext uri="{FF2B5EF4-FFF2-40B4-BE49-F238E27FC236}">
                <a16:creationId xmlns:a16="http://schemas.microsoft.com/office/drawing/2014/main" id="{66667E2F-E669-4597-B98C-283CC484FC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798" y="735373"/>
            <a:ext cx="3028083" cy="2422466"/>
          </a:xfrm>
          <a:prstGeom prst="rect">
            <a:avLst/>
          </a:prstGeom>
        </p:spPr>
      </p:pic>
      <p:sp>
        <p:nvSpPr>
          <p:cNvPr id="26" name="テキスト ボックス 25">
            <a:extLst>
              <a:ext uri="{FF2B5EF4-FFF2-40B4-BE49-F238E27FC236}">
                <a16:creationId xmlns:a16="http://schemas.microsoft.com/office/drawing/2014/main" id="{94B8010E-C0E0-4B1E-880A-259EFEC9E7C8}"/>
              </a:ext>
            </a:extLst>
          </p:cNvPr>
          <p:cNvSpPr txBox="1"/>
          <p:nvPr/>
        </p:nvSpPr>
        <p:spPr>
          <a:xfrm>
            <a:off x="298798" y="3700162"/>
            <a:ext cx="10706830" cy="523220"/>
          </a:xfrm>
          <a:prstGeom prst="rect">
            <a:avLst/>
          </a:prstGeom>
          <a:noFill/>
        </p:spPr>
        <p:txBody>
          <a:bodyPr wrap="square" rtlCol="0">
            <a:spAutoFit/>
          </a:bodyPr>
          <a:lstStyle/>
          <a:p>
            <a:r>
              <a:rPr kumimoji="1" lang="en-US" altLang="ja-JP" sz="2800" dirty="0"/>
              <a:t>0.4</a:t>
            </a:r>
            <a:r>
              <a:rPr kumimoji="1" lang="ja-JP" altLang="en-US" sz="2800" dirty="0"/>
              <a:t>秒毎　　　　　　　</a:t>
            </a:r>
            <a:r>
              <a:rPr kumimoji="1" lang="en-US" altLang="ja-JP" sz="2800" dirty="0"/>
              <a:t>0.5</a:t>
            </a:r>
            <a:r>
              <a:rPr kumimoji="1" lang="ja-JP" altLang="en-US" sz="2800" dirty="0"/>
              <a:t>秒毎</a:t>
            </a:r>
          </a:p>
        </p:txBody>
      </p:sp>
      <p:sp>
        <p:nvSpPr>
          <p:cNvPr id="27" name="テキスト ボックス 26">
            <a:extLst>
              <a:ext uri="{FF2B5EF4-FFF2-40B4-BE49-F238E27FC236}">
                <a16:creationId xmlns:a16="http://schemas.microsoft.com/office/drawing/2014/main" id="{791E3A9E-F4C4-4015-9F0C-3594A4A1B2DE}"/>
              </a:ext>
            </a:extLst>
          </p:cNvPr>
          <p:cNvSpPr txBox="1"/>
          <p:nvPr/>
        </p:nvSpPr>
        <p:spPr>
          <a:xfrm>
            <a:off x="298798" y="212153"/>
            <a:ext cx="10706830" cy="523220"/>
          </a:xfrm>
          <a:prstGeom prst="rect">
            <a:avLst/>
          </a:prstGeom>
          <a:noFill/>
        </p:spPr>
        <p:txBody>
          <a:bodyPr wrap="square" rtlCol="0">
            <a:spAutoFit/>
          </a:bodyPr>
          <a:lstStyle/>
          <a:p>
            <a:r>
              <a:rPr kumimoji="1" lang="en-US" altLang="ja-JP" sz="2800" dirty="0"/>
              <a:t>0.1</a:t>
            </a:r>
            <a:r>
              <a:rPr kumimoji="1" lang="ja-JP" altLang="en-US" sz="2800" dirty="0"/>
              <a:t>毎　　　　　　　</a:t>
            </a:r>
            <a:r>
              <a:rPr kumimoji="1" lang="en-US" altLang="ja-JP" sz="2800" dirty="0"/>
              <a:t>0.2</a:t>
            </a:r>
            <a:r>
              <a:rPr kumimoji="1" lang="ja-JP" altLang="en-US" sz="2800" dirty="0"/>
              <a:t>秒毎　　　　　　　</a:t>
            </a:r>
            <a:r>
              <a:rPr kumimoji="1" lang="en-US" altLang="ja-JP" sz="2800" dirty="0"/>
              <a:t>0.3</a:t>
            </a:r>
            <a:r>
              <a:rPr kumimoji="1" lang="ja-JP" altLang="en-US" sz="2800" dirty="0"/>
              <a:t>秒毎</a:t>
            </a:r>
          </a:p>
        </p:txBody>
      </p:sp>
      <p:sp>
        <p:nvSpPr>
          <p:cNvPr id="28" name="正方形/長方形 27">
            <a:extLst>
              <a:ext uri="{FF2B5EF4-FFF2-40B4-BE49-F238E27FC236}">
                <a16:creationId xmlns:a16="http://schemas.microsoft.com/office/drawing/2014/main" id="{4C665EB9-7F8B-45EA-8EC5-4960C01D1CBD}"/>
              </a:ext>
            </a:extLst>
          </p:cNvPr>
          <p:cNvSpPr/>
          <p:nvPr/>
        </p:nvSpPr>
        <p:spPr>
          <a:xfrm>
            <a:off x="7703713" y="5042037"/>
            <a:ext cx="4363791" cy="646331"/>
          </a:xfrm>
          <a:prstGeom prst="rect">
            <a:avLst/>
          </a:prstGeom>
        </p:spPr>
        <p:txBody>
          <a:bodyPr wrap="square">
            <a:spAutoFit/>
          </a:bodyPr>
          <a:lstStyle/>
          <a:p>
            <a:r>
              <a:rPr lang="ja-JP" altLang="en-US" dirty="0"/>
              <a:t>遅すぎても早すぎてもパクパク感を観察しづらい。</a:t>
            </a:r>
          </a:p>
        </p:txBody>
      </p:sp>
    </p:spTree>
    <p:extLst>
      <p:ext uri="{BB962C8B-B14F-4D97-AF65-F5344CB8AC3E}">
        <p14:creationId xmlns:p14="http://schemas.microsoft.com/office/powerpoint/2010/main" val="1385687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07C6A7-A22B-4913-9447-4B4D4F961B28}"/>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18F77032-BA44-4FED-B561-F3EFF1A8E59C}"/>
              </a:ext>
            </a:extLst>
          </p:cNvPr>
          <p:cNvSpPr>
            <a:spLocks noGrp="1"/>
          </p:cNvSpPr>
          <p:nvPr>
            <p:ph idx="1"/>
          </p:nvPr>
        </p:nvSpPr>
        <p:spPr/>
        <p:txBody>
          <a:bodyPr/>
          <a:lstStyle/>
          <a:p>
            <a:r>
              <a:rPr kumimoji="1" lang="ja-JP" altLang="en-US" dirty="0"/>
              <a:t>パックマン図形がパクパク口を開閉させている感じを</a:t>
            </a:r>
            <a:r>
              <a:rPr kumimoji="1" lang="ja-JP" altLang="en-US" u="sng" dirty="0">
                <a:solidFill>
                  <a:srgbClr val="FF0000"/>
                </a:solidFill>
              </a:rPr>
              <a:t>パクパク感</a:t>
            </a:r>
            <a:r>
              <a:rPr kumimoji="1" lang="ja-JP" altLang="en-US" dirty="0"/>
              <a:t>と呼ぶことにする。</a:t>
            </a:r>
            <a:endParaRPr kumimoji="1" lang="en-US" altLang="ja-JP" dirty="0"/>
          </a:p>
          <a:p>
            <a:endParaRPr lang="en-US" altLang="ja-JP" dirty="0"/>
          </a:p>
          <a:p>
            <a:r>
              <a:rPr kumimoji="1" lang="ja-JP" altLang="en-US" dirty="0"/>
              <a:t>パックマン図形の横に並んだ図形のことを</a:t>
            </a:r>
            <a:r>
              <a:rPr kumimoji="1" lang="ja-JP" altLang="en-US" u="sng" dirty="0">
                <a:solidFill>
                  <a:srgbClr val="FF0000"/>
                </a:solidFill>
              </a:rPr>
              <a:t>エサ</a:t>
            </a:r>
            <a:r>
              <a:rPr kumimoji="1" lang="ja-JP" altLang="en-US" dirty="0"/>
              <a:t>と呼ぶことにする。</a:t>
            </a:r>
          </a:p>
        </p:txBody>
      </p:sp>
    </p:spTree>
    <p:extLst>
      <p:ext uri="{BB962C8B-B14F-4D97-AF65-F5344CB8AC3E}">
        <p14:creationId xmlns:p14="http://schemas.microsoft.com/office/powerpoint/2010/main" val="2552786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83451D-1355-48A2-B0FD-BC8A30650042}"/>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2E371AE7-A63A-4B70-8A9B-DAD661EF9B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
        <p:nvSpPr>
          <p:cNvPr id="3" name="テキスト ボックス 2">
            <a:extLst>
              <a:ext uri="{FF2B5EF4-FFF2-40B4-BE49-F238E27FC236}">
                <a16:creationId xmlns:a16="http://schemas.microsoft.com/office/drawing/2014/main" id="{C22F00DC-12E1-4956-A4E4-2461B42D0F80}"/>
              </a:ext>
            </a:extLst>
          </p:cNvPr>
          <p:cNvSpPr txBox="1"/>
          <p:nvPr/>
        </p:nvSpPr>
        <p:spPr>
          <a:xfrm>
            <a:off x="838200" y="2294021"/>
            <a:ext cx="10712116" cy="369332"/>
          </a:xfrm>
          <a:prstGeom prst="rect">
            <a:avLst/>
          </a:prstGeom>
          <a:noFill/>
        </p:spPr>
        <p:txBody>
          <a:bodyPr wrap="square" rtlCol="0">
            <a:spAutoFit/>
          </a:bodyPr>
          <a:lstStyle/>
          <a:p>
            <a:r>
              <a:rPr kumimoji="1" lang="ja-JP" altLang="en-US" dirty="0"/>
              <a:t>パックマン図形の口の部分と、もともとその位置にあったエサの位置関係に注目する。</a:t>
            </a:r>
          </a:p>
        </p:txBody>
      </p:sp>
    </p:spTree>
    <p:extLst>
      <p:ext uri="{BB962C8B-B14F-4D97-AF65-F5344CB8AC3E}">
        <p14:creationId xmlns:p14="http://schemas.microsoft.com/office/powerpoint/2010/main" val="273769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B56DBA-69F5-4D83-8BEF-B1A2CC46BA4F}"/>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D6806AA8-6356-4761-8867-C7A263924E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228" y="365125"/>
            <a:ext cx="4351338" cy="4351338"/>
          </a:xfrm>
        </p:spPr>
      </p:pic>
      <p:sp>
        <p:nvSpPr>
          <p:cNvPr id="6" name="テキスト ボックス 5">
            <a:extLst>
              <a:ext uri="{FF2B5EF4-FFF2-40B4-BE49-F238E27FC236}">
                <a16:creationId xmlns:a16="http://schemas.microsoft.com/office/drawing/2014/main" id="{D2AA6359-A559-4A9A-918E-55D698662645}"/>
              </a:ext>
            </a:extLst>
          </p:cNvPr>
          <p:cNvSpPr txBox="1"/>
          <p:nvPr/>
        </p:nvSpPr>
        <p:spPr>
          <a:xfrm>
            <a:off x="641684" y="5791200"/>
            <a:ext cx="10712116" cy="646331"/>
          </a:xfrm>
          <a:prstGeom prst="rect">
            <a:avLst/>
          </a:prstGeom>
          <a:noFill/>
        </p:spPr>
        <p:txBody>
          <a:bodyPr wrap="square" rtlCol="0">
            <a:spAutoFit/>
          </a:bodyPr>
          <a:lstStyle/>
          <a:p>
            <a:r>
              <a:rPr kumimoji="1" lang="ja-JP" altLang="en-US" dirty="0"/>
              <a:t>エサがパックマン図形の口の輪郭線と交わり、かつ領域内にあるとき、パクパク感が強く、観察しやすい。</a:t>
            </a:r>
          </a:p>
        </p:txBody>
      </p:sp>
      <p:pic>
        <p:nvPicPr>
          <p:cNvPr id="4" name="図 3">
            <a:extLst>
              <a:ext uri="{FF2B5EF4-FFF2-40B4-BE49-F238E27FC236}">
                <a16:creationId xmlns:a16="http://schemas.microsoft.com/office/drawing/2014/main" id="{28179452-0EC8-4B3B-BC58-5AF3AAD2A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4463"/>
            <a:ext cx="5715000" cy="4572000"/>
          </a:xfrm>
          <a:prstGeom prst="rect">
            <a:avLst/>
          </a:prstGeom>
        </p:spPr>
      </p:pic>
    </p:spTree>
    <p:extLst>
      <p:ext uri="{BB962C8B-B14F-4D97-AF65-F5344CB8AC3E}">
        <p14:creationId xmlns:p14="http://schemas.microsoft.com/office/powerpoint/2010/main" val="2127961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42498D-73BB-466D-94C6-C25A24442809}"/>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555B8323-0D5B-405C-A5F9-3DFCE093FB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4961" y="558299"/>
            <a:ext cx="5439172" cy="4351338"/>
          </a:xfrm>
        </p:spPr>
      </p:pic>
      <p:sp>
        <p:nvSpPr>
          <p:cNvPr id="4" name="テキスト ボックス 3">
            <a:extLst>
              <a:ext uri="{FF2B5EF4-FFF2-40B4-BE49-F238E27FC236}">
                <a16:creationId xmlns:a16="http://schemas.microsoft.com/office/drawing/2014/main" id="{327B479E-B51B-48C7-8C9C-A65075D3691B}"/>
              </a:ext>
            </a:extLst>
          </p:cNvPr>
          <p:cNvSpPr txBox="1"/>
          <p:nvPr/>
        </p:nvSpPr>
        <p:spPr>
          <a:xfrm>
            <a:off x="641684" y="5791200"/>
            <a:ext cx="10712116" cy="369332"/>
          </a:xfrm>
          <a:prstGeom prst="rect">
            <a:avLst/>
          </a:prstGeom>
          <a:noFill/>
        </p:spPr>
        <p:txBody>
          <a:bodyPr wrap="square" rtlCol="0">
            <a:spAutoFit/>
          </a:bodyPr>
          <a:lstStyle/>
          <a:p>
            <a:r>
              <a:rPr kumimoji="1" lang="ja-JP" altLang="en-US" dirty="0"/>
              <a:t>エサがパックマン図形の口の輪郭線と交わっているが前項よりパクパク感が弱い。</a:t>
            </a:r>
          </a:p>
        </p:txBody>
      </p:sp>
    </p:spTree>
    <p:extLst>
      <p:ext uri="{BB962C8B-B14F-4D97-AF65-F5344CB8AC3E}">
        <p14:creationId xmlns:p14="http://schemas.microsoft.com/office/powerpoint/2010/main" val="132180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41AD33-BDB6-4AA7-A302-DAEAC4CE73A4}"/>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ABDCC129-35BD-4C7C-BB3A-B0D704AD92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871" y="365125"/>
            <a:ext cx="4351338" cy="4351338"/>
          </a:xfrm>
        </p:spPr>
      </p:pic>
      <p:pic>
        <p:nvPicPr>
          <p:cNvPr id="7" name="図 6">
            <a:extLst>
              <a:ext uri="{FF2B5EF4-FFF2-40B4-BE49-F238E27FC236}">
                <a16:creationId xmlns:a16="http://schemas.microsoft.com/office/drawing/2014/main" id="{4FB63B0E-988C-4DE1-8B8C-93B7F79CA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700" y="365125"/>
            <a:ext cx="5715000" cy="4572000"/>
          </a:xfrm>
          <a:prstGeom prst="rect">
            <a:avLst/>
          </a:prstGeom>
        </p:spPr>
      </p:pic>
      <p:sp>
        <p:nvSpPr>
          <p:cNvPr id="6" name="テキスト ボックス 5">
            <a:extLst>
              <a:ext uri="{FF2B5EF4-FFF2-40B4-BE49-F238E27FC236}">
                <a16:creationId xmlns:a16="http://schemas.microsoft.com/office/drawing/2014/main" id="{2D000A61-F6A5-4CD6-BE41-F2CE28E740CE}"/>
              </a:ext>
            </a:extLst>
          </p:cNvPr>
          <p:cNvSpPr txBox="1"/>
          <p:nvPr/>
        </p:nvSpPr>
        <p:spPr>
          <a:xfrm>
            <a:off x="641684" y="5791200"/>
            <a:ext cx="10712116" cy="369332"/>
          </a:xfrm>
          <a:prstGeom prst="rect">
            <a:avLst/>
          </a:prstGeom>
          <a:noFill/>
        </p:spPr>
        <p:txBody>
          <a:bodyPr wrap="square" rtlCol="0">
            <a:spAutoFit/>
          </a:bodyPr>
          <a:lstStyle/>
          <a:p>
            <a:r>
              <a:rPr kumimoji="1" lang="ja-JP" altLang="en-US" dirty="0"/>
              <a:t>エサがパックマン図形の口の領域内にあるとパクパク感が強い。</a:t>
            </a:r>
          </a:p>
        </p:txBody>
      </p:sp>
    </p:spTree>
    <p:extLst>
      <p:ext uri="{BB962C8B-B14F-4D97-AF65-F5344CB8AC3E}">
        <p14:creationId xmlns:p14="http://schemas.microsoft.com/office/powerpoint/2010/main" val="7385816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TotalTime>
  <Words>455</Words>
  <Application>Microsoft Office PowerPoint</Application>
  <PresentationFormat>ワイド画面</PresentationFormat>
  <Paragraphs>36</Paragraphs>
  <Slides>25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25</vt:i4>
      </vt:variant>
    </vt:vector>
  </HeadingPairs>
  <TitlesOfParts>
    <vt:vector size="29" baseType="lpstr">
      <vt:lpstr>游ゴシック</vt:lpstr>
      <vt:lpstr>游ゴシック Light</vt:lpstr>
      <vt:lpstr>Arial</vt:lpstr>
      <vt:lpstr>Office テーマ</vt:lpstr>
      <vt:lpstr>パクパクパックマン錯視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円以外でも、パックマン図形はパクパクする。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パックマンが進行方向を向いていないとパクパクして見えない。</vt:lpstr>
      <vt:lpstr>+α</vt:lpstr>
      <vt:lpstr>最後に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パクパクパックマン錯視</dc:title>
  <dc:creator>cpuser1</dc:creator>
  <cp:lastModifiedBy>cpuser1</cp:lastModifiedBy>
  <cp:revision>30</cp:revision>
  <dcterms:created xsi:type="dcterms:W3CDTF">2019-09-29T11:35:03Z</dcterms:created>
  <dcterms:modified xsi:type="dcterms:W3CDTF">2019-12-08T07:16:32Z</dcterms:modified>
</cp:coreProperties>
</file>