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0" r:id="rId5"/>
    <p:sldId id="258" r:id="rId6"/>
    <p:sldId id="262" r:id="rId7"/>
    <p:sldId id="266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0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C91C5A-E089-C325-1D51-FB64C990A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4563D66-A270-EEC0-A844-55FB0A395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D63E1D-27A9-90F4-B3A0-866D81633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AB86-076A-4F4C-BF15-CAA2EF1676B9}" type="datetimeFigureOut">
              <a:rPr kumimoji="1" lang="ja-JP" altLang="en-US" smtClean="0"/>
              <a:t>2022/9/20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D2B5F3-06C5-75E8-FE5A-E9BCF9F97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4D062D4-7862-ACD6-E7C7-99A37CB84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F993-95BB-401F-BAAA-660371163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8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BE3C2C-8DCF-B9F8-705C-7B8333860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76707ED-BDD1-792A-EDAE-A3EB571A3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AA91909-2FD0-4F85-3726-96F31A443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AB86-076A-4F4C-BF15-CAA2EF1676B9}" type="datetimeFigureOut">
              <a:rPr kumimoji="1" lang="ja-JP" altLang="en-US" smtClean="0"/>
              <a:t>2022/9/20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1E903B-77E6-3469-F8EE-8CD5C3A5C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20BFF48-C65F-E6E7-0028-360D6EC65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F993-95BB-401F-BAAA-660371163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199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935780B-0F65-EEED-52BA-888E65F4A5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D6AE911-B61E-AF39-A3E2-C5629F581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254F089-92E3-FAEB-8A2A-170FA0C8D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AB86-076A-4F4C-BF15-CAA2EF1676B9}" type="datetimeFigureOut">
              <a:rPr kumimoji="1" lang="ja-JP" altLang="en-US" smtClean="0"/>
              <a:t>2022/9/20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0DC96CC-F94E-0230-3BE1-8053FF758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4B58BC-B87B-6608-0AC8-305D7394E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F993-95BB-401F-BAAA-660371163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1416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68C563-882D-56D4-127D-3D8838255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044D92-0EE3-4479-B7DA-34EB6BDB2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914C39-3C82-330E-D774-0960B2907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AB86-076A-4F4C-BF15-CAA2EF1676B9}" type="datetimeFigureOut">
              <a:rPr kumimoji="1" lang="ja-JP" altLang="en-US" smtClean="0"/>
              <a:t>2022/9/20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A3F020-80F6-B5A0-8889-BC70CE4BC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102E0A-8A30-0CC1-123F-17DA1AAD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F993-95BB-401F-BAAA-660371163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599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AEBB15-F11D-FA36-F764-0AFF7F96B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922B48F-1DD1-ED80-00BE-B676533A9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61C42E-8188-1F63-4E99-C7481DE98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AB86-076A-4F4C-BF15-CAA2EF1676B9}" type="datetimeFigureOut">
              <a:rPr kumimoji="1" lang="ja-JP" altLang="en-US" smtClean="0"/>
              <a:t>2022/9/20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555BB34-2DF6-FF2D-0916-330525D36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634E4FD-FE1E-B8A4-4961-9AF29D740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F993-95BB-401F-BAAA-660371163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104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106D84-D164-9338-8AF7-D338617BA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712EA2E-39F8-13D0-828B-28B265F01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EFBD5D4-A47B-EC9A-F118-8C86154D3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14ADE10-39DF-D1F8-217B-3B6FF246E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AB86-076A-4F4C-BF15-CAA2EF1676B9}" type="datetimeFigureOut">
              <a:rPr kumimoji="1" lang="ja-JP" altLang="en-US" smtClean="0"/>
              <a:t>2022/9/20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A386B40-CCB5-A3B7-B5FF-C8026B61D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1780682-CD9F-A05B-F594-86D865771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F993-95BB-401F-BAAA-660371163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2205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F5C151-47A5-A041-2973-51EAE4C60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97B7121-0F9B-C87A-A315-4BC9A6810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0297A42-F721-2DF0-0E9D-24AFAF247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44A3566-374C-DF67-60D2-ECF7E5D6AB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E5FCC0E-27FF-7BCF-F7CD-DD3C9DE30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36B227C-F6C5-76EE-F1D9-B13088AC8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AB86-076A-4F4C-BF15-CAA2EF1676B9}" type="datetimeFigureOut">
              <a:rPr kumimoji="1" lang="ja-JP" altLang="en-US" smtClean="0"/>
              <a:t>2022/9/20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F88735B-C41A-C904-E9E9-3D3778207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F512002-C518-B151-5F20-77E8DD6E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F993-95BB-401F-BAAA-660371163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8511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FF75B9-C68B-10A5-96AE-294FDFC90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B5D7255-8A68-6F3C-81E7-3C302BE84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AB86-076A-4F4C-BF15-CAA2EF1676B9}" type="datetimeFigureOut">
              <a:rPr kumimoji="1" lang="ja-JP" altLang="en-US" smtClean="0"/>
              <a:t>2022/9/20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CA57096-567A-E2F6-3CA0-F9137DD33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678E9B-971A-850A-F66D-B5CAEA58D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F993-95BB-401F-BAAA-660371163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41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C426621-ADCA-7A6A-56A4-AE7D25F69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AB86-076A-4F4C-BF15-CAA2EF1676B9}" type="datetimeFigureOut">
              <a:rPr kumimoji="1" lang="ja-JP" altLang="en-US" smtClean="0"/>
              <a:t>2022/9/20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66A1EE9-9605-E55A-8C8D-4805E3B93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56D73A4-CA7C-D887-9E39-756800ED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F993-95BB-401F-BAAA-660371163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5205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EBD11D-7CC0-CF73-5322-F5F8685F8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80D3B1-44E5-C222-4CBD-72C8251D6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857B92C-5A08-CA1B-1C49-F17D38463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6C5D5C2-9F02-D961-362C-C076EA69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AB86-076A-4F4C-BF15-CAA2EF1676B9}" type="datetimeFigureOut">
              <a:rPr kumimoji="1" lang="ja-JP" altLang="en-US" smtClean="0"/>
              <a:t>2022/9/20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28C2952-DE2F-FEE3-C337-F2C30FF77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445DC5-516B-4A2B-8B21-5F070F0A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F993-95BB-401F-BAAA-660371163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5851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168546-EBBC-967F-9D74-D55A7FA95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65B490F-26C1-CC1B-4D4F-4D9879B483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7F92C17-2A7A-44B6-18F1-C8AE1EB62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D60AE90-4857-4D64-B1EE-BDE88E36C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AB86-076A-4F4C-BF15-CAA2EF1676B9}" type="datetimeFigureOut">
              <a:rPr kumimoji="1" lang="ja-JP" altLang="en-US" smtClean="0"/>
              <a:t>2022/9/20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2D24896-FF71-B3BE-234C-2454F756B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A3D7089-EDF9-7C73-38C7-9685EA805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F993-95BB-401F-BAAA-660371163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0838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5911C0B-7A44-99F9-0E6E-FB4114188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32CAF32-4D0D-9220-E4B0-4DA723FA9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96A3BD-946B-B01A-B0F5-D975AF81F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DAB86-076A-4F4C-BF15-CAA2EF1676B9}" type="datetimeFigureOut">
              <a:rPr kumimoji="1" lang="ja-JP" altLang="en-US" smtClean="0"/>
              <a:t>2022/9/20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BE6B31-255E-53ED-212A-6DBDF63FD8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F23F5A-B477-F6AB-488A-C6010D591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0F993-95BB-401F-BAAA-660371163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167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78116F3-FD9C-5334-16DB-64C6024C572F}"/>
              </a:ext>
            </a:extLst>
          </p:cNvPr>
          <p:cNvSpPr txBox="1"/>
          <p:nvPr/>
        </p:nvSpPr>
        <p:spPr>
          <a:xfrm>
            <a:off x="555171" y="1932392"/>
            <a:ext cx="1108165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M</a:t>
            </a:r>
            <a:r>
              <a:rPr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agical </a:t>
            </a:r>
            <a:r>
              <a:rPr lang="en-US" altLang="ja-JP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Merry G</a:t>
            </a:r>
            <a:r>
              <a:rPr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o </a:t>
            </a:r>
            <a:r>
              <a:rPr lang="en-US" altLang="ja-JP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R</a:t>
            </a:r>
            <a:r>
              <a:rPr lang="ja-JP" altLang="en-US" sz="4400" b="1">
                <a:latin typeface="メイリオ" panose="020B0604030504040204" pitchFamily="50" charset="-128"/>
                <a:ea typeface="メイリオ" panose="020B0604030504040204" pitchFamily="50" charset="-128"/>
              </a:rPr>
              <a:t>ound </a:t>
            </a:r>
            <a:r>
              <a:rPr lang="en-US" altLang="ja-JP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Illusion</a:t>
            </a:r>
          </a:p>
          <a:p>
            <a:pPr algn="ctr"/>
            <a:r>
              <a:rPr lang="ja-JP" altLang="en-US" sz="4400" b="1">
                <a:latin typeface="メイリオ" panose="020B0604030504040204" pitchFamily="50" charset="-128"/>
                <a:ea typeface="メイリオ" panose="020B0604030504040204" pitchFamily="50" charset="-128"/>
              </a:rPr>
              <a:t>マジカルメリーゴーランド錯視</a:t>
            </a:r>
            <a:endParaRPr lang="en-US" altLang="ja-JP" sz="4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4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Eiji Watanabe   and Lana Sinapayen</a:t>
            </a:r>
          </a:p>
          <a:p>
            <a:pPr algn="ctr"/>
            <a:endParaRPr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32B8368-0F08-D463-FC4D-8B8847532A85}"/>
              </a:ext>
            </a:extLst>
          </p:cNvPr>
          <p:cNvSpPr txBox="1"/>
          <p:nvPr/>
        </p:nvSpPr>
        <p:spPr>
          <a:xfrm>
            <a:off x="5342492" y="3847075"/>
            <a:ext cx="601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endParaRPr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D263E20-0632-F18F-9B63-5DE777594A51}"/>
              </a:ext>
            </a:extLst>
          </p:cNvPr>
          <p:cNvSpPr txBox="1"/>
          <p:nvPr/>
        </p:nvSpPr>
        <p:spPr>
          <a:xfrm>
            <a:off x="8901626" y="3875710"/>
            <a:ext cx="601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endParaRPr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E0DA839-6F79-AC31-B347-FED6E7CF50D5}"/>
              </a:ext>
            </a:extLst>
          </p:cNvPr>
          <p:cNvSpPr txBox="1"/>
          <p:nvPr/>
        </p:nvSpPr>
        <p:spPr>
          <a:xfrm>
            <a:off x="3133187" y="4696427"/>
            <a:ext cx="6094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1: </a:t>
            </a:r>
            <a:r>
              <a:rPr lang="ja-JP" altLang="en-US" sz="1600" b="1">
                <a:latin typeface="メイリオ" panose="020B0604030504040204" pitchFamily="50" charset="-128"/>
                <a:ea typeface="メイリオ" panose="020B0604030504040204" pitchFamily="50" charset="-128"/>
              </a:rPr>
              <a:t>基礎生物学研究所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2: SONY Computer Science Laboratory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39081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A554E66-D819-28BA-CEFE-315CF08995C8}"/>
              </a:ext>
            </a:extLst>
          </p:cNvPr>
          <p:cNvSpPr txBox="1"/>
          <p:nvPr/>
        </p:nvSpPr>
        <p:spPr>
          <a:xfrm>
            <a:off x="2941109" y="5313128"/>
            <a:ext cx="71977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Eiji Watanabe and Lana Sinapayen, 2022</a:t>
            </a:r>
            <a:endParaRPr kumimoji="1" lang="ja-JP" alt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2E18A0F-4DDB-D1CE-B2F9-8855EE49D025}"/>
              </a:ext>
            </a:extLst>
          </p:cNvPr>
          <p:cNvSpPr txBox="1"/>
          <p:nvPr/>
        </p:nvSpPr>
        <p:spPr>
          <a:xfrm>
            <a:off x="2941109" y="2249620"/>
            <a:ext cx="6613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>
                <a:latin typeface="メイリオ" panose="020B0604030504040204" pitchFamily="50" charset="-128"/>
                <a:ea typeface="メイリオ" panose="020B0604030504040204" pitchFamily="50" charset="-128"/>
              </a:rPr>
              <a:t>ときおり見つかる回転方向の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錯視ですが、</a:t>
            </a: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b="1">
                <a:latin typeface="メイリオ" panose="020B0604030504040204" pitchFamily="50" charset="-128"/>
                <a:ea typeface="メイリオ" panose="020B0604030504040204" pitchFamily="50" charset="-128"/>
              </a:rPr>
              <a:t>物語風にして錯視の不思議さを演出して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みました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^^</a:t>
            </a:r>
          </a:p>
        </p:txBody>
      </p:sp>
    </p:spTree>
    <p:extLst>
      <p:ext uri="{BB962C8B-B14F-4D97-AF65-F5344CB8AC3E}">
        <p14:creationId xmlns:p14="http://schemas.microsoft.com/office/powerpoint/2010/main" val="369011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E24AB5E-FFAC-ABA4-E1E3-BFF3B47D9FA5}"/>
              </a:ext>
            </a:extLst>
          </p:cNvPr>
          <p:cNvSpPr txBox="1"/>
          <p:nvPr/>
        </p:nvSpPr>
        <p:spPr>
          <a:xfrm>
            <a:off x="1191238" y="3075057"/>
            <a:ext cx="104359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リングはどちらに回転しているでしょうか？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2823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5F7C7D5-A2B6-B66F-A76D-8AC4813EF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026" y="152761"/>
            <a:ext cx="6548284" cy="654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97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FBA8E3-F5F6-6BF3-2DEE-BD05EF7B9D04}"/>
              </a:ext>
            </a:extLst>
          </p:cNvPr>
          <p:cNvSpPr txBox="1"/>
          <p:nvPr/>
        </p:nvSpPr>
        <p:spPr>
          <a:xfrm>
            <a:off x="2495794" y="1000823"/>
            <a:ext cx="811777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右回転</a:t>
            </a:r>
            <a:r>
              <a:rPr lang="en-US" altLang="ja-JP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</a:p>
          <a:p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左回転</a:t>
            </a:r>
            <a:r>
              <a:rPr lang="en-US" altLang="ja-JP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</a:p>
          <a:p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それとも頻繁に回転方向が変わる</a:t>
            </a:r>
            <a:r>
              <a:rPr lang="en-US" altLang="ja-JP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</a:p>
          <a:p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あるいは自分で方向を制御できる</a:t>
            </a:r>
            <a:r>
              <a:rPr lang="en-US" altLang="ja-JP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?</a:t>
            </a:r>
          </a:p>
          <a:p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600" b="1">
                <a:latin typeface="メイリオ" panose="020B0604030504040204" pitchFamily="50" charset="-128"/>
                <a:ea typeface="メイリオ" panose="020B0604030504040204" pitchFamily="50" charset="-128"/>
              </a:rPr>
              <a:t>すべて</a:t>
            </a: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正解です</a:t>
            </a:r>
            <a:r>
              <a:rPr lang="en-US" altLang="ja-JP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1280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FBA8E3-F5F6-6BF3-2DEE-BD05EF7B9D04}"/>
              </a:ext>
            </a:extLst>
          </p:cNvPr>
          <p:cNvSpPr txBox="1"/>
          <p:nvPr/>
        </p:nvSpPr>
        <p:spPr>
          <a:xfrm>
            <a:off x="830195" y="1720840"/>
            <a:ext cx="1053161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顔を右に向けたり、左に向けたりすることで、</a:t>
            </a:r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回転方向を変えること</a:t>
            </a:r>
            <a:r>
              <a:rPr lang="ja-JP" altLang="en-US" sz="3600" b="1">
                <a:latin typeface="メイリオ" panose="020B0604030504040204" pitchFamily="50" charset="-128"/>
                <a:ea typeface="メイリオ" panose="020B0604030504040204" pitchFamily="50" charset="-128"/>
              </a:rPr>
              <a:t>ができるかも。</a:t>
            </a:r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600" b="1">
                <a:latin typeface="メイリオ" panose="020B0604030504040204" pitchFamily="50" charset="-128"/>
                <a:ea typeface="メイリオ" panose="020B0604030504040204" pitchFamily="50" charset="-128"/>
              </a:rPr>
              <a:t>あるいは、練習</a:t>
            </a: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ja-JP" altLang="en-US" sz="3600" b="1">
                <a:latin typeface="メイリオ" panose="020B0604030504040204" pitchFamily="50" charset="-128"/>
                <a:ea typeface="メイリオ" panose="020B0604030504040204" pitchFamily="50" charset="-128"/>
              </a:rPr>
              <a:t>すれば、意思</a:t>
            </a: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の力で回転方向を変えることができる</a:t>
            </a:r>
            <a:r>
              <a:rPr lang="ja-JP" altLang="en-US" sz="3600" b="1">
                <a:latin typeface="メイリオ" panose="020B0604030504040204" pitchFamily="50" charset="-128"/>
                <a:ea typeface="メイリオ" panose="020B0604030504040204" pitchFamily="50" charset="-128"/>
              </a:rPr>
              <a:t>ようになるかも。</a:t>
            </a:r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1755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FBA8E3-F5F6-6BF3-2DEE-BD05EF7B9D04}"/>
              </a:ext>
            </a:extLst>
          </p:cNvPr>
          <p:cNvSpPr txBox="1"/>
          <p:nvPr/>
        </p:nvSpPr>
        <p:spPr>
          <a:xfrm>
            <a:off x="1358786" y="776353"/>
            <a:ext cx="101583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人は時折ひとつの画像にふたつの意味を見出すことがあります。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下</a:t>
            </a:r>
            <a:r>
              <a:rPr lang="ja-JP" altLang="en-US" sz="2800" b="1">
                <a:latin typeface="メイリオ" panose="020B0604030504040204" pitchFamily="50" charset="-128"/>
                <a:ea typeface="メイリオ" panose="020B0604030504040204" pitchFamily="50" charset="-128"/>
              </a:rPr>
              <a:t>の二つの画像は、互いに１８０度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回転させただけの画像ですが、上の足あとは飛び出して見え、下</a:t>
            </a:r>
            <a:r>
              <a:rPr lang="ja-JP" altLang="en-US" sz="2800" b="1">
                <a:latin typeface="メイリオ" panose="020B0604030504040204" pitchFamily="50" charset="-128"/>
                <a:ea typeface="メイリオ" panose="020B0604030504040204" pitchFamily="50" charset="-128"/>
              </a:rPr>
              <a:t>の足あとは引っ込んで見えます（クレーター錯視）。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6054FE6-48D7-3777-1FB0-4BF79E671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697" y="3631804"/>
            <a:ext cx="2358443" cy="268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47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FBA8E3-F5F6-6BF3-2DEE-BD05EF7B9D04}"/>
              </a:ext>
            </a:extLst>
          </p:cNvPr>
          <p:cNvSpPr txBox="1"/>
          <p:nvPr/>
        </p:nvSpPr>
        <p:spPr>
          <a:xfrm>
            <a:off x="1217271" y="1064575"/>
            <a:ext cx="1022361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意味の差は、わずかな光と影の手掛かりの違いで生じます。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8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そして、わずかな条件の変化が、</a:t>
            </a:r>
            <a:r>
              <a:rPr lang="ja-JP" altLang="en-US" sz="2800" b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さらに</a:t>
            </a:r>
            <a:r>
              <a: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見え方を変化させます。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6054FE6-48D7-3777-1FB0-4BF79E671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697" y="3631804"/>
            <a:ext cx="2358443" cy="268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33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FBA8E3-F5F6-6BF3-2DEE-BD05EF7B9D04}"/>
              </a:ext>
            </a:extLst>
          </p:cNvPr>
          <p:cNvSpPr txBox="1"/>
          <p:nvPr/>
        </p:nvSpPr>
        <p:spPr>
          <a:xfrm>
            <a:off x="4389820" y="2227848"/>
            <a:ext cx="358940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>
                <a:latin typeface="メイリオ" panose="020B0604030504040204" pitchFamily="50" charset="-128"/>
                <a:ea typeface="メイリオ" panose="020B0604030504040204" pitchFamily="50" charset="-128"/>
              </a:rPr>
              <a:t>例えば、画像を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リング状に並べるとすべての足あと</a:t>
            </a:r>
            <a:r>
              <a:rPr lang="ja-JP" altLang="en-US" sz="2400" b="1">
                <a:latin typeface="メイリオ" panose="020B0604030504040204" pitchFamily="50" charset="-128"/>
                <a:ea typeface="メイリオ" panose="020B0604030504040204" pitchFamily="50" charset="-128"/>
              </a:rPr>
              <a:t>が飛び出します。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そしてリングを回転</a:t>
            </a:r>
            <a:r>
              <a:rPr lang="ja-JP" altLang="en-US" sz="2400" b="1">
                <a:latin typeface="メイリオ" panose="020B0604030504040204" pitchFamily="50" charset="-128"/>
                <a:ea typeface="メイリオ" panose="020B0604030504040204" pitchFamily="50" charset="-128"/>
              </a:rPr>
              <a:t>させると、さらに不思議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な効果が重なるのです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BC5DA8C-0556-FA50-BE34-5D330CCEC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791" y="210600"/>
            <a:ext cx="6412418" cy="64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60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5F7C7D5-A2B6-B66F-A76D-8AC4813EF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026" y="152761"/>
            <a:ext cx="6548284" cy="654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91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259</Words>
  <Application>Microsoft Macintosh PowerPoint</Application>
  <PresentationFormat>ワイド画面</PresentationFormat>
  <Paragraphs>36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Watanabe Eiji</dc:creator>
  <cp:lastModifiedBy>Watanabe Eiji</cp:lastModifiedBy>
  <cp:revision>33</cp:revision>
  <dcterms:created xsi:type="dcterms:W3CDTF">2022-09-15T05:54:35Z</dcterms:created>
  <dcterms:modified xsi:type="dcterms:W3CDTF">2022-09-19T23:45:03Z</dcterms:modified>
</cp:coreProperties>
</file>