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87" r:id="rId3"/>
    <p:sldId id="286" r:id="rId4"/>
    <p:sldId id="288" r:id="rId5"/>
    <p:sldId id="282" r:id="rId6"/>
    <p:sldId id="271" r:id="rId7"/>
    <p:sldId id="273" r:id="rId8"/>
    <p:sldId id="310" r:id="rId9"/>
    <p:sldId id="307" r:id="rId10"/>
    <p:sldId id="300" r:id="rId11"/>
    <p:sldId id="314" r:id="rId12"/>
    <p:sldId id="308" r:id="rId13"/>
    <p:sldId id="313" r:id="rId14"/>
    <p:sldId id="315" r:id="rId15"/>
    <p:sldId id="311" r:id="rId16"/>
    <p:sldId id="312" r:id="rId17"/>
    <p:sldId id="309" r:id="rId18"/>
    <p:sldId id="303" r:id="rId19"/>
    <p:sldId id="306" r:id="rId20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94674" autoAdjust="0"/>
  </p:normalViewPr>
  <p:slideViewPr>
    <p:cSldViewPr>
      <p:cViewPr>
        <p:scale>
          <a:sx n="117" d="100"/>
          <a:sy n="117" d="100"/>
        </p:scale>
        <p:origin x="-1380" y="-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AB682-5BFF-4777-B1AC-E0200855BAD6}" type="datetimeFigureOut">
              <a:rPr kumimoji="1" lang="ja-JP" altLang="en-US" smtClean="0"/>
              <a:t>2018/9/26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D6308-7A95-4EBA-94CD-BA24C2D10F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7358115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AB682-5BFF-4777-B1AC-E0200855BAD6}" type="datetimeFigureOut">
              <a:rPr kumimoji="1" lang="ja-JP" altLang="en-US" smtClean="0"/>
              <a:t>2018/9/26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D6308-7A95-4EBA-94CD-BA24C2D10F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4660432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AB682-5BFF-4777-B1AC-E0200855BAD6}" type="datetimeFigureOut">
              <a:rPr kumimoji="1" lang="ja-JP" altLang="en-US" smtClean="0"/>
              <a:t>2018/9/26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D6308-7A95-4EBA-94CD-BA24C2D10F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2294034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AB682-5BFF-4777-B1AC-E0200855BAD6}" type="datetimeFigureOut">
              <a:rPr kumimoji="1" lang="ja-JP" altLang="en-US" smtClean="0"/>
              <a:t>2018/9/26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D6308-7A95-4EBA-94CD-BA24C2D10F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3786946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AB682-5BFF-4777-B1AC-E0200855BAD6}" type="datetimeFigureOut">
              <a:rPr kumimoji="1" lang="ja-JP" altLang="en-US" smtClean="0"/>
              <a:t>2018/9/26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D6308-7A95-4EBA-94CD-BA24C2D10F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7635564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AB682-5BFF-4777-B1AC-E0200855BAD6}" type="datetimeFigureOut">
              <a:rPr kumimoji="1" lang="ja-JP" altLang="en-US" smtClean="0"/>
              <a:t>2018/9/26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D6308-7A95-4EBA-94CD-BA24C2D10F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1064146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AB682-5BFF-4777-B1AC-E0200855BAD6}" type="datetimeFigureOut">
              <a:rPr kumimoji="1" lang="ja-JP" altLang="en-US" smtClean="0"/>
              <a:t>2018/9/26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D6308-7A95-4EBA-94CD-BA24C2D10F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7497206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AB682-5BFF-4777-B1AC-E0200855BAD6}" type="datetimeFigureOut">
              <a:rPr kumimoji="1" lang="ja-JP" altLang="en-US" smtClean="0"/>
              <a:t>2018/9/26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D6308-7A95-4EBA-94CD-BA24C2D10F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6535792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AB682-5BFF-4777-B1AC-E0200855BAD6}" type="datetimeFigureOut">
              <a:rPr kumimoji="1" lang="ja-JP" altLang="en-US" smtClean="0"/>
              <a:t>2018/9/26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D6308-7A95-4EBA-94CD-BA24C2D10F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1059706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AB682-5BFF-4777-B1AC-E0200855BAD6}" type="datetimeFigureOut">
              <a:rPr kumimoji="1" lang="ja-JP" altLang="en-US" smtClean="0"/>
              <a:t>2018/9/26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D6308-7A95-4EBA-94CD-BA24C2D10F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5233221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AB682-5BFF-4777-B1AC-E0200855BAD6}" type="datetimeFigureOut">
              <a:rPr kumimoji="1" lang="ja-JP" altLang="en-US" smtClean="0"/>
              <a:t>2018/9/26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D6308-7A95-4EBA-94CD-BA24C2D10F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6340436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AB682-5BFF-4777-B1AC-E0200855BAD6}" type="datetimeFigureOut">
              <a:rPr kumimoji="1" lang="ja-JP" altLang="en-US" smtClean="0"/>
              <a:t>2018/9/26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D6308-7A95-4EBA-94CD-BA24C2D10F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6567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7544" y="3733800"/>
            <a:ext cx="8186737" cy="2266950"/>
          </a:xfrm>
        </p:spPr>
        <p:txBody>
          <a:bodyPr>
            <a:normAutofit fontScale="92500" lnSpcReduction="10000"/>
          </a:bodyPr>
          <a:lstStyle/>
          <a:p>
            <a:r>
              <a:rPr lang="ja-JP" altLang="en-US" sz="28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小野史典</a:t>
            </a:r>
            <a:r>
              <a:rPr lang="en-US" altLang="ja-JP" sz="28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*</a:t>
            </a:r>
            <a:r>
              <a:rPr lang="ja-JP" altLang="en-US" sz="2800" b="1" dirty="0" err="1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，</a:t>
            </a:r>
            <a:r>
              <a:rPr lang="ja-JP" altLang="en-US" sz="2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佐々木恭志郎</a:t>
            </a:r>
            <a:r>
              <a:rPr lang="en-US" altLang="ja-JP" sz="28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**</a:t>
            </a:r>
            <a:r>
              <a:rPr lang="ja-JP" altLang="en-US" sz="2800" b="1" dirty="0" err="1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，</a:t>
            </a:r>
            <a:r>
              <a:rPr lang="ja-JP" altLang="en-US" sz="28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有賀敦紀</a:t>
            </a:r>
            <a:r>
              <a:rPr lang="en-US" altLang="ja-JP" sz="28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*</a:t>
            </a:r>
            <a:r>
              <a:rPr lang="en-US" altLang="ja-JP" sz="2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*</a:t>
            </a:r>
            <a:r>
              <a:rPr lang="en-US" altLang="ja-JP" sz="28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*</a:t>
            </a:r>
            <a:r>
              <a:rPr lang="ja-JP" altLang="en-US" sz="2800" b="1" dirty="0" err="1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，</a:t>
            </a:r>
            <a:endParaRPr lang="en-US" altLang="ja-JP" sz="28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8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山本</a:t>
            </a:r>
            <a:r>
              <a:rPr lang="ja-JP" altLang="en-US" sz="2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健太郎</a:t>
            </a:r>
            <a:r>
              <a:rPr lang="en-US" altLang="ja-JP" sz="28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***</a:t>
            </a:r>
            <a:r>
              <a:rPr lang="en-US" altLang="ja-JP" sz="2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*</a:t>
            </a:r>
            <a:r>
              <a:rPr lang="ja-JP" altLang="en-US" sz="2800" b="1" dirty="0" err="1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，</a:t>
            </a:r>
            <a:r>
              <a:rPr lang="ja-JP" altLang="en-US" sz="28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山田</a:t>
            </a:r>
            <a:r>
              <a:rPr lang="ja-JP" altLang="en-US" sz="2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祐樹</a:t>
            </a:r>
            <a:r>
              <a:rPr lang="en-US" altLang="ja-JP" sz="28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***</a:t>
            </a:r>
            <a:r>
              <a:rPr lang="en-US" altLang="ja-JP" sz="2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*</a:t>
            </a:r>
            <a:endParaRPr lang="en-US" altLang="ja-JP" sz="28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ja-JP" altLang="en-US" sz="28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28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*</a:t>
            </a:r>
            <a:r>
              <a:rPr lang="ja-JP" altLang="en-US" sz="28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山口大学　</a:t>
            </a:r>
            <a:r>
              <a:rPr lang="en-US" altLang="ja-JP" sz="28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**</a:t>
            </a:r>
            <a:r>
              <a:rPr lang="ja-JP" altLang="en-US" sz="2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早稲田</a:t>
            </a:r>
            <a:r>
              <a:rPr lang="ja-JP" altLang="en-US" sz="28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大学</a:t>
            </a:r>
            <a:endParaRPr lang="en-US" altLang="ja-JP" sz="28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28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**</a:t>
            </a:r>
            <a:r>
              <a:rPr lang="en-US" altLang="ja-JP" sz="2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*</a:t>
            </a:r>
            <a:r>
              <a:rPr lang="ja-JP" altLang="en-US" sz="28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広島大学　</a:t>
            </a:r>
            <a:r>
              <a:rPr lang="en-US" altLang="ja-JP" sz="2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*</a:t>
            </a:r>
            <a:r>
              <a:rPr lang="en-US" altLang="ja-JP" sz="28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***</a:t>
            </a:r>
            <a:r>
              <a:rPr lang="ja-JP" altLang="en-US" sz="28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九州大学　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017612" y="1124744"/>
            <a:ext cx="7086600" cy="1923256"/>
          </a:xfrm>
        </p:spPr>
        <p:txBody>
          <a:bodyPr>
            <a:noAutofit/>
          </a:bodyPr>
          <a:lstStyle/>
          <a:p>
            <a:r>
              <a:rPr lang="ja-JP" altLang="en-US" sz="6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おの錯視</a:t>
            </a:r>
            <a:r>
              <a:rPr lang="en-US" altLang="ja-JP" sz="6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en-US" altLang="ja-JP" sz="6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endParaRPr lang="ja-JP" altLang="en-US" sz="66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5048530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1547664" y="5974196"/>
            <a:ext cx="1440160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傾き</a:t>
            </a:r>
            <a:r>
              <a:rPr lang="en-US" altLang="ja-JP" sz="2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=0°</a:t>
            </a:r>
            <a:endParaRPr lang="ja-JP" altLang="en-US" sz="20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5911432" y="5974196"/>
            <a:ext cx="2260968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傾き</a:t>
            </a:r>
            <a:r>
              <a:rPr lang="en-US" altLang="ja-JP" sz="2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=</a:t>
            </a:r>
            <a:r>
              <a:rPr lang="ja-JP" altLang="en-US" sz="2000" dirty="0" err="1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ー</a:t>
            </a:r>
            <a:r>
              <a:rPr lang="en-US" altLang="ja-JP" sz="2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3°</a:t>
            </a:r>
            <a:endParaRPr lang="ja-JP" altLang="en-US" sz="20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11" name="グループ化 10"/>
          <p:cNvGrpSpPr/>
          <p:nvPr/>
        </p:nvGrpSpPr>
        <p:grpSpPr>
          <a:xfrm>
            <a:off x="611560" y="1753888"/>
            <a:ext cx="3312368" cy="4033092"/>
            <a:chOff x="2411760" y="908720"/>
            <a:chExt cx="4392488" cy="5112568"/>
          </a:xfrm>
        </p:grpSpPr>
        <p:sp>
          <p:nvSpPr>
            <p:cNvPr id="14" name="正方形/長方形 13"/>
            <p:cNvSpPr/>
            <p:nvPr/>
          </p:nvSpPr>
          <p:spPr>
            <a:xfrm>
              <a:off x="2411760" y="908720"/>
              <a:ext cx="4392488" cy="511256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5148064" y="1340768"/>
              <a:ext cx="1080120" cy="468052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2915816" y="2642881"/>
              <a:ext cx="1605345" cy="32382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8000" dirty="0" smtClean="0"/>
                <a:t>お</a:t>
              </a:r>
              <a:endParaRPr kumimoji="1" lang="en-US" altLang="ja-JP" sz="8000" dirty="0" smtClean="0"/>
            </a:p>
            <a:p>
              <a:r>
                <a:rPr kumimoji="1" lang="ja-JP" altLang="en-US" sz="8000" dirty="0" smtClean="0"/>
                <a:t>の</a:t>
              </a:r>
              <a:endParaRPr kumimoji="1" lang="ja-JP" altLang="en-US" sz="8000" dirty="0"/>
            </a:p>
          </p:txBody>
        </p:sp>
      </p:grpSp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80000">
            <a:off x="4807084" y="1681760"/>
            <a:ext cx="3468687" cy="439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Rectangle 3"/>
          <p:cNvSpPr txBox="1">
            <a:spLocks noChangeArrowheads="1"/>
          </p:cNvSpPr>
          <p:nvPr/>
        </p:nvSpPr>
        <p:spPr>
          <a:xfrm>
            <a:off x="323528" y="476672"/>
            <a:ext cx="8464425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左</a:t>
            </a:r>
            <a:r>
              <a:rPr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に傾けると傾きが分かりやすくなる</a:t>
            </a:r>
          </a:p>
        </p:txBody>
      </p:sp>
    </p:spTree>
    <p:extLst>
      <p:ext uri="{BB962C8B-B14F-4D97-AF65-F5344CB8AC3E}">
        <p14:creationId xmlns:p14="http://schemas.microsoft.com/office/powerpoint/2010/main" val="218326802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テキスト ボックス 17"/>
          <p:cNvSpPr txBox="1"/>
          <p:nvPr/>
        </p:nvSpPr>
        <p:spPr>
          <a:xfrm rot="180000">
            <a:off x="1024755" y="2625854"/>
            <a:ext cx="1210588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0" dirty="0" smtClean="0"/>
              <a:t>お</a:t>
            </a:r>
            <a:endParaRPr kumimoji="1" lang="en-US" altLang="ja-JP" sz="8000" dirty="0" smtClean="0"/>
          </a:p>
          <a:p>
            <a:r>
              <a:rPr kumimoji="1" lang="ja-JP" altLang="en-US" sz="8000" dirty="0" smtClean="0"/>
              <a:t>の</a:t>
            </a:r>
            <a:endParaRPr kumimoji="1" lang="ja-JP" altLang="en-US" sz="80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960274" y="2625854"/>
            <a:ext cx="1210588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0" dirty="0" smtClean="0"/>
              <a:t>お</a:t>
            </a:r>
            <a:endParaRPr kumimoji="1" lang="en-US" altLang="ja-JP" sz="8000" dirty="0" smtClean="0"/>
          </a:p>
          <a:p>
            <a:r>
              <a:rPr kumimoji="1" lang="ja-JP" altLang="en-US" sz="8000" dirty="0" smtClean="0"/>
              <a:t>の</a:t>
            </a:r>
            <a:endParaRPr kumimoji="1" lang="ja-JP" altLang="en-US" sz="8000" dirty="0"/>
          </a:p>
        </p:txBody>
      </p:sp>
      <p:sp>
        <p:nvSpPr>
          <p:cNvPr id="6" name="テキスト ボックス 5"/>
          <p:cNvSpPr txBox="1"/>
          <p:nvPr/>
        </p:nvSpPr>
        <p:spPr>
          <a:xfrm rot="-180000">
            <a:off x="6895794" y="2625854"/>
            <a:ext cx="1210588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0" dirty="0" smtClean="0"/>
              <a:t>お</a:t>
            </a:r>
            <a:endParaRPr kumimoji="1" lang="en-US" altLang="ja-JP" sz="8000" dirty="0" smtClean="0"/>
          </a:p>
          <a:p>
            <a:r>
              <a:rPr kumimoji="1" lang="ja-JP" altLang="en-US" sz="8000" dirty="0" smtClean="0"/>
              <a:t>の</a:t>
            </a:r>
            <a:endParaRPr kumimoji="1" lang="ja-JP" altLang="en-US" sz="8000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99565" y="2041976"/>
            <a:ext cx="2260968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傾き</a:t>
            </a:r>
            <a:r>
              <a:rPr lang="en-US" altLang="ja-JP" sz="2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=3°</a:t>
            </a:r>
            <a:endParaRPr lang="ja-JP" altLang="en-US" sz="20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6404221" y="2045491"/>
            <a:ext cx="2260968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傾き</a:t>
            </a:r>
            <a:r>
              <a:rPr lang="en-US" altLang="ja-JP" sz="2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=</a:t>
            </a:r>
            <a:r>
              <a:rPr lang="ja-JP" altLang="en-US" sz="2000" dirty="0" err="1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ー</a:t>
            </a:r>
            <a:r>
              <a:rPr lang="en-US" altLang="ja-JP" sz="2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3°</a:t>
            </a:r>
            <a:endParaRPr lang="ja-JP" altLang="en-US" sz="20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3473750" y="2057858"/>
            <a:ext cx="2260968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傾き</a:t>
            </a:r>
            <a:r>
              <a:rPr lang="en-US" altLang="ja-JP" sz="2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=0°</a:t>
            </a:r>
            <a:endParaRPr lang="ja-JP" altLang="en-US" sz="20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23528" y="332656"/>
            <a:ext cx="8464425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右</a:t>
            </a:r>
            <a:r>
              <a:rPr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に傾けた場合と左に傾けた場合の比較</a:t>
            </a:r>
            <a:endParaRPr lang="en-US" altLang="ja-JP" sz="2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ja-JP" altLang="en-US" sz="2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ja-JP" altLang="en-US" sz="2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8208454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テキスト ボックス 17"/>
          <p:cNvSpPr txBox="1"/>
          <p:nvPr/>
        </p:nvSpPr>
        <p:spPr>
          <a:xfrm rot="180000">
            <a:off x="1024755" y="2625854"/>
            <a:ext cx="1210588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0" dirty="0" smtClean="0"/>
              <a:t>お</a:t>
            </a:r>
            <a:endParaRPr kumimoji="1" lang="en-US" altLang="ja-JP" sz="8000" dirty="0" smtClean="0"/>
          </a:p>
          <a:p>
            <a:r>
              <a:rPr kumimoji="1" lang="ja-JP" altLang="en-US" sz="8000" dirty="0" smtClean="0"/>
              <a:t>の</a:t>
            </a:r>
            <a:endParaRPr kumimoji="1" lang="ja-JP" altLang="en-US" sz="80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960274" y="2625854"/>
            <a:ext cx="1210588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0" dirty="0" smtClean="0"/>
              <a:t>お</a:t>
            </a:r>
            <a:endParaRPr kumimoji="1" lang="en-US" altLang="ja-JP" sz="8000" dirty="0" smtClean="0"/>
          </a:p>
          <a:p>
            <a:r>
              <a:rPr kumimoji="1" lang="ja-JP" altLang="en-US" sz="8000" dirty="0" smtClean="0"/>
              <a:t>の</a:t>
            </a:r>
            <a:endParaRPr kumimoji="1" lang="ja-JP" altLang="en-US" sz="8000" dirty="0"/>
          </a:p>
        </p:txBody>
      </p:sp>
      <p:sp>
        <p:nvSpPr>
          <p:cNvPr id="6" name="テキスト ボックス 5"/>
          <p:cNvSpPr txBox="1"/>
          <p:nvPr/>
        </p:nvSpPr>
        <p:spPr>
          <a:xfrm rot="-180000">
            <a:off x="6895794" y="2625854"/>
            <a:ext cx="1210588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0" dirty="0" smtClean="0"/>
              <a:t>お</a:t>
            </a:r>
            <a:endParaRPr kumimoji="1" lang="en-US" altLang="ja-JP" sz="8000" dirty="0" smtClean="0"/>
          </a:p>
          <a:p>
            <a:r>
              <a:rPr kumimoji="1" lang="ja-JP" altLang="en-US" sz="8000" dirty="0" smtClean="0"/>
              <a:t>の</a:t>
            </a:r>
            <a:endParaRPr kumimoji="1" lang="ja-JP" altLang="en-US" sz="8000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99565" y="2041976"/>
            <a:ext cx="2260968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傾き</a:t>
            </a:r>
            <a:r>
              <a:rPr lang="en-US" altLang="ja-JP" sz="2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=3°</a:t>
            </a:r>
            <a:endParaRPr lang="ja-JP" altLang="en-US" sz="20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6404221" y="2045491"/>
            <a:ext cx="2260968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傾き</a:t>
            </a:r>
            <a:r>
              <a:rPr lang="en-US" altLang="ja-JP" sz="2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=</a:t>
            </a:r>
            <a:r>
              <a:rPr lang="ja-JP" altLang="en-US" sz="2000" dirty="0" err="1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ー</a:t>
            </a:r>
            <a:r>
              <a:rPr lang="en-US" altLang="ja-JP" sz="2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3°</a:t>
            </a:r>
            <a:endParaRPr lang="ja-JP" altLang="en-US" sz="20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3473750" y="2057858"/>
            <a:ext cx="2260968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傾き</a:t>
            </a:r>
            <a:r>
              <a:rPr lang="en-US" altLang="ja-JP" sz="2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=0°</a:t>
            </a:r>
            <a:endParaRPr lang="ja-JP" altLang="en-US" sz="20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23528" y="332656"/>
            <a:ext cx="8464425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右</a:t>
            </a:r>
            <a:r>
              <a:rPr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に傾けた場合と左に傾けた場合の比較</a:t>
            </a:r>
            <a:endParaRPr lang="en-US" altLang="ja-JP" sz="2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ja-JP" altLang="en-US" sz="2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ja-JP" altLang="en-US" sz="2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441719" y="5343287"/>
            <a:ext cx="2318814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4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傾いて見えない</a:t>
            </a:r>
            <a:endParaRPr lang="ja-JP" altLang="en-US" sz="24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ja-JP" altLang="en-US" sz="2400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6404221" y="5343287"/>
            <a:ext cx="2318814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4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傾いて見える</a:t>
            </a:r>
            <a:endParaRPr lang="ja-JP" altLang="en-US" sz="24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ja-JP" altLang="en-US" sz="2400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8448963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テキスト ボックス 17"/>
          <p:cNvSpPr txBox="1"/>
          <p:nvPr/>
        </p:nvSpPr>
        <p:spPr>
          <a:xfrm rot="180000">
            <a:off x="1024755" y="2625854"/>
            <a:ext cx="1210588" cy="255454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8000" dirty="0" smtClean="0"/>
              <a:t>お</a:t>
            </a:r>
            <a:endParaRPr kumimoji="1" lang="en-US" altLang="ja-JP" sz="8000" dirty="0" smtClean="0"/>
          </a:p>
          <a:p>
            <a:r>
              <a:rPr kumimoji="1" lang="ja-JP" altLang="en-US" sz="8000" dirty="0" smtClean="0"/>
              <a:t>の</a:t>
            </a:r>
            <a:endParaRPr kumimoji="1" lang="ja-JP" altLang="en-US" sz="80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960274" y="2625854"/>
            <a:ext cx="1210588" cy="255454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8000" dirty="0" smtClean="0"/>
              <a:t>お</a:t>
            </a:r>
            <a:endParaRPr kumimoji="1" lang="en-US" altLang="ja-JP" sz="8000" dirty="0" smtClean="0"/>
          </a:p>
          <a:p>
            <a:r>
              <a:rPr kumimoji="1" lang="ja-JP" altLang="en-US" sz="8000" dirty="0" smtClean="0"/>
              <a:t>の</a:t>
            </a:r>
            <a:endParaRPr kumimoji="1" lang="ja-JP" altLang="en-US" sz="8000" dirty="0"/>
          </a:p>
        </p:txBody>
      </p:sp>
      <p:sp>
        <p:nvSpPr>
          <p:cNvPr id="6" name="テキスト ボックス 5"/>
          <p:cNvSpPr txBox="1"/>
          <p:nvPr/>
        </p:nvSpPr>
        <p:spPr>
          <a:xfrm rot="-180000">
            <a:off x="6895794" y="2625854"/>
            <a:ext cx="1210588" cy="255454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8000" dirty="0" smtClean="0"/>
              <a:t>お</a:t>
            </a:r>
            <a:endParaRPr kumimoji="1" lang="en-US" altLang="ja-JP" sz="8000" dirty="0" smtClean="0"/>
          </a:p>
          <a:p>
            <a:r>
              <a:rPr kumimoji="1" lang="ja-JP" altLang="en-US" sz="8000" dirty="0" smtClean="0"/>
              <a:t>の</a:t>
            </a:r>
            <a:endParaRPr kumimoji="1" lang="ja-JP" altLang="en-US" sz="8000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99565" y="2041976"/>
            <a:ext cx="2260968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傾き</a:t>
            </a:r>
            <a:r>
              <a:rPr lang="en-US" altLang="ja-JP" sz="2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=3°</a:t>
            </a:r>
            <a:endParaRPr lang="ja-JP" altLang="en-US" sz="20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6404221" y="2045491"/>
            <a:ext cx="2260968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傾き</a:t>
            </a:r>
            <a:r>
              <a:rPr lang="en-US" altLang="ja-JP" sz="2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=</a:t>
            </a:r>
            <a:r>
              <a:rPr lang="ja-JP" altLang="en-US" sz="2000" dirty="0" err="1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ー</a:t>
            </a:r>
            <a:r>
              <a:rPr lang="en-US" altLang="ja-JP" sz="2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3°</a:t>
            </a:r>
            <a:endParaRPr lang="ja-JP" altLang="en-US" sz="20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3473750" y="2057858"/>
            <a:ext cx="2260968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傾き</a:t>
            </a:r>
            <a:r>
              <a:rPr lang="en-US" altLang="ja-JP" sz="2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=0°</a:t>
            </a:r>
            <a:endParaRPr lang="ja-JP" altLang="en-US" sz="20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23528" y="332656"/>
            <a:ext cx="8464425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右</a:t>
            </a:r>
            <a:r>
              <a:rPr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に傾けた場合と左に傾けた場合の比較</a:t>
            </a:r>
            <a:endParaRPr lang="en-US" altLang="ja-JP" sz="2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ja-JP" altLang="en-US" sz="2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ja-JP" altLang="en-US" sz="2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441719" y="5343287"/>
            <a:ext cx="2318814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4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傾いて見えない</a:t>
            </a:r>
            <a:endParaRPr lang="ja-JP" altLang="en-US" sz="24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ja-JP" altLang="en-US" sz="2400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6404221" y="5343287"/>
            <a:ext cx="2318814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4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傾いて見える</a:t>
            </a:r>
            <a:endParaRPr lang="ja-JP" altLang="en-US" sz="24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ja-JP" altLang="en-US" sz="2400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172133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テキスト ボックス 17"/>
          <p:cNvSpPr txBox="1"/>
          <p:nvPr/>
        </p:nvSpPr>
        <p:spPr>
          <a:xfrm rot="180000">
            <a:off x="295230" y="400083"/>
            <a:ext cx="1107996" cy="230832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7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す</a:t>
            </a:r>
            <a:endParaRPr kumimoji="1" lang="en-US" altLang="ja-JP" sz="7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7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し</a:t>
            </a:r>
            <a:endParaRPr kumimoji="1" lang="ja-JP" altLang="en-US" sz="7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591374" y="400083"/>
            <a:ext cx="1107996" cy="230832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ja-JP" altLang="en-US" sz="7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す</a:t>
            </a:r>
            <a:endParaRPr kumimoji="1" lang="en-US" altLang="ja-JP" sz="7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7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し</a:t>
            </a:r>
            <a:endParaRPr kumimoji="1" lang="ja-JP" altLang="en-US" sz="7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 rot="21420000">
            <a:off x="2887518" y="400083"/>
            <a:ext cx="1107996" cy="230832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ja-JP" altLang="en-US" sz="7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す</a:t>
            </a:r>
            <a:endParaRPr kumimoji="1" lang="en-US" altLang="ja-JP" sz="7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7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し</a:t>
            </a:r>
            <a:endParaRPr kumimoji="1" lang="ja-JP" altLang="en-US" sz="7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-281256" y="116632"/>
            <a:ext cx="2260968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傾き</a:t>
            </a:r>
            <a:r>
              <a:rPr lang="en-US" altLang="ja-JP" sz="1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=3°</a:t>
            </a:r>
            <a:endParaRPr lang="ja-JP" altLang="en-US" sz="18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2311032" y="116632"/>
            <a:ext cx="2260968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傾き</a:t>
            </a:r>
            <a:r>
              <a:rPr lang="en-US" altLang="ja-JP" sz="1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=</a:t>
            </a:r>
            <a:r>
              <a:rPr lang="ja-JP" altLang="en-US" sz="1800" dirty="0" err="1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ー</a:t>
            </a:r>
            <a:r>
              <a:rPr lang="en-US" altLang="ja-JP" sz="1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3°</a:t>
            </a:r>
            <a:endParaRPr lang="ja-JP" altLang="en-US" sz="18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1014888" y="116632"/>
            <a:ext cx="2260968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傾き</a:t>
            </a:r>
            <a:r>
              <a:rPr lang="en-US" altLang="ja-JP" sz="1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=0°</a:t>
            </a:r>
            <a:endParaRPr lang="ja-JP" altLang="en-US" sz="18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 rot="180000">
            <a:off x="5191774" y="400083"/>
            <a:ext cx="110799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か</a:t>
            </a:r>
            <a:endParaRPr kumimoji="1" lang="en-US" altLang="ja-JP" sz="7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7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き</a:t>
            </a:r>
            <a:endParaRPr kumimoji="1" lang="ja-JP" altLang="en-US" sz="7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487918" y="400083"/>
            <a:ext cx="110799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7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か</a:t>
            </a:r>
            <a:endParaRPr kumimoji="1" lang="en-US" altLang="ja-JP" sz="7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7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き</a:t>
            </a:r>
            <a:endParaRPr kumimoji="1" lang="ja-JP" altLang="en-US" sz="7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 rot="21420000">
            <a:off x="7784062" y="400083"/>
            <a:ext cx="110799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か</a:t>
            </a:r>
            <a:endParaRPr kumimoji="1" lang="en-US" altLang="ja-JP" sz="7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7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き</a:t>
            </a:r>
            <a:endParaRPr kumimoji="1" lang="ja-JP" altLang="en-US" sz="7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>
          <a:xfrm>
            <a:off x="4615288" y="116632"/>
            <a:ext cx="2260968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傾き</a:t>
            </a:r>
            <a:r>
              <a:rPr lang="en-US" altLang="ja-JP" sz="1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=3°</a:t>
            </a:r>
            <a:endParaRPr lang="ja-JP" altLang="en-US" sz="18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>
          <a:xfrm>
            <a:off x="7207576" y="116632"/>
            <a:ext cx="2260968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傾き</a:t>
            </a:r>
            <a:r>
              <a:rPr lang="en-US" altLang="ja-JP" sz="1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=</a:t>
            </a:r>
            <a:r>
              <a:rPr lang="ja-JP" altLang="en-US" sz="1800" dirty="0" err="1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ー</a:t>
            </a:r>
            <a:r>
              <a:rPr lang="en-US" altLang="ja-JP" sz="1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3°</a:t>
            </a:r>
            <a:endParaRPr lang="ja-JP" altLang="en-US" sz="18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>
          <a:xfrm>
            <a:off x="5911432" y="116632"/>
            <a:ext cx="2260968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傾き</a:t>
            </a:r>
            <a:r>
              <a:rPr lang="en-US" altLang="ja-JP" sz="1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=0°</a:t>
            </a:r>
            <a:endParaRPr lang="ja-JP" altLang="en-US" sz="18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 rot="180000">
            <a:off x="295230" y="4128645"/>
            <a:ext cx="110799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7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め</a:t>
            </a:r>
            <a:endParaRPr kumimoji="1" lang="en-US" altLang="ja-JP" sz="7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7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も</a:t>
            </a:r>
            <a:endParaRPr kumimoji="1" lang="ja-JP" altLang="en-US" sz="7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591374" y="4128645"/>
            <a:ext cx="110799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7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め</a:t>
            </a:r>
            <a:endParaRPr kumimoji="1" lang="en-US" altLang="ja-JP" sz="7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7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も</a:t>
            </a:r>
            <a:endParaRPr kumimoji="1" lang="ja-JP" altLang="en-US" sz="7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 rot="21420000">
            <a:off x="2887518" y="4128645"/>
            <a:ext cx="110799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7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め</a:t>
            </a:r>
            <a:endParaRPr kumimoji="1" lang="en-US" altLang="ja-JP" sz="7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7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も</a:t>
            </a:r>
            <a:endParaRPr kumimoji="1" lang="ja-JP" altLang="en-US" sz="7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9" name="Rectangle 3"/>
          <p:cNvSpPr txBox="1">
            <a:spLocks noChangeArrowheads="1"/>
          </p:cNvSpPr>
          <p:nvPr/>
        </p:nvSpPr>
        <p:spPr>
          <a:xfrm>
            <a:off x="-281256" y="3845194"/>
            <a:ext cx="2260968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傾き</a:t>
            </a:r>
            <a:r>
              <a:rPr lang="en-US" altLang="ja-JP" sz="1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=3°</a:t>
            </a:r>
            <a:endParaRPr lang="ja-JP" altLang="en-US" sz="18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0" name="Rectangle 3"/>
          <p:cNvSpPr txBox="1">
            <a:spLocks noChangeArrowheads="1"/>
          </p:cNvSpPr>
          <p:nvPr/>
        </p:nvSpPr>
        <p:spPr>
          <a:xfrm>
            <a:off x="2311032" y="3845194"/>
            <a:ext cx="2260968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傾き</a:t>
            </a:r>
            <a:r>
              <a:rPr lang="en-US" altLang="ja-JP" sz="1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=</a:t>
            </a:r>
            <a:r>
              <a:rPr lang="ja-JP" altLang="en-US" sz="1800" dirty="0" err="1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ー</a:t>
            </a:r>
            <a:r>
              <a:rPr lang="en-US" altLang="ja-JP" sz="1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3°</a:t>
            </a:r>
            <a:endParaRPr lang="ja-JP" altLang="en-US" sz="18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1" name="Rectangle 3"/>
          <p:cNvSpPr txBox="1">
            <a:spLocks noChangeArrowheads="1"/>
          </p:cNvSpPr>
          <p:nvPr/>
        </p:nvSpPr>
        <p:spPr>
          <a:xfrm>
            <a:off x="1014888" y="3845194"/>
            <a:ext cx="2260968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傾き</a:t>
            </a:r>
            <a:r>
              <a:rPr lang="en-US" altLang="ja-JP" sz="1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=0°</a:t>
            </a:r>
            <a:endParaRPr lang="ja-JP" altLang="en-US" sz="18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 rot="180000">
            <a:off x="5191774" y="4128645"/>
            <a:ext cx="110799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7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た</a:t>
            </a:r>
            <a:endParaRPr lang="en-US" altLang="ja-JP" sz="7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7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</a:t>
            </a:r>
            <a:endParaRPr kumimoji="1" lang="en-US" altLang="ja-JP" sz="7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6487918" y="4128645"/>
            <a:ext cx="110799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7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た</a:t>
            </a:r>
            <a:endParaRPr kumimoji="1" lang="en-US" altLang="ja-JP" sz="7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7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</a:t>
            </a:r>
            <a:endParaRPr kumimoji="1" lang="ja-JP" altLang="en-US" sz="7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 rot="21420000">
            <a:off x="7784062" y="4128645"/>
            <a:ext cx="110799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7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た</a:t>
            </a:r>
            <a:endParaRPr kumimoji="1" lang="en-US" altLang="ja-JP" sz="7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7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</a:t>
            </a:r>
            <a:endParaRPr kumimoji="1" lang="ja-JP" altLang="en-US" sz="7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8" name="Rectangle 3"/>
          <p:cNvSpPr txBox="1">
            <a:spLocks noChangeArrowheads="1"/>
          </p:cNvSpPr>
          <p:nvPr/>
        </p:nvSpPr>
        <p:spPr>
          <a:xfrm>
            <a:off x="4615288" y="3845194"/>
            <a:ext cx="2260968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傾き</a:t>
            </a:r>
            <a:r>
              <a:rPr lang="en-US" altLang="ja-JP" sz="1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=3°</a:t>
            </a:r>
            <a:endParaRPr lang="ja-JP" altLang="en-US" sz="18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9" name="Rectangle 3"/>
          <p:cNvSpPr txBox="1">
            <a:spLocks noChangeArrowheads="1"/>
          </p:cNvSpPr>
          <p:nvPr/>
        </p:nvSpPr>
        <p:spPr>
          <a:xfrm>
            <a:off x="7207576" y="3845194"/>
            <a:ext cx="2260968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傾き</a:t>
            </a:r>
            <a:r>
              <a:rPr lang="en-US" altLang="ja-JP" sz="1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=</a:t>
            </a:r>
            <a:r>
              <a:rPr lang="ja-JP" altLang="en-US" sz="1800" dirty="0" err="1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ー</a:t>
            </a:r>
            <a:r>
              <a:rPr lang="en-US" altLang="ja-JP" sz="1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3°</a:t>
            </a:r>
            <a:endParaRPr lang="ja-JP" altLang="en-US" sz="18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0" name="Rectangle 3"/>
          <p:cNvSpPr txBox="1">
            <a:spLocks noChangeArrowheads="1"/>
          </p:cNvSpPr>
          <p:nvPr/>
        </p:nvSpPr>
        <p:spPr>
          <a:xfrm>
            <a:off x="5911432" y="3845194"/>
            <a:ext cx="2260968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傾き</a:t>
            </a:r>
            <a:r>
              <a:rPr lang="en-US" altLang="ja-JP" sz="1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=0°</a:t>
            </a:r>
            <a:endParaRPr lang="ja-JP" altLang="en-US" sz="18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0366765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テキスト ボックス 17"/>
          <p:cNvSpPr txBox="1"/>
          <p:nvPr/>
        </p:nvSpPr>
        <p:spPr>
          <a:xfrm rot="180000">
            <a:off x="295230" y="400083"/>
            <a:ext cx="1107996" cy="230832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7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す</a:t>
            </a:r>
            <a:endParaRPr kumimoji="1" lang="en-US" altLang="ja-JP" sz="7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7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し</a:t>
            </a:r>
            <a:endParaRPr kumimoji="1" lang="ja-JP" altLang="en-US" sz="7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591374" y="400083"/>
            <a:ext cx="1107996" cy="230832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ja-JP" altLang="en-US" sz="7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す</a:t>
            </a:r>
            <a:endParaRPr kumimoji="1" lang="en-US" altLang="ja-JP" sz="7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7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し</a:t>
            </a:r>
            <a:endParaRPr kumimoji="1" lang="ja-JP" altLang="en-US" sz="7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 rot="21420000">
            <a:off x="2887518" y="400083"/>
            <a:ext cx="1107996" cy="230832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ja-JP" altLang="en-US" sz="7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す</a:t>
            </a:r>
            <a:endParaRPr kumimoji="1" lang="en-US" altLang="ja-JP" sz="7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7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し</a:t>
            </a:r>
            <a:endParaRPr kumimoji="1" lang="ja-JP" altLang="en-US" sz="7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-281256" y="116632"/>
            <a:ext cx="2260968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傾き</a:t>
            </a:r>
            <a:r>
              <a:rPr lang="en-US" altLang="ja-JP" sz="1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=3°</a:t>
            </a:r>
            <a:endParaRPr lang="ja-JP" altLang="en-US" sz="18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2311032" y="116632"/>
            <a:ext cx="2260968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傾き</a:t>
            </a:r>
            <a:r>
              <a:rPr lang="en-US" altLang="ja-JP" sz="1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=</a:t>
            </a:r>
            <a:r>
              <a:rPr lang="ja-JP" altLang="en-US" sz="1800" dirty="0" err="1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ー</a:t>
            </a:r>
            <a:r>
              <a:rPr lang="en-US" altLang="ja-JP" sz="1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3°</a:t>
            </a:r>
            <a:endParaRPr lang="ja-JP" altLang="en-US" sz="18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1014888" y="116632"/>
            <a:ext cx="2260968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傾き</a:t>
            </a:r>
            <a:r>
              <a:rPr lang="en-US" altLang="ja-JP" sz="1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=0°</a:t>
            </a:r>
            <a:endParaRPr lang="ja-JP" altLang="en-US" sz="18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-86876" y="2724774"/>
            <a:ext cx="1872208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傾いて見えない</a:t>
            </a:r>
            <a:endParaRPr lang="ja-JP" altLang="en-US" sz="18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ja-JP" altLang="en-US" sz="1800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2505412" y="2724774"/>
            <a:ext cx="1872208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傾いて見える</a:t>
            </a:r>
            <a:endParaRPr lang="ja-JP" altLang="en-US" sz="18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ja-JP" altLang="en-US" sz="1800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 rot="180000">
            <a:off x="5191774" y="400083"/>
            <a:ext cx="110799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か</a:t>
            </a:r>
            <a:endParaRPr kumimoji="1" lang="en-US" altLang="ja-JP" sz="7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7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き</a:t>
            </a:r>
            <a:endParaRPr kumimoji="1" lang="ja-JP" altLang="en-US" sz="7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487918" y="400083"/>
            <a:ext cx="110799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7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か</a:t>
            </a:r>
            <a:endParaRPr kumimoji="1" lang="en-US" altLang="ja-JP" sz="7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7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き</a:t>
            </a:r>
            <a:endParaRPr kumimoji="1" lang="ja-JP" altLang="en-US" sz="7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 rot="21420000">
            <a:off x="7784062" y="400083"/>
            <a:ext cx="110799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か</a:t>
            </a:r>
            <a:endParaRPr kumimoji="1" lang="en-US" altLang="ja-JP" sz="7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7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き</a:t>
            </a:r>
            <a:endParaRPr kumimoji="1" lang="ja-JP" altLang="en-US" sz="7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>
          <a:xfrm>
            <a:off x="4615288" y="116632"/>
            <a:ext cx="2260968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傾き</a:t>
            </a:r>
            <a:r>
              <a:rPr lang="en-US" altLang="ja-JP" sz="1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=3°</a:t>
            </a:r>
            <a:endParaRPr lang="ja-JP" altLang="en-US" sz="18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>
          <a:xfrm>
            <a:off x="7207576" y="116632"/>
            <a:ext cx="2260968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傾き</a:t>
            </a:r>
            <a:r>
              <a:rPr lang="en-US" altLang="ja-JP" sz="1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=</a:t>
            </a:r>
            <a:r>
              <a:rPr lang="ja-JP" altLang="en-US" sz="1800" dirty="0" err="1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ー</a:t>
            </a:r>
            <a:r>
              <a:rPr lang="en-US" altLang="ja-JP" sz="1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3°</a:t>
            </a:r>
            <a:endParaRPr lang="ja-JP" altLang="en-US" sz="18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>
          <a:xfrm>
            <a:off x="5911432" y="116632"/>
            <a:ext cx="2260968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傾き</a:t>
            </a:r>
            <a:r>
              <a:rPr lang="en-US" altLang="ja-JP" sz="1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=0°</a:t>
            </a:r>
            <a:endParaRPr lang="ja-JP" altLang="en-US" sz="18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>
          <a:xfrm>
            <a:off x="4809668" y="2724774"/>
            <a:ext cx="1872208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傾いて見えない</a:t>
            </a:r>
            <a:endParaRPr lang="ja-JP" altLang="en-US" sz="18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ja-JP" altLang="en-US" sz="1800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>
          <a:xfrm>
            <a:off x="7401956" y="2724774"/>
            <a:ext cx="1872208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傾いて見える</a:t>
            </a:r>
            <a:endParaRPr lang="ja-JP" altLang="en-US" sz="18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ja-JP" altLang="en-US" sz="1800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 rot="180000">
            <a:off x="295230" y="4128645"/>
            <a:ext cx="110799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7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め</a:t>
            </a:r>
            <a:endParaRPr kumimoji="1" lang="en-US" altLang="ja-JP" sz="7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7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も</a:t>
            </a:r>
            <a:endParaRPr kumimoji="1" lang="ja-JP" altLang="en-US" sz="7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591374" y="4128645"/>
            <a:ext cx="110799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7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め</a:t>
            </a:r>
            <a:endParaRPr kumimoji="1" lang="en-US" altLang="ja-JP" sz="7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7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も</a:t>
            </a:r>
            <a:endParaRPr kumimoji="1" lang="ja-JP" altLang="en-US" sz="7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 rot="21420000">
            <a:off x="2887518" y="4128645"/>
            <a:ext cx="110799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7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め</a:t>
            </a:r>
            <a:endParaRPr kumimoji="1" lang="en-US" altLang="ja-JP" sz="7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7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も</a:t>
            </a:r>
            <a:endParaRPr kumimoji="1" lang="ja-JP" altLang="en-US" sz="7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9" name="Rectangle 3"/>
          <p:cNvSpPr txBox="1">
            <a:spLocks noChangeArrowheads="1"/>
          </p:cNvSpPr>
          <p:nvPr/>
        </p:nvSpPr>
        <p:spPr>
          <a:xfrm>
            <a:off x="-281256" y="3845194"/>
            <a:ext cx="2260968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傾き</a:t>
            </a:r>
            <a:r>
              <a:rPr lang="en-US" altLang="ja-JP" sz="1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=3°</a:t>
            </a:r>
            <a:endParaRPr lang="ja-JP" altLang="en-US" sz="18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0" name="Rectangle 3"/>
          <p:cNvSpPr txBox="1">
            <a:spLocks noChangeArrowheads="1"/>
          </p:cNvSpPr>
          <p:nvPr/>
        </p:nvSpPr>
        <p:spPr>
          <a:xfrm>
            <a:off x="2311032" y="3845194"/>
            <a:ext cx="2260968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傾き</a:t>
            </a:r>
            <a:r>
              <a:rPr lang="en-US" altLang="ja-JP" sz="1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=</a:t>
            </a:r>
            <a:r>
              <a:rPr lang="ja-JP" altLang="en-US" sz="1800" dirty="0" err="1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ー</a:t>
            </a:r>
            <a:r>
              <a:rPr lang="en-US" altLang="ja-JP" sz="1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3°</a:t>
            </a:r>
            <a:endParaRPr lang="ja-JP" altLang="en-US" sz="18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1" name="Rectangle 3"/>
          <p:cNvSpPr txBox="1">
            <a:spLocks noChangeArrowheads="1"/>
          </p:cNvSpPr>
          <p:nvPr/>
        </p:nvSpPr>
        <p:spPr>
          <a:xfrm>
            <a:off x="1014888" y="3845194"/>
            <a:ext cx="2260968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傾き</a:t>
            </a:r>
            <a:r>
              <a:rPr lang="en-US" altLang="ja-JP" sz="1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=0°</a:t>
            </a:r>
            <a:endParaRPr lang="ja-JP" altLang="en-US" sz="18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2" name="Rectangle 3"/>
          <p:cNvSpPr txBox="1">
            <a:spLocks noChangeArrowheads="1"/>
          </p:cNvSpPr>
          <p:nvPr/>
        </p:nvSpPr>
        <p:spPr>
          <a:xfrm>
            <a:off x="-86876" y="6453336"/>
            <a:ext cx="1872208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傾いて見えない</a:t>
            </a:r>
            <a:endParaRPr lang="ja-JP" altLang="en-US" sz="18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ja-JP" altLang="en-US" sz="1800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3" name="Rectangle 3"/>
          <p:cNvSpPr txBox="1">
            <a:spLocks noChangeArrowheads="1"/>
          </p:cNvSpPr>
          <p:nvPr/>
        </p:nvSpPr>
        <p:spPr>
          <a:xfrm>
            <a:off x="2505412" y="6453336"/>
            <a:ext cx="1872208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傾いて見える</a:t>
            </a:r>
            <a:endParaRPr lang="ja-JP" altLang="en-US" sz="18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ja-JP" altLang="en-US" sz="1800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 rot="180000">
            <a:off x="5191774" y="4128645"/>
            <a:ext cx="110799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7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た</a:t>
            </a:r>
            <a:endParaRPr lang="en-US" altLang="ja-JP" sz="7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7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</a:t>
            </a:r>
            <a:endParaRPr kumimoji="1" lang="en-US" altLang="ja-JP" sz="7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6487918" y="4128645"/>
            <a:ext cx="110799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7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た</a:t>
            </a:r>
            <a:endParaRPr kumimoji="1" lang="en-US" altLang="ja-JP" sz="7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7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</a:t>
            </a:r>
            <a:endParaRPr kumimoji="1" lang="ja-JP" altLang="en-US" sz="7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 rot="21420000">
            <a:off x="7784062" y="4128645"/>
            <a:ext cx="110799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7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た</a:t>
            </a:r>
            <a:endParaRPr kumimoji="1" lang="en-US" altLang="ja-JP" sz="7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7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</a:t>
            </a:r>
            <a:endParaRPr kumimoji="1" lang="ja-JP" altLang="en-US" sz="7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8" name="Rectangle 3"/>
          <p:cNvSpPr txBox="1">
            <a:spLocks noChangeArrowheads="1"/>
          </p:cNvSpPr>
          <p:nvPr/>
        </p:nvSpPr>
        <p:spPr>
          <a:xfrm>
            <a:off x="4615288" y="3845194"/>
            <a:ext cx="2260968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傾き</a:t>
            </a:r>
            <a:r>
              <a:rPr lang="en-US" altLang="ja-JP" sz="1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=3°</a:t>
            </a:r>
            <a:endParaRPr lang="ja-JP" altLang="en-US" sz="18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9" name="Rectangle 3"/>
          <p:cNvSpPr txBox="1">
            <a:spLocks noChangeArrowheads="1"/>
          </p:cNvSpPr>
          <p:nvPr/>
        </p:nvSpPr>
        <p:spPr>
          <a:xfrm>
            <a:off x="7207576" y="3845194"/>
            <a:ext cx="2260968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傾き</a:t>
            </a:r>
            <a:r>
              <a:rPr lang="en-US" altLang="ja-JP" sz="1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=</a:t>
            </a:r>
            <a:r>
              <a:rPr lang="ja-JP" altLang="en-US" sz="1800" dirty="0" err="1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ー</a:t>
            </a:r>
            <a:r>
              <a:rPr lang="en-US" altLang="ja-JP" sz="1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3°</a:t>
            </a:r>
            <a:endParaRPr lang="ja-JP" altLang="en-US" sz="18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0" name="Rectangle 3"/>
          <p:cNvSpPr txBox="1">
            <a:spLocks noChangeArrowheads="1"/>
          </p:cNvSpPr>
          <p:nvPr/>
        </p:nvSpPr>
        <p:spPr>
          <a:xfrm>
            <a:off x="5911432" y="3845194"/>
            <a:ext cx="2260968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傾き</a:t>
            </a:r>
            <a:r>
              <a:rPr lang="en-US" altLang="ja-JP" sz="1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=0°</a:t>
            </a:r>
            <a:endParaRPr lang="ja-JP" altLang="en-US" sz="18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1" name="Rectangle 3"/>
          <p:cNvSpPr txBox="1">
            <a:spLocks noChangeArrowheads="1"/>
          </p:cNvSpPr>
          <p:nvPr/>
        </p:nvSpPr>
        <p:spPr>
          <a:xfrm>
            <a:off x="4809668" y="6453336"/>
            <a:ext cx="1872208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傾いて見えない</a:t>
            </a:r>
            <a:endParaRPr lang="ja-JP" altLang="en-US" sz="18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ja-JP" altLang="en-US" sz="1800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2" name="Rectangle 3"/>
          <p:cNvSpPr txBox="1">
            <a:spLocks noChangeArrowheads="1"/>
          </p:cNvSpPr>
          <p:nvPr/>
        </p:nvSpPr>
        <p:spPr>
          <a:xfrm>
            <a:off x="7401956" y="6453336"/>
            <a:ext cx="1872208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傾いて見える</a:t>
            </a:r>
            <a:endParaRPr lang="ja-JP" altLang="en-US" sz="18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ja-JP" altLang="en-US" sz="1800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7691670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テキスト ボックス 17"/>
          <p:cNvSpPr txBox="1"/>
          <p:nvPr/>
        </p:nvSpPr>
        <p:spPr>
          <a:xfrm rot="180000">
            <a:off x="295230" y="400083"/>
            <a:ext cx="1107996" cy="23083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7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す</a:t>
            </a:r>
            <a:endParaRPr kumimoji="1" lang="en-US" altLang="ja-JP" sz="7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7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し</a:t>
            </a:r>
            <a:endParaRPr kumimoji="1" lang="ja-JP" altLang="en-US" sz="7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591374" y="400083"/>
            <a:ext cx="1107996" cy="23083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7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す</a:t>
            </a:r>
            <a:endParaRPr kumimoji="1" lang="en-US" altLang="ja-JP" sz="7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7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し</a:t>
            </a:r>
            <a:endParaRPr kumimoji="1" lang="ja-JP" altLang="en-US" sz="7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 rot="21420000">
            <a:off x="2887518" y="400083"/>
            <a:ext cx="1107996" cy="23083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7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す</a:t>
            </a:r>
            <a:endParaRPr kumimoji="1" lang="en-US" altLang="ja-JP" sz="7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7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し</a:t>
            </a:r>
            <a:endParaRPr kumimoji="1" lang="ja-JP" altLang="en-US" sz="7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-281256" y="116632"/>
            <a:ext cx="2260968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傾き</a:t>
            </a:r>
            <a:r>
              <a:rPr lang="en-US" altLang="ja-JP" sz="1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=3°</a:t>
            </a:r>
            <a:endParaRPr lang="ja-JP" altLang="en-US" sz="18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2311032" y="116632"/>
            <a:ext cx="2260968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傾き</a:t>
            </a:r>
            <a:r>
              <a:rPr lang="en-US" altLang="ja-JP" sz="1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=</a:t>
            </a:r>
            <a:r>
              <a:rPr lang="ja-JP" altLang="en-US" sz="1800" dirty="0" err="1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ー</a:t>
            </a:r>
            <a:r>
              <a:rPr lang="en-US" altLang="ja-JP" sz="1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3°</a:t>
            </a:r>
            <a:endParaRPr lang="ja-JP" altLang="en-US" sz="18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1014888" y="116632"/>
            <a:ext cx="2260968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傾き</a:t>
            </a:r>
            <a:r>
              <a:rPr lang="en-US" altLang="ja-JP" sz="1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=0°</a:t>
            </a:r>
            <a:endParaRPr lang="ja-JP" altLang="en-US" sz="18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-86876" y="2724774"/>
            <a:ext cx="1872208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傾いて見えない</a:t>
            </a:r>
            <a:endParaRPr lang="ja-JP" altLang="en-US" sz="18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ja-JP" altLang="en-US" sz="1800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2505412" y="2724774"/>
            <a:ext cx="1872208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傾いて見える</a:t>
            </a:r>
            <a:endParaRPr lang="ja-JP" altLang="en-US" sz="18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ja-JP" altLang="en-US" sz="1800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 rot="180000">
            <a:off x="5191774" y="400083"/>
            <a:ext cx="1107996" cy="23083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7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か</a:t>
            </a:r>
            <a:endParaRPr kumimoji="1" lang="en-US" altLang="ja-JP" sz="7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7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き</a:t>
            </a:r>
            <a:endParaRPr kumimoji="1" lang="ja-JP" altLang="en-US" sz="7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487918" y="400083"/>
            <a:ext cx="1107996" cy="23083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7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か</a:t>
            </a:r>
            <a:endParaRPr kumimoji="1" lang="en-US" altLang="ja-JP" sz="7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7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き</a:t>
            </a:r>
            <a:endParaRPr kumimoji="1" lang="ja-JP" altLang="en-US" sz="7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 rot="21420000">
            <a:off x="7784062" y="400083"/>
            <a:ext cx="1107996" cy="23083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7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か</a:t>
            </a:r>
            <a:endParaRPr kumimoji="1" lang="en-US" altLang="ja-JP" sz="7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7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き</a:t>
            </a:r>
            <a:endParaRPr kumimoji="1" lang="ja-JP" altLang="en-US" sz="7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>
          <a:xfrm>
            <a:off x="4615288" y="116632"/>
            <a:ext cx="2260968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傾き</a:t>
            </a:r>
            <a:r>
              <a:rPr lang="en-US" altLang="ja-JP" sz="1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=3°</a:t>
            </a:r>
            <a:endParaRPr lang="ja-JP" altLang="en-US" sz="18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>
          <a:xfrm>
            <a:off x="7207576" y="116632"/>
            <a:ext cx="2260968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傾き</a:t>
            </a:r>
            <a:r>
              <a:rPr lang="en-US" altLang="ja-JP" sz="1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=</a:t>
            </a:r>
            <a:r>
              <a:rPr lang="ja-JP" altLang="en-US" sz="1800" dirty="0" err="1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ー</a:t>
            </a:r>
            <a:r>
              <a:rPr lang="en-US" altLang="ja-JP" sz="1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3°</a:t>
            </a:r>
            <a:endParaRPr lang="ja-JP" altLang="en-US" sz="18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>
          <a:xfrm>
            <a:off x="5911432" y="116632"/>
            <a:ext cx="2260968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傾き</a:t>
            </a:r>
            <a:r>
              <a:rPr lang="en-US" altLang="ja-JP" sz="1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=0°</a:t>
            </a:r>
            <a:endParaRPr lang="ja-JP" altLang="en-US" sz="18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>
          <a:xfrm>
            <a:off x="4809668" y="2724774"/>
            <a:ext cx="1872208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傾いて見えない</a:t>
            </a:r>
            <a:endParaRPr lang="ja-JP" altLang="en-US" sz="18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ja-JP" altLang="en-US" sz="1800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>
          <a:xfrm>
            <a:off x="7401956" y="2724774"/>
            <a:ext cx="1872208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傾いて見える</a:t>
            </a:r>
            <a:endParaRPr lang="ja-JP" altLang="en-US" sz="18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ja-JP" altLang="en-US" sz="1800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 rot="180000">
            <a:off x="295230" y="4128645"/>
            <a:ext cx="1107996" cy="23083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7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め</a:t>
            </a:r>
            <a:endParaRPr kumimoji="1" lang="en-US" altLang="ja-JP" sz="7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7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も</a:t>
            </a:r>
            <a:endParaRPr kumimoji="1" lang="ja-JP" altLang="en-US" sz="7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591374" y="4128645"/>
            <a:ext cx="1107996" cy="23083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7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め</a:t>
            </a:r>
            <a:endParaRPr kumimoji="1" lang="en-US" altLang="ja-JP" sz="7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7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も</a:t>
            </a:r>
            <a:endParaRPr kumimoji="1" lang="ja-JP" altLang="en-US" sz="7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 rot="21420000">
            <a:off x="2887518" y="4128645"/>
            <a:ext cx="1107996" cy="23083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7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め</a:t>
            </a:r>
            <a:endParaRPr kumimoji="1" lang="en-US" altLang="ja-JP" sz="7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7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も</a:t>
            </a:r>
            <a:endParaRPr kumimoji="1" lang="ja-JP" altLang="en-US" sz="7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9" name="Rectangle 3"/>
          <p:cNvSpPr txBox="1">
            <a:spLocks noChangeArrowheads="1"/>
          </p:cNvSpPr>
          <p:nvPr/>
        </p:nvSpPr>
        <p:spPr>
          <a:xfrm>
            <a:off x="-281256" y="3845194"/>
            <a:ext cx="2260968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傾き</a:t>
            </a:r>
            <a:r>
              <a:rPr lang="en-US" altLang="ja-JP" sz="1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=3°</a:t>
            </a:r>
            <a:endParaRPr lang="ja-JP" altLang="en-US" sz="18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0" name="Rectangle 3"/>
          <p:cNvSpPr txBox="1">
            <a:spLocks noChangeArrowheads="1"/>
          </p:cNvSpPr>
          <p:nvPr/>
        </p:nvSpPr>
        <p:spPr>
          <a:xfrm>
            <a:off x="2311032" y="3845194"/>
            <a:ext cx="2260968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傾き</a:t>
            </a:r>
            <a:r>
              <a:rPr lang="en-US" altLang="ja-JP" sz="1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=</a:t>
            </a:r>
            <a:r>
              <a:rPr lang="ja-JP" altLang="en-US" sz="1800" dirty="0" err="1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ー</a:t>
            </a:r>
            <a:r>
              <a:rPr lang="en-US" altLang="ja-JP" sz="1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3°</a:t>
            </a:r>
            <a:endParaRPr lang="ja-JP" altLang="en-US" sz="18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1" name="Rectangle 3"/>
          <p:cNvSpPr txBox="1">
            <a:spLocks noChangeArrowheads="1"/>
          </p:cNvSpPr>
          <p:nvPr/>
        </p:nvSpPr>
        <p:spPr>
          <a:xfrm>
            <a:off x="1014888" y="3845194"/>
            <a:ext cx="2260968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傾き</a:t>
            </a:r>
            <a:r>
              <a:rPr lang="en-US" altLang="ja-JP" sz="1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=0°</a:t>
            </a:r>
            <a:endParaRPr lang="ja-JP" altLang="en-US" sz="18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2" name="Rectangle 3"/>
          <p:cNvSpPr txBox="1">
            <a:spLocks noChangeArrowheads="1"/>
          </p:cNvSpPr>
          <p:nvPr/>
        </p:nvSpPr>
        <p:spPr>
          <a:xfrm>
            <a:off x="-86876" y="6453336"/>
            <a:ext cx="1872208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傾いて見えない</a:t>
            </a:r>
            <a:endParaRPr lang="ja-JP" altLang="en-US" sz="18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ja-JP" altLang="en-US" sz="1800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3" name="Rectangle 3"/>
          <p:cNvSpPr txBox="1">
            <a:spLocks noChangeArrowheads="1"/>
          </p:cNvSpPr>
          <p:nvPr/>
        </p:nvSpPr>
        <p:spPr>
          <a:xfrm>
            <a:off x="2505412" y="6453336"/>
            <a:ext cx="1872208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傾いて見える</a:t>
            </a:r>
            <a:endParaRPr lang="ja-JP" altLang="en-US" sz="18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ja-JP" altLang="en-US" sz="1800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 rot="180000">
            <a:off x="5191774" y="4128645"/>
            <a:ext cx="1107996" cy="23083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7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た</a:t>
            </a:r>
            <a:endParaRPr lang="en-US" altLang="ja-JP" sz="7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7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</a:t>
            </a:r>
            <a:endParaRPr kumimoji="1" lang="en-US" altLang="ja-JP" sz="7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6487918" y="4128645"/>
            <a:ext cx="1107996" cy="23083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7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た</a:t>
            </a:r>
            <a:endParaRPr kumimoji="1" lang="en-US" altLang="ja-JP" sz="7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7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</a:t>
            </a:r>
            <a:endParaRPr kumimoji="1" lang="ja-JP" altLang="en-US" sz="7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 rot="21420000">
            <a:off x="7784062" y="4128645"/>
            <a:ext cx="1107996" cy="23083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7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た</a:t>
            </a:r>
            <a:endParaRPr kumimoji="1" lang="en-US" altLang="ja-JP" sz="7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7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</a:t>
            </a:r>
            <a:endParaRPr kumimoji="1" lang="ja-JP" altLang="en-US" sz="7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8" name="Rectangle 3"/>
          <p:cNvSpPr txBox="1">
            <a:spLocks noChangeArrowheads="1"/>
          </p:cNvSpPr>
          <p:nvPr/>
        </p:nvSpPr>
        <p:spPr>
          <a:xfrm>
            <a:off x="4615288" y="3845194"/>
            <a:ext cx="2260968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傾き</a:t>
            </a:r>
            <a:r>
              <a:rPr lang="en-US" altLang="ja-JP" sz="1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=3°</a:t>
            </a:r>
            <a:endParaRPr lang="ja-JP" altLang="en-US" sz="18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9" name="Rectangle 3"/>
          <p:cNvSpPr txBox="1">
            <a:spLocks noChangeArrowheads="1"/>
          </p:cNvSpPr>
          <p:nvPr/>
        </p:nvSpPr>
        <p:spPr>
          <a:xfrm>
            <a:off x="7207576" y="3845194"/>
            <a:ext cx="2260968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傾き</a:t>
            </a:r>
            <a:r>
              <a:rPr lang="en-US" altLang="ja-JP" sz="1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=</a:t>
            </a:r>
            <a:r>
              <a:rPr lang="ja-JP" altLang="en-US" sz="1800" dirty="0" err="1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ー</a:t>
            </a:r>
            <a:r>
              <a:rPr lang="en-US" altLang="ja-JP" sz="1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3°</a:t>
            </a:r>
            <a:endParaRPr lang="ja-JP" altLang="en-US" sz="18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0" name="Rectangle 3"/>
          <p:cNvSpPr txBox="1">
            <a:spLocks noChangeArrowheads="1"/>
          </p:cNvSpPr>
          <p:nvPr/>
        </p:nvSpPr>
        <p:spPr>
          <a:xfrm>
            <a:off x="5911432" y="3845194"/>
            <a:ext cx="2260968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傾き</a:t>
            </a:r>
            <a:r>
              <a:rPr lang="en-US" altLang="ja-JP" sz="1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=0°</a:t>
            </a:r>
            <a:endParaRPr lang="ja-JP" altLang="en-US" sz="18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1" name="Rectangle 3"/>
          <p:cNvSpPr txBox="1">
            <a:spLocks noChangeArrowheads="1"/>
          </p:cNvSpPr>
          <p:nvPr/>
        </p:nvSpPr>
        <p:spPr>
          <a:xfrm>
            <a:off x="4809668" y="6453336"/>
            <a:ext cx="1872208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傾いて見えない</a:t>
            </a:r>
            <a:endParaRPr lang="ja-JP" altLang="en-US" sz="18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ja-JP" altLang="en-US" sz="1800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2" name="Rectangle 3"/>
          <p:cNvSpPr txBox="1">
            <a:spLocks noChangeArrowheads="1"/>
          </p:cNvSpPr>
          <p:nvPr/>
        </p:nvSpPr>
        <p:spPr>
          <a:xfrm>
            <a:off x="7401956" y="6453336"/>
            <a:ext cx="1872208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傾いて見える</a:t>
            </a:r>
            <a:endParaRPr lang="ja-JP" altLang="en-US" sz="18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ja-JP" altLang="en-US" sz="1800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7207127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202531" y="2501280"/>
            <a:ext cx="7086600" cy="1923256"/>
          </a:xfrm>
        </p:spPr>
        <p:txBody>
          <a:bodyPr>
            <a:normAutofit/>
          </a:bodyPr>
          <a:lstStyle/>
          <a:p>
            <a:r>
              <a:rPr lang="ja-JP" altLang="en-US" sz="5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おまけ</a:t>
            </a:r>
          </a:p>
        </p:txBody>
      </p:sp>
    </p:spTree>
    <p:extLst>
      <p:ext uri="{BB962C8B-B14F-4D97-AF65-F5344CB8AC3E}">
        <p14:creationId xmlns:p14="http://schemas.microsoft.com/office/powerpoint/2010/main" val="398424412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テキスト ボックス 17"/>
          <p:cNvSpPr txBox="1"/>
          <p:nvPr/>
        </p:nvSpPr>
        <p:spPr>
          <a:xfrm rot="180000">
            <a:off x="4536221" y="724766"/>
            <a:ext cx="1210588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0" dirty="0" smtClean="0"/>
              <a:t>お</a:t>
            </a:r>
            <a:endParaRPr kumimoji="1" lang="en-US" altLang="ja-JP" sz="8000" dirty="0" smtClean="0"/>
          </a:p>
          <a:p>
            <a:r>
              <a:rPr kumimoji="1" lang="ja-JP" altLang="en-US" sz="8000" dirty="0" smtClean="0"/>
              <a:t>の</a:t>
            </a:r>
            <a:endParaRPr kumimoji="1" lang="ja-JP" altLang="en-US" sz="80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72992" y="836712"/>
            <a:ext cx="1210588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0" dirty="0" smtClean="0"/>
              <a:t>お</a:t>
            </a:r>
            <a:endParaRPr kumimoji="1" lang="en-US" altLang="ja-JP" sz="8000" dirty="0" smtClean="0"/>
          </a:p>
          <a:p>
            <a:r>
              <a:rPr kumimoji="1" lang="ja-JP" altLang="en-US" sz="8000" dirty="0" smtClean="0"/>
              <a:t>の</a:t>
            </a:r>
            <a:endParaRPr kumimoji="1" lang="ja-JP" altLang="en-US" sz="8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30008" y="3861048"/>
            <a:ext cx="1210588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0" dirty="0" smtClean="0"/>
              <a:t>お</a:t>
            </a:r>
            <a:endParaRPr kumimoji="1" lang="en-US" altLang="ja-JP" sz="8000" dirty="0" smtClean="0"/>
          </a:p>
          <a:p>
            <a:r>
              <a:rPr kumimoji="1" lang="ja-JP" altLang="en-US" sz="8000" dirty="0" smtClean="0"/>
              <a:t>の</a:t>
            </a:r>
            <a:endParaRPr kumimoji="1" lang="ja-JP" altLang="en-US" sz="80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555776" y="694838"/>
            <a:ext cx="1210588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0" dirty="0" smtClean="0"/>
              <a:t>お</a:t>
            </a:r>
            <a:endParaRPr kumimoji="1" lang="en-US" altLang="ja-JP" sz="8000" dirty="0" smtClean="0"/>
          </a:p>
          <a:p>
            <a:r>
              <a:rPr kumimoji="1" lang="ja-JP" altLang="en-US" sz="8000" dirty="0" smtClean="0"/>
              <a:t>の</a:t>
            </a:r>
            <a:endParaRPr kumimoji="1" lang="ja-JP" altLang="en-US" sz="80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555776" y="3717032"/>
            <a:ext cx="1210588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0" dirty="0" smtClean="0"/>
              <a:t>お</a:t>
            </a:r>
            <a:endParaRPr kumimoji="1" lang="en-US" altLang="ja-JP" sz="8000" dirty="0" smtClean="0"/>
          </a:p>
          <a:p>
            <a:r>
              <a:rPr kumimoji="1" lang="ja-JP" altLang="en-US" sz="8000" dirty="0" smtClean="0"/>
              <a:t>の</a:t>
            </a:r>
            <a:endParaRPr kumimoji="1" lang="ja-JP" altLang="en-US" sz="80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421993" y="3861047"/>
            <a:ext cx="1210588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0" dirty="0" smtClean="0"/>
              <a:t>お</a:t>
            </a:r>
            <a:endParaRPr kumimoji="1" lang="en-US" altLang="ja-JP" sz="8000" dirty="0" smtClean="0"/>
          </a:p>
          <a:p>
            <a:r>
              <a:rPr kumimoji="1" lang="ja-JP" altLang="en-US" sz="8000" dirty="0" smtClean="0"/>
              <a:t>の</a:t>
            </a:r>
            <a:endParaRPr kumimoji="1" lang="ja-JP" altLang="en-US" sz="80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588224" y="694838"/>
            <a:ext cx="1210588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0" dirty="0" smtClean="0"/>
              <a:t>お</a:t>
            </a:r>
            <a:endParaRPr kumimoji="1" lang="en-US" altLang="ja-JP" sz="8000" dirty="0" smtClean="0"/>
          </a:p>
          <a:p>
            <a:r>
              <a:rPr kumimoji="1" lang="ja-JP" altLang="en-US" sz="8000" dirty="0" smtClean="0"/>
              <a:t>の</a:t>
            </a:r>
            <a:endParaRPr kumimoji="1" lang="ja-JP" altLang="en-US" sz="80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588224" y="3863482"/>
            <a:ext cx="1210588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0" dirty="0" smtClean="0"/>
              <a:t>お</a:t>
            </a:r>
            <a:endParaRPr kumimoji="1" lang="en-US" altLang="ja-JP" sz="8000" dirty="0" smtClean="0"/>
          </a:p>
          <a:p>
            <a:r>
              <a:rPr kumimoji="1" lang="ja-JP" altLang="en-US" sz="8000" dirty="0" smtClean="0"/>
              <a:t>の</a:t>
            </a:r>
            <a:endParaRPr kumimoji="1" lang="ja-JP" altLang="en-US" sz="8000" dirty="0"/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-1" y="0"/>
            <a:ext cx="5812827" cy="5589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Wingdings" panose="05000000000000000000" pitchFamily="2" charset="2"/>
              </a:rPr>
              <a:t>どれかひとつが傾いています</a:t>
            </a:r>
            <a:endParaRPr lang="ja-JP" altLang="en-US" sz="2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/>
            <a:endParaRPr lang="ja-JP" altLang="en-US" sz="2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1678908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テキスト ボックス 17"/>
          <p:cNvSpPr txBox="1"/>
          <p:nvPr/>
        </p:nvSpPr>
        <p:spPr>
          <a:xfrm rot="180000">
            <a:off x="4536221" y="724766"/>
            <a:ext cx="1210588" cy="255454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8000" dirty="0" smtClean="0"/>
              <a:t>お</a:t>
            </a:r>
            <a:endParaRPr kumimoji="1" lang="en-US" altLang="ja-JP" sz="8000" dirty="0" smtClean="0"/>
          </a:p>
          <a:p>
            <a:r>
              <a:rPr kumimoji="1" lang="ja-JP" altLang="en-US" sz="8000" dirty="0" smtClean="0"/>
              <a:t>の</a:t>
            </a:r>
            <a:endParaRPr kumimoji="1" lang="ja-JP" altLang="en-US" sz="80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72992" y="836712"/>
            <a:ext cx="1210588" cy="255454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8000" dirty="0" smtClean="0"/>
              <a:t>お</a:t>
            </a:r>
            <a:endParaRPr kumimoji="1" lang="en-US" altLang="ja-JP" sz="8000" dirty="0" smtClean="0"/>
          </a:p>
          <a:p>
            <a:r>
              <a:rPr kumimoji="1" lang="ja-JP" altLang="en-US" sz="8000" dirty="0" smtClean="0"/>
              <a:t>の</a:t>
            </a:r>
            <a:endParaRPr kumimoji="1" lang="ja-JP" altLang="en-US" sz="8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30008" y="3861048"/>
            <a:ext cx="1210588" cy="255454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8000" dirty="0" smtClean="0"/>
              <a:t>お</a:t>
            </a:r>
            <a:endParaRPr kumimoji="1" lang="en-US" altLang="ja-JP" sz="8000" dirty="0" smtClean="0"/>
          </a:p>
          <a:p>
            <a:r>
              <a:rPr kumimoji="1" lang="ja-JP" altLang="en-US" sz="8000" dirty="0" smtClean="0"/>
              <a:t>の</a:t>
            </a:r>
            <a:endParaRPr kumimoji="1" lang="ja-JP" altLang="en-US" sz="80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555776" y="694838"/>
            <a:ext cx="1210588" cy="255454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8000" dirty="0" smtClean="0"/>
              <a:t>お</a:t>
            </a:r>
            <a:endParaRPr kumimoji="1" lang="en-US" altLang="ja-JP" sz="8000" dirty="0" smtClean="0"/>
          </a:p>
          <a:p>
            <a:r>
              <a:rPr kumimoji="1" lang="ja-JP" altLang="en-US" sz="8000" dirty="0" smtClean="0"/>
              <a:t>の</a:t>
            </a:r>
            <a:endParaRPr kumimoji="1" lang="ja-JP" altLang="en-US" sz="80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555776" y="3717032"/>
            <a:ext cx="1210588" cy="255454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8000" dirty="0" smtClean="0"/>
              <a:t>お</a:t>
            </a:r>
            <a:endParaRPr kumimoji="1" lang="en-US" altLang="ja-JP" sz="8000" dirty="0" smtClean="0"/>
          </a:p>
          <a:p>
            <a:r>
              <a:rPr kumimoji="1" lang="ja-JP" altLang="en-US" sz="8000" dirty="0" smtClean="0"/>
              <a:t>の</a:t>
            </a:r>
            <a:endParaRPr kumimoji="1" lang="ja-JP" altLang="en-US" sz="80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421993" y="3863482"/>
            <a:ext cx="1210588" cy="255454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8000" dirty="0" smtClean="0"/>
              <a:t>お</a:t>
            </a:r>
            <a:endParaRPr kumimoji="1" lang="en-US" altLang="ja-JP" sz="8000" dirty="0" smtClean="0"/>
          </a:p>
          <a:p>
            <a:r>
              <a:rPr kumimoji="1" lang="ja-JP" altLang="en-US" sz="8000" dirty="0" smtClean="0"/>
              <a:t>の</a:t>
            </a:r>
            <a:endParaRPr kumimoji="1" lang="ja-JP" altLang="en-US" sz="80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588224" y="697273"/>
            <a:ext cx="1210588" cy="255454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8000" dirty="0" smtClean="0"/>
              <a:t>お</a:t>
            </a:r>
            <a:endParaRPr kumimoji="1" lang="en-US" altLang="ja-JP" sz="8000" dirty="0" smtClean="0"/>
          </a:p>
          <a:p>
            <a:r>
              <a:rPr kumimoji="1" lang="ja-JP" altLang="en-US" sz="8000" dirty="0" smtClean="0"/>
              <a:t>の</a:t>
            </a:r>
            <a:endParaRPr kumimoji="1" lang="ja-JP" altLang="en-US" sz="80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588224" y="3865917"/>
            <a:ext cx="1210588" cy="255454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8000" dirty="0" smtClean="0"/>
              <a:t>お</a:t>
            </a:r>
            <a:endParaRPr kumimoji="1" lang="en-US" altLang="ja-JP" sz="8000" dirty="0" smtClean="0"/>
          </a:p>
          <a:p>
            <a:r>
              <a:rPr kumimoji="1" lang="ja-JP" altLang="en-US" sz="8000" dirty="0" smtClean="0"/>
              <a:t>の</a:t>
            </a:r>
            <a:endParaRPr kumimoji="1" lang="ja-JP" altLang="en-US" sz="8000" dirty="0"/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-1" y="0"/>
            <a:ext cx="5812827" cy="5589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Wingdings" panose="05000000000000000000" pitchFamily="2" charset="2"/>
              </a:rPr>
              <a:t>どれかひとつが傾いています</a:t>
            </a:r>
            <a:endParaRPr lang="ja-JP" altLang="en-US" sz="2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/>
            <a:endParaRPr lang="ja-JP" altLang="en-US" sz="2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0994221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0000">
            <a:off x="4807084" y="1681760"/>
            <a:ext cx="3468687" cy="439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1547664" y="5974196"/>
            <a:ext cx="1440160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傾き</a:t>
            </a:r>
            <a:r>
              <a:rPr lang="en-US" altLang="ja-JP" sz="2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=0°</a:t>
            </a:r>
            <a:endParaRPr lang="ja-JP" altLang="en-US" sz="20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5911432" y="5974196"/>
            <a:ext cx="1440160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傾き</a:t>
            </a:r>
            <a:r>
              <a:rPr lang="en-US" altLang="ja-JP" sz="2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=3°</a:t>
            </a:r>
            <a:endParaRPr lang="ja-JP" altLang="en-US" sz="20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11" name="グループ化 10"/>
          <p:cNvGrpSpPr/>
          <p:nvPr/>
        </p:nvGrpSpPr>
        <p:grpSpPr>
          <a:xfrm>
            <a:off x="611560" y="1753888"/>
            <a:ext cx="3312368" cy="4033092"/>
            <a:chOff x="2411760" y="908720"/>
            <a:chExt cx="4392488" cy="5112568"/>
          </a:xfrm>
        </p:grpSpPr>
        <p:sp>
          <p:nvSpPr>
            <p:cNvPr id="14" name="正方形/長方形 13"/>
            <p:cNvSpPr/>
            <p:nvPr/>
          </p:nvSpPr>
          <p:spPr>
            <a:xfrm>
              <a:off x="2411760" y="908720"/>
              <a:ext cx="4392488" cy="511256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5148064" y="1340768"/>
              <a:ext cx="1080120" cy="468052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2915816" y="2642880"/>
              <a:ext cx="1605345" cy="32382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8000" dirty="0" smtClean="0"/>
                <a:t>小</a:t>
              </a:r>
              <a:endParaRPr lang="en-US" altLang="ja-JP" sz="8000" dirty="0" smtClean="0"/>
            </a:p>
            <a:p>
              <a:r>
                <a:rPr lang="ja-JP" altLang="en-US" sz="8000" dirty="0" smtClean="0"/>
                <a:t>野</a:t>
              </a:r>
              <a:endParaRPr kumimoji="1" lang="ja-JP" altLang="en-US" sz="8000" dirty="0"/>
            </a:p>
          </p:txBody>
        </p:sp>
      </p:grpSp>
      <p:sp>
        <p:nvSpPr>
          <p:cNvPr id="18" name="Rectangle 3"/>
          <p:cNvSpPr txBox="1">
            <a:spLocks noChangeArrowheads="1"/>
          </p:cNvSpPr>
          <p:nvPr/>
        </p:nvSpPr>
        <p:spPr>
          <a:xfrm>
            <a:off x="323528" y="476672"/>
            <a:ext cx="8464425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右側の画像は左側の画像をそのまま傾けた画像</a:t>
            </a:r>
            <a:endParaRPr lang="en-US" altLang="ja-JP" sz="2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漢字だと傾いて見える</a:t>
            </a:r>
            <a:r>
              <a:rPr lang="en-US" altLang="ja-JP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endParaRPr lang="ja-JP" altLang="en-US" sz="2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3843505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0000">
            <a:off x="4807084" y="1681760"/>
            <a:ext cx="3468687" cy="439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1547664" y="5974196"/>
            <a:ext cx="1440160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傾き</a:t>
            </a:r>
            <a:r>
              <a:rPr lang="en-US" altLang="ja-JP" sz="2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=0°</a:t>
            </a:r>
            <a:endParaRPr lang="ja-JP" altLang="en-US" sz="20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5911432" y="5974196"/>
            <a:ext cx="1440160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傾き</a:t>
            </a:r>
            <a:r>
              <a:rPr lang="en-US" altLang="ja-JP" sz="2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=3°</a:t>
            </a:r>
            <a:endParaRPr lang="ja-JP" altLang="en-US" sz="20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11" name="グループ化 10"/>
          <p:cNvGrpSpPr/>
          <p:nvPr/>
        </p:nvGrpSpPr>
        <p:grpSpPr>
          <a:xfrm>
            <a:off x="611560" y="1753888"/>
            <a:ext cx="3312368" cy="4033092"/>
            <a:chOff x="2411760" y="908720"/>
            <a:chExt cx="4392488" cy="5112568"/>
          </a:xfrm>
        </p:grpSpPr>
        <p:sp>
          <p:nvSpPr>
            <p:cNvPr id="14" name="正方形/長方形 13"/>
            <p:cNvSpPr/>
            <p:nvPr/>
          </p:nvSpPr>
          <p:spPr>
            <a:xfrm>
              <a:off x="2411760" y="908720"/>
              <a:ext cx="4392488" cy="511256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5148064" y="1340768"/>
              <a:ext cx="1080120" cy="468052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2915816" y="2642880"/>
              <a:ext cx="1516065" cy="32382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8000" dirty="0" smtClean="0"/>
                <a:t>オ</a:t>
              </a:r>
              <a:endParaRPr kumimoji="1" lang="en-US" altLang="ja-JP" sz="8000" dirty="0" smtClean="0"/>
            </a:p>
            <a:p>
              <a:r>
                <a:rPr kumimoji="1" lang="ja-JP" altLang="en-US" sz="8000" dirty="0" smtClean="0"/>
                <a:t>ノ</a:t>
              </a:r>
              <a:endParaRPr kumimoji="1" lang="ja-JP" altLang="en-US" sz="8000" dirty="0"/>
            </a:p>
          </p:txBody>
        </p:sp>
      </p:grpSp>
      <p:sp>
        <p:nvSpPr>
          <p:cNvPr id="18" name="Rectangle 3"/>
          <p:cNvSpPr txBox="1">
            <a:spLocks noChangeArrowheads="1"/>
          </p:cNvSpPr>
          <p:nvPr/>
        </p:nvSpPr>
        <p:spPr>
          <a:xfrm>
            <a:off x="323528" y="476672"/>
            <a:ext cx="8464425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右側の画像は左側の画像をそのまま傾けた画像</a:t>
            </a:r>
            <a:endParaRPr lang="en-US" altLang="ja-JP" sz="2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カタカナ</a:t>
            </a:r>
            <a:r>
              <a:rPr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でも</a:t>
            </a:r>
            <a:r>
              <a:rPr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傾いて見える</a:t>
            </a:r>
            <a:r>
              <a:rPr lang="en-US" altLang="ja-JP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endParaRPr lang="ja-JP" altLang="en-US" sz="2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7416530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050131" y="2348880"/>
            <a:ext cx="7086600" cy="1923256"/>
          </a:xfrm>
        </p:spPr>
        <p:txBody>
          <a:bodyPr>
            <a:normAutofit/>
          </a:bodyPr>
          <a:lstStyle/>
          <a:p>
            <a:r>
              <a:rPr lang="ja-JP" altLang="en-US" sz="5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だけど</a:t>
            </a:r>
            <a:r>
              <a:rPr lang="en-US" altLang="ja-JP" sz="5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…</a:t>
            </a:r>
            <a:endParaRPr lang="ja-JP" altLang="en-US" sz="5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639234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1547664" y="5974196"/>
            <a:ext cx="1440160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傾き</a:t>
            </a:r>
            <a:r>
              <a:rPr lang="en-US" altLang="ja-JP" sz="2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=0°</a:t>
            </a:r>
            <a:endParaRPr lang="ja-JP" altLang="en-US" sz="20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5911432" y="5974196"/>
            <a:ext cx="1440160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傾き</a:t>
            </a:r>
            <a:r>
              <a:rPr lang="en-US" altLang="ja-JP" sz="2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=3°</a:t>
            </a:r>
            <a:endParaRPr lang="ja-JP" altLang="en-US" sz="20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11" name="グループ化 10"/>
          <p:cNvGrpSpPr/>
          <p:nvPr/>
        </p:nvGrpSpPr>
        <p:grpSpPr>
          <a:xfrm>
            <a:off x="611560" y="1753888"/>
            <a:ext cx="3312368" cy="4033092"/>
            <a:chOff x="2411760" y="908720"/>
            <a:chExt cx="4392488" cy="5112568"/>
          </a:xfrm>
        </p:grpSpPr>
        <p:sp>
          <p:nvSpPr>
            <p:cNvPr id="14" name="正方形/長方形 13"/>
            <p:cNvSpPr/>
            <p:nvPr/>
          </p:nvSpPr>
          <p:spPr>
            <a:xfrm>
              <a:off x="2411760" y="908720"/>
              <a:ext cx="4392488" cy="511256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5148064" y="1340768"/>
              <a:ext cx="1080120" cy="468052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2915816" y="2642881"/>
              <a:ext cx="1605345" cy="32382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8000" dirty="0" smtClean="0"/>
                <a:t>お</a:t>
              </a:r>
              <a:endParaRPr kumimoji="1" lang="en-US" altLang="ja-JP" sz="8000" dirty="0" smtClean="0"/>
            </a:p>
            <a:p>
              <a:r>
                <a:rPr kumimoji="1" lang="ja-JP" altLang="en-US" sz="8000" dirty="0" smtClean="0"/>
                <a:t>の</a:t>
              </a:r>
              <a:endParaRPr kumimoji="1" lang="ja-JP" altLang="en-US" sz="8000" dirty="0"/>
            </a:p>
          </p:txBody>
        </p:sp>
      </p:grpSp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0000">
            <a:off x="4807084" y="1681760"/>
            <a:ext cx="3468687" cy="439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-36512" y="188640"/>
            <a:ext cx="9217024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ひらがなの場合，右側の画像は左側の画像をそのまま傾けたにも関わらず「おの」の傾きが長方形の傾きよりも小さく感じられる</a:t>
            </a:r>
            <a:endParaRPr lang="en-US" altLang="ja-JP" sz="2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「おの」が</a:t>
            </a:r>
            <a:r>
              <a:rPr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正立しているように感じられる</a:t>
            </a:r>
            <a:r>
              <a:rPr lang="en-US" altLang="ja-JP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endParaRPr lang="ja-JP" altLang="en-US" sz="2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8405938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1547664" y="5974196"/>
            <a:ext cx="1440160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傾き</a:t>
            </a:r>
            <a:r>
              <a:rPr lang="en-US" altLang="ja-JP" sz="2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=0°</a:t>
            </a:r>
            <a:endParaRPr lang="ja-JP" altLang="en-US" sz="20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5911432" y="5974196"/>
            <a:ext cx="1440160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傾き</a:t>
            </a:r>
            <a:r>
              <a:rPr lang="en-US" altLang="ja-JP" sz="2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=3°</a:t>
            </a:r>
            <a:endParaRPr lang="ja-JP" altLang="en-US" sz="20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611560" y="1753888"/>
            <a:ext cx="3312368" cy="4033092"/>
            <a:chOff x="611560" y="1753888"/>
            <a:chExt cx="3312368" cy="4033092"/>
          </a:xfrm>
        </p:grpSpPr>
        <p:grpSp>
          <p:nvGrpSpPr>
            <p:cNvPr id="11" name="グループ化 10"/>
            <p:cNvGrpSpPr/>
            <p:nvPr/>
          </p:nvGrpSpPr>
          <p:grpSpPr>
            <a:xfrm>
              <a:off x="611560" y="1753888"/>
              <a:ext cx="3312368" cy="4033092"/>
              <a:chOff x="2411760" y="908720"/>
              <a:chExt cx="4392488" cy="5112568"/>
            </a:xfrm>
          </p:grpSpPr>
          <p:sp>
            <p:nvSpPr>
              <p:cNvPr id="14" name="正方形/長方形 13"/>
              <p:cNvSpPr/>
              <p:nvPr/>
            </p:nvSpPr>
            <p:spPr>
              <a:xfrm>
                <a:off x="2411760" y="908720"/>
                <a:ext cx="4392488" cy="511256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" name="正方形/長方形 14"/>
              <p:cNvSpPr/>
              <p:nvPr/>
            </p:nvSpPr>
            <p:spPr>
              <a:xfrm>
                <a:off x="5148064" y="1340768"/>
                <a:ext cx="1080120" cy="468052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" name="テキスト ボックス 15"/>
              <p:cNvSpPr txBox="1"/>
              <p:nvPr/>
            </p:nvSpPr>
            <p:spPr>
              <a:xfrm>
                <a:off x="2915816" y="2642881"/>
                <a:ext cx="1605345" cy="32382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8000" dirty="0" smtClean="0"/>
                  <a:t>お</a:t>
                </a:r>
                <a:endParaRPr kumimoji="1" lang="en-US" altLang="ja-JP" sz="8000" dirty="0" smtClean="0"/>
              </a:p>
              <a:p>
                <a:r>
                  <a:rPr kumimoji="1" lang="ja-JP" altLang="en-US" sz="8000" dirty="0" smtClean="0"/>
                  <a:t>の</a:t>
                </a:r>
                <a:endParaRPr kumimoji="1" lang="ja-JP" altLang="en-US" sz="8000" dirty="0"/>
              </a:p>
            </p:txBody>
          </p:sp>
        </p:grpSp>
        <p:cxnSp>
          <p:nvCxnSpPr>
            <p:cNvPr id="18" name="直線コネクタ 17"/>
            <p:cNvCxnSpPr/>
            <p:nvPr/>
          </p:nvCxnSpPr>
          <p:spPr>
            <a:xfrm>
              <a:off x="1143609" y="3460745"/>
              <a:ext cx="0" cy="194421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/>
            <p:nvPr/>
          </p:nvCxnSpPr>
          <p:spPr>
            <a:xfrm>
              <a:off x="2660261" y="3460745"/>
              <a:ext cx="0" cy="194421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0000">
            <a:off x="4807084" y="1681760"/>
            <a:ext cx="3468687" cy="439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-36512" y="188640"/>
            <a:ext cx="9217024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ひらがなの場合，右側の画像は左側の画像をそのまま傾けたにも関わらず「おの」の傾きが長方形の傾きよりも小さく感じられる</a:t>
            </a:r>
            <a:endParaRPr lang="en-US" altLang="ja-JP" sz="2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「おの」が</a:t>
            </a:r>
            <a:r>
              <a:rPr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正立しているように感じられる</a:t>
            </a:r>
            <a:r>
              <a:rPr lang="en-US" altLang="ja-JP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endParaRPr lang="ja-JP" altLang="en-US" sz="2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6055403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グループ化 7"/>
          <p:cNvGrpSpPr/>
          <p:nvPr/>
        </p:nvGrpSpPr>
        <p:grpSpPr>
          <a:xfrm>
            <a:off x="119820" y="2442794"/>
            <a:ext cx="2050093" cy="2936169"/>
            <a:chOff x="119820" y="2442794"/>
            <a:chExt cx="2050093" cy="2936169"/>
          </a:xfrm>
        </p:grpSpPr>
        <p:sp>
          <p:nvSpPr>
            <p:cNvPr id="12" name="Rectangle 3"/>
            <p:cNvSpPr txBox="1">
              <a:spLocks noChangeArrowheads="1"/>
            </p:cNvSpPr>
            <p:nvPr/>
          </p:nvSpPr>
          <p:spPr>
            <a:xfrm>
              <a:off x="424786" y="5018923"/>
              <a:ext cx="1440160" cy="360040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kumimoji="1"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kumimoji="1"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kumimoji="1"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ja-JP" altLang="en-US" sz="16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傾き</a:t>
              </a:r>
              <a:r>
                <a:rPr lang="en-US" altLang="ja-JP" sz="16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=0°</a:t>
              </a:r>
              <a:endPara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9820" y="2442794"/>
              <a:ext cx="2050093" cy="25980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9" name="グループ化 8"/>
          <p:cNvGrpSpPr/>
          <p:nvPr/>
        </p:nvGrpSpPr>
        <p:grpSpPr>
          <a:xfrm>
            <a:off x="2372242" y="2442794"/>
            <a:ext cx="2050093" cy="2936169"/>
            <a:chOff x="2290259" y="2442794"/>
            <a:chExt cx="2050093" cy="2936169"/>
          </a:xfrm>
        </p:grpSpPr>
        <p:sp>
          <p:nvSpPr>
            <p:cNvPr id="16" name="Rectangle 3"/>
            <p:cNvSpPr txBox="1">
              <a:spLocks noChangeArrowheads="1"/>
            </p:cNvSpPr>
            <p:nvPr/>
          </p:nvSpPr>
          <p:spPr>
            <a:xfrm>
              <a:off x="2595225" y="5018923"/>
              <a:ext cx="1440160" cy="360040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kumimoji="1"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kumimoji="1"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kumimoji="1"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ja-JP" altLang="en-US" sz="16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傾き</a:t>
              </a:r>
              <a:r>
                <a:rPr lang="en-US" altLang="ja-JP" sz="16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=1°</a:t>
              </a:r>
              <a:endPara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pic>
          <p:nvPicPr>
            <p:cNvPr id="23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60000">
              <a:off x="2290259" y="2442794"/>
              <a:ext cx="2050093" cy="25980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0" name="グループ化 9"/>
          <p:cNvGrpSpPr/>
          <p:nvPr/>
        </p:nvGrpSpPr>
        <p:grpSpPr>
          <a:xfrm>
            <a:off x="4624664" y="2442794"/>
            <a:ext cx="2050093" cy="2936169"/>
            <a:chOff x="4638458" y="2442794"/>
            <a:chExt cx="2050093" cy="2936169"/>
          </a:xfrm>
        </p:grpSpPr>
        <p:sp>
          <p:nvSpPr>
            <p:cNvPr id="17" name="Rectangle 3"/>
            <p:cNvSpPr txBox="1">
              <a:spLocks noChangeArrowheads="1"/>
            </p:cNvSpPr>
            <p:nvPr/>
          </p:nvSpPr>
          <p:spPr>
            <a:xfrm>
              <a:off x="4943424" y="5018923"/>
              <a:ext cx="1440160" cy="360040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kumimoji="1"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kumimoji="1"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kumimoji="1"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ja-JP" altLang="en-US" sz="16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傾き</a:t>
              </a:r>
              <a:r>
                <a:rPr lang="en-US" altLang="ja-JP" sz="16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=3°</a:t>
              </a:r>
              <a:endPara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pic>
          <p:nvPicPr>
            <p:cNvPr id="24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0000">
              <a:off x="4638458" y="2442794"/>
              <a:ext cx="2050093" cy="25980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3" name="グループ化 12"/>
          <p:cNvGrpSpPr/>
          <p:nvPr/>
        </p:nvGrpSpPr>
        <p:grpSpPr>
          <a:xfrm>
            <a:off x="6877086" y="2442794"/>
            <a:ext cx="2050093" cy="2936169"/>
            <a:chOff x="6877086" y="2442794"/>
            <a:chExt cx="2050093" cy="2936169"/>
          </a:xfrm>
        </p:grpSpPr>
        <p:sp>
          <p:nvSpPr>
            <p:cNvPr id="18" name="Rectangle 3"/>
            <p:cNvSpPr txBox="1">
              <a:spLocks noChangeArrowheads="1"/>
            </p:cNvSpPr>
            <p:nvPr/>
          </p:nvSpPr>
          <p:spPr>
            <a:xfrm>
              <a:off x="7182052" y="5018923"/>
              <a:ext cx="1440160" cy="360040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kumimoji="1"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kumimoji="1"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kumimoji="1"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ja-JP" altLang="en-US" sz="16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傾き</a:t>
              </a:r>
              <a:r>
                <a:rPr lang="en-US" altLang="ja-JP" sz="16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=5°</a:t>
              </a:r>
              <a:endPara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pic>
          <p:nvPicPr>
            <p:cNvPr id="25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300000">
              <a:off x="6877086" y="2442794"/>
              <a:ext cx="2050093" cy="25980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9" name="Rectangle 3"/>
          <p:cNvSpPr txBox="1">
            <a:spLocks noChangeArrowheads="1"/>
          </p:cNvSpPr>
          <p:nvPr/>
        </p:nvSpPr>
        <p:spPr>
          <a:xfrm>
            <a:off x="-36512" y="188640"/>
            <a:ext cx="9217024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ひらがなの場合，右側の画像は左側の画像をそのまま傾けたにも関わらず「おの」の傾きが長方形の傾きよりも小さく感じられる</a:t>
            </a:r>
            <a:endParaRPr lang="en-US" altLang="ja-JP" sz="2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「おの」が</a:t>
            </a:r>
            <a:r>
              <a:rPr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正立しているように感じられる</a:t>
            </a:r>
            <a:r>
              <a:rPr lang="en-US" altLang="ja-JP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endParaRPr lang="ja-JP" altLang="en-US" sz="2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7301151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3845537" y="2604398"/>
            <a:ext cx="1240181" cy="2532012"/>
            <a:chOff x="3851920" y="2625623"/>
            <a:chExt cx="1240181" cy="2532012"/>
          </a:xfrm>
        </p:grpSpPr>
        <p:sp>
          <p:nvSpPr>
            <p:cNvPr id="20" name="テキスト ボックス 19"/>
            <p:cNvSpPr txBox="1"/>
            <p:nvPr/>
          </p:nvSpPr>
          <p:spPr>
            <a:xfrm>
              <a:off x="3937618" y="2625623"/>
              <a:ext cx="1154483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8000" dirty="0" smtClean="0"/>
                <a:t>お</a:t>
              </a:r>
              <a:endParaRPr kumimoji="1" lang="en-US" altLang="ja-JP" sz="8000" dirty="0" smtClean="0"/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3851920" y="3834196"/>
              <a:ext cx="1210588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8000" dirty="0" smtClean="0"/>
                <a:t>の</a:t>
              </a:r>
              <a:endParaRPr kumimoji="1" lang="en-US" altLang="ja-JP" sz="8000" dirty="0" smtClean="0"/>
            </a:p>
          </p:txBody>
        </p:sp>
      </p:grpSp>
      <p:sp>
        <p:nvSpPr>
          <p:cNvPr id="18" name="テキスト ボックス 17"/>
          <p:cNvSpPr txBox="1"/>
          <p:nvPr/>
        </p:nvSpPr>
        <p:spPr>
          <a:xfrm rot="180000">
            <a:off x="3892240" y="2605072"/>
            <a:ext cx="1210588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0" dirty="0" smtClean="0"/>
              <a:t>お</a:t>
            </a:r>
            <a:endParaRPr kumimoji="1" lang="en-US" altLang="ja-JP" sz="8000" dirty="0" smtClean="0"/>
          </a:p>
          <a:p>
            <a:r>
              <a:rPr kumimoji="1" lang="ja-JP" altLang="en-US" sz="8000" dirty="0" smtClean="0"/>
              <a:t>の</a:t>
            </a:r>
            <a:endParaRPr kumimoji="1" lang="ja-JP" altLang="en-US" sz="8000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971600" y="1484784"/>
            <a:ext cx="2260968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全体の傾き</a:t>
            </a:r>
            <a:r>
              <a:rPr lang="en-US" altLang="ja-JP" sz="2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=3°</a:t>
            </a:r>
            <a:endParaRPr lang="ja-JP" altLang="en-US" sz="20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5436096" y="1484784"/>
            <a:ext cx="3474514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文字の傾き</a:t>
            </a:r>
            <a:r>
              <a:rPr lang="en-US" altLang="ja-JP" sz="2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=0°</a:t>
            </a:r>
          </a:p>
          <a:p>
            <a:r>
              <a:rPr lang="ja-JP" altLang="en-US" sz="2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位置を</a:t>
            </a:r>
            <a:r>
              <a:rPr lang="ja-JP" altLang="en-US" sz="2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「全体の傾き</a:t>
            </a:r>
            <a:r>
              <a:rPr lang="en-US" altLang="ja-JP" sz="2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=3</a:t>
            </a:r>
            <a:r>
              <a:rPr lang="en-US" altLang="ja-JP" sz="2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°</a:t>
            </a:r>
            <a:r>
              <a:rPr lang="ja-JP" altLang="en-US" sz="2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」</a:t>
            </a:r>
            <a:endParaRPr lang="en-US" altLang="ja-JP" sz="20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と同じくらいズラ</a:t>
            </a:r>
            <a:r>
              <a:rPr lang="ja-JP" altLang="en-US" sz="2000" dirty="0" err="1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す</a:t>
            </a:r>
            <a:endParaRPr lang="ja-JP" altLang="en-US" sz="20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23528" y="332656"/>
            <a:ext cx="8464425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「おの」全体を傾けることで文字の位置ズレを</a:t>
            </a:r>
            <a:endParaRPr lang="en-US" altLang="ja-JP" sz="2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知覚しにくくなっている</a:t>
            </a:r>
            <a:endParaRPr lang="ja-JP" altLang="en-US" sz="2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ja-JP" altLang="en-US" sz="2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942677" y="5157635"/>
            <a:ext cx="2318814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4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ズレ</a:t>
            </a:r>
            <a:r>
              <a:rPr lang="ja-JP" altLang="en-US" sz="2400" dirty="0" err="1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て</a:t>
            </a:r>
            <a:r>
              <a:rPr lang="ja-JP" altLang="en-US" sz="24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見えない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6013946" y="5157635"/>
            <a:ext cx="2318814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4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「の」が少し左にズレ</a:t>
            </a:r>
            <a:r>
              <a:rPr lang="ja-JP" altLang="en-US" sz="2400" dirty="0" err="1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て</a:t>
            </a:r>
            <a:r>
              <a:rPr lang="ja-JP" altLang="en-US" sz="24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見える</a:t>
            </a:r>
            <a:endParaRPr lang="ja-JP" altLang="en-US" sz="24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5014159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1.85185E-6 L 0.30295 -0.0013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139" y="-6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2.22222E-6 L -0.27535 -0.00301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767" y="-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202531" y="2501280"/>
            <a:ext cx="7086600" cy="1923256"/>
          </a:xfrm>
        </p:spPr>
        <p:txBody>
          <a:bodyPr>
            <a:normAutofit/>
          </a:bodyPr>
          <a:lstStyle/>
          <a:p>
            <a:r>
              <a:rPr lang="ja-JP" altLang="en-US" sz="5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さらに</a:t>
            </a:r>
            <a:r>
              <a:rPr lang="en-US" altLang="ja-JP" sz="5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…</a:t>
            </a:r>
            <a:endParaRPr lang="ja-JP" altLang="en-US" sz="5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5643582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1105</TotalTime>
  <Words>734</Words>
  <Application>Microsoft Office PowerPoint</Application>
  <PresentationFormat>画面に合わせる (4:3)</PresentationFormat>
  <Paragraphs>248</Paragraphs>
  <Slides>19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19</vt:i4>
      </vt:variant>
    </vt:vector>
  </HeadingPairs>
  <TitlesOfParts>
    <vt:vector size="20" baseType="lpstr">
      <vt:lpstr>Office ​​テーマ</vt:lpstr>
      <vt:lpstr>おの錯視 </vt:lpstr>
      <vt:lpstr>PowerPoint プレゼンテーション</vt:lpstr>
      <vt:lpstr>PowerPoint プレゼンテーション</vt:lpstr>
      <vt:lpstr>だけど…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さらに…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おまけ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Fuminori Ono</dc:creator>
  <cp:lastModifiedBy>ono</cp:lastModifiedBy>
  <cp:revision>75</cp:revision>
  <dcterms:created xsi:type="dcterms:W3CDTF">2016-09-09T11:02:53Z</dcterms:created>
  <dcterms:modified xsi:type="dcterms:W3CDTF">2018-09-26T03:20:53Z</dcterms:modified>
</cp:coreProperties>
</file>