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73" r:id="rId3"/>
    <p:sldId id="261" r:id="rId4"/>
    <p:sldId id="260" r:id="rId5"/>
    <p:sldId id="262" r:id="rId6"/>
    <p:sldId id="256" r:id="rId7"/>
    <p:sldId id="263" r:id="rId8"/>
    <p:sldId id="264" r:id="rId9"/>
    <p:sldId id="265" r:id="rId10"/>
    <p:sldId id="266" r:id="rId11"/>
    <p:sldId id="267" r:id="rId12"/>
    <p:sldId id="257" r:id="rId13"/>
    <p:sldId id="258" r:id="rId14"/>
    <p:sldId id="275" r:id="rId15"/>
    <p:sldId id="274" r:id="rId16"/>
    <p:sldId id="276" r:id="rId17"/>
    <p:sldId id="277" r:id="rId18"/>
    <p:sldId id="269" r:id="rId19"/>
    <p:sldId id="278" r:id="rId20"/>
    <p:sldId id="268" r:id="rId21"/>
    <p:sldId id="27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27" d="100"/>
          <a:sy n="127" d="100"/>
        </p:scale>
        <p:origin x="28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542F86E-E00D-4E93-8162-84E2CB6002A9}" type="datetimeFigureOut">
              <a:rPr kumimoji="1" lang="ja-JP" altLang="en-US" smtClean="0"/>
              <a:t>2017/9/17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092D78-0959-43C5-B50D-2D867CDFAB70}" type="slidenum">
              <a:rPr kumimoji="1" lang="ja-JP" altLang="en-US" smtClean="0"/>
              <a:t>‹#›</a:t>
            </a:fld>
            <a:endParaRPr kumimoji="1" lang="ja-JP" altLang="en-US"/>
          </a:p>
        </p:txBody>
      </p:sp>
    </p:spTree>
    <p:extLst>
      <p:ext uri="{BB962C8B-B14F-4D97-AF65-F5344CB8AC3E}">
        <p14:creationId xmlns:p14="http://schemas.microsoft.com/office/powerpoint/2010/main" val="895609552"/>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542F86E-E00D-4E93-8162-84E2CB6002A9}" type="datetimeFigureOut">
              <a:rPr kumimoji="1" lang="ja-JP" altLang="en-US" smtClean="0"/>
              <a:t>2017/9/17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092D78-0959-43C5-B50D-2D867CDFAB70}" type="slidenum">
              <a:rPr kumimoji="1" lang="ja-JP" altLang="en-US" smtClean="0"/>
              <a:t>‹#›</a:t>
            </a:fld>
            <a:endParaRPr kumimoji="1" lang="ja-JP" altLang="en-US"/>
          </a:p>
        </p:txBody>
      </p:sp>
    </p:spTree>
    <p:extLst>
      <p:ext uri="{BB962C8B-B14F-4D97-AF65-F5344CB8AC3E}">
        <p14:creationId xmlns:p14="http://schemas.microsoft.com/office/powerpoint/2010/main" val="3278941917"/>
      </p:ext>
    </p:extLst>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542F86E-E00D-4E93-8162-84E2CB6002A9}" type="datetimeFigureOut">
              <a:rPr kumimoji="1" lang="ja-JP" altLang="en-US" smtClean="0"/>
              <a:t>2017/9/17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092D78-0959-43C5-B50D-2D867CDFAB70}" type="slidenum">
              <a:rPr kumimoji="1" lang="ja-JP" altLang="en-US" smtClean="0"/>
              <a:t>‹#›</a:t>
            </a:fld>
            <a:endParaRPr kumimoji="1" lang="ja-JP" altLang="en-US"/>
          </a:p>
        </p:txBody>
      </p:sp>
    </p:spTree>
    <p:extLst>
      <p:ext uri="{BB962C8B-B14F-4D97-AF65-F5344CB8AC3E}">
        <p14:creationId xmlns:p14="http://schemas.microsoft.com/office/powerpoint/2010/main" val="73756576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normAutofit/>
          </a:bodyPr>
          <a:lstStyle>
            <a:lvl1pPr>
              <a:lnSpc>
                <a:spcPct val="100000"/>
              </a:lnSpc>
              <a:spcBef>
                <a:spcPts val="0"/>
              </a:spcBef>
              <a:spcAft>
                <a:spcPts val="1200"/>
              </a:spcAft>
              <a:defRPr sz="3600"/>
            </a:lvl1pPr>
            <a:lvl2pPr marL="539750" indent="-228600">
              <a:lnSpc>
                <a:spcPct val="100000"/>
              </a:lnSpc>
              <a:spcBef>
                <a:spcPts val="0"/>
              </a:spcBef>
              <a:spcAft>
                <a:spcPts val="1200"/>
              </a:spcAft>
              <a:defRPr sz="3200"/>
            </a:lvl2pPr>
            <a:lvl3pPr marL="809625" indent="-228600" defTabSz="900113">
              <a:lnSpc>
                <a:spcPct val="100000"/>
              </a:lnSpc>
              <a:spcBef>
                <a:spcPts val="0"/>
              </a:spcBef>
              <a:spcAft>
                <a:spcPts val="1200"/>
              </a:spcAft>
              <a:defRPr sz="2800"/>
            </a:lvl3pPr>
            <a:lvl4pPr marL="1079500" indent="-228600">
              <a:lnSpc>
                <a:spcPct val="100000"/>
              </a:lnSpc>
              <a:spcBef>
                <a:spcPts val="0"/>
              </a:spcBef>
              <a:spcAft>
                <a:spcPts val="1200"/>
              </a:spcAft>
              <a:defRPr sz="2400"/>
            </a:lvl4pPr>
            <a:lvl5pPr marL="1341438" indent="-228600">
              <a:lnSpc>
                <a:spcPct val="100000"/>
              </a:lnSpc>
              <a:spcBef>
                <a:spcPts val="0"/>
              </a:spcBef>
              <a:spcAft>
                <a:spcPts val="1200"/>
              </a:spcAft>
              <a:defRPr sz="24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542F86E-E00D-4E93-8162-84E2CB6002A9}" type="datetimeFigureOut">
              <a:rPr kumimoji="1" lang="ja-JP" altLang="en-US" smtClean="0"/>
              <a:t>2017/9/17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092D78-0959-43C5-B50D-2D867CDFAB70}" type="slidenum">
              <a:rPr kumimoji="1" lang="ja-JP" altLang="en-US" smtClean="0"/>
              <a:t>‹#›</a:t>
            </a:fld>
            <a:endParaRPr kumimoji="1" lang="ja-JP" altLang="en-US"/>
          </a:p>
        </p:txBody>
      </p:sp>
    </p:spTree>
    <p:extLst>
      <p:ext uri="{BB962C8B-B14F-4D97-AF65-F5344CB8AC3E}">
        <p14:creationId xmlns:p14="http://schemas.microsoft.com/office/powerpoint/2010/main" val="1259206034"/>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542F86E-E00D-4E93-8162-84E2CB6002A9}" type="datetimeFigureOut">
              <a:rPr kumimoji="1" lang="ja-JP" altLang="en-US" smtClean="0"/>
              <a:t>2017/9/17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092D78-0959-43C5-B50D-2D867CDFAB70}" type="slidenum">
              <a:rPr kumimoji="1" lang="ja-JP" altLang="en-US" smtClean="0"/>
              <a:t>‹#›</a:t>
            </a:fld>
            <a:endParaRPr kumimoji="1" lang="ja-JP" altLang="en-US"/>
          </a:p>
        </p:txBody>
      </p:sp>
    </p:spTree>
    <p:extLst>
      <p:ext uri="{BB962C8B-B14F-4D97-AF65-F5344CB8AC3E}">
        <p14:creationId xmlns:p14="http://schemas.microsoft.com/office/powerpoint/2010/main" val="719727449"/>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normAutofit/>
          </a:bodyPr>
          <a:lstStyle>
            <a:lvl1pPr>
              <a:defRPr sz="3600"/>
            </a:lvl1pPr>
            <a:lvl2pPr marL="449263" indent="-228600">
              <a:defRPr sz="3200"/>
            </a:lvl2pPr>
            <a:lvl3pPr marL="630238" indent="-228600">
              <a:defRPr sz="2800"/>
            </a:lvl3pPr>
            <a:lvl4pPr marL="809625" indent="-228600">
              <a:defRPr sz="2400"/>
            </a:lvl4pPr>
            <a:lvl5pPr marL="989013" indent="-228600" defTabSz="900113">
              <a:defRPr sz="24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3600"/>
            </a:lvl1pPr>
            <a:lvl2pPr marL="449263" indent="-228600">
              <a:defRPr sz="3200"/>
            </a:lvl2pPr>
            <a:lvl3pPr marL="630238" indent="-228600">
              <a:defRPr sz="2800"/>
            </a:lvl3pPr>
            <a:lvl4pPr marL="809625" indent="-228600">
              <a:defRPr sz="2400"/>
            </a:lvl4pPr>
            <a:lvl5pPr marL="989013" indent="-228600">
              <a:defRPr sz="24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542F86E-E00D-4E93-8162-84E2CB6002A9}" type="datetimeFigureOut">
              <a:rPr kumimoji="1" lang="ja-JP" altLang="en-US" smtClean="0"/>
              <a:t>2017/9/17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092D78-0959-43C5-B50D-2D867CDFAB70}" type="slidenum">
              <a:rPr kumimoji="1" lang="ja-JP" altLang="en-US" smtClean="0"/>
              <a:t>‹#›</a:t>
            </a:fld>
            <a:endParaRPr kumimoji="1" lang="ja-JP" altLang="en-US"/>
          </a:p>
        </p:txBody>
      </p:sp>
    </p:spTree>
    <p:extLst>
      <p:ext uri="{BB962C8B-B14F-4D97-AF65-F5344CB8AC3E}">
        <p14:creationId xmlns:p14="http://schemas.microsoft.com/office/powerpoint/2010/main" val="3630397002"/>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normAutofit/>
          </a:bodyPr>
          <a:lstStyle>
            <a:lvl1pPr>
              <a:defRPr sz="3200"/>
            </a:lvl1pPr>
            <a:lvl2pPr marL="449263" indent="-228600">
              <a:defRPr sz="2800"/>
            </a:lvl2pPr>
            <a:lvl3pPr marL="630238" indent="-228600">
              <a:defRPr sz="2400"/>
            </a:lvl3pPr>
            <a:lvl4pPr marL="809625" indent="-228600">
              <a:defRPr sz="2000"/>
            </a:lvl4pPr>
            <a:lvl5pPr marL="989013" indent="-228600">
              <a:defRPr sz="20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normAutofit/>
          </a:bodyPr>
          <a:lstStyle>
            <a:lvl1pPr>
              <a:defRPr sz="3200"/>
            </a:lvl1pPr>
            <a:lvl2pPr marL="449263" indent="-228600">
              <a:defRPr sz="2800"/>
            </a:lvl2pPr>
            <a:lvl3pPr marL="630238" indent="-228600">
              <a:defRPr sz="2400"/>
            </a:lvl3pPr>
            <a:lvl4pPr marL="809625" indent="-228600">
              <a:defRPr sz="2000"/>
            </a:lvl4pPr>
            <a:lvl5pPr marL="989013" indent="-228600">
              <a:defRPr sz="20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542F86E-E00D-4E93-8162-84E2CB6002A9}" type="datetimeFigureOut">
              <a:rPr kumimoji="1" lang="ja-JP" altLang="en-US" smtClean="0"/>
              <a:t>2017/9/17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F092D78-0959-43C5-B50D-2D867CDFAB70}" type="slidenum">
              <a:rPr kumimoji="1" lang="ja-JP" altLang="en-US" smtClean="0"/>
              <a:t>‹#›</a:t>
            </a:fld>
            <a:endParaRPr kumimoji="1" lang="ja-JP" altLang="en-US"/>
          </a:p>
        </p:txBody>
      </p:sp>
    </p:spTree>
    <p:extLst>
      <p:ext uri="{BB962C8B-B14F-4D97-AF65-F5344CB8AC3E}">
        <p14:creationId xmlns:p14="http://schemas.microsoft.com/office/powerpoint/2010/main" val="3722473420"/>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542F86E-E00D-4E93-8162-84E2CB6002A9}" type="datetimeFigureOut">
              <a:rPr kumimoji="1" lang="ja-JP" altLang="en-US" smtClean="0"/>
              <a:t>2017/9/17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F092D78-0959-43C5-B50D-2D867CDFAB70}" type="slidenum">
              <a:rPr kumimoji="1" lang="ja-JP" altLang="en-US" smtClean="0"/>
              <a:t>‹#›</a:t>
            </a:fld>
            <a:endParaRPr kumimoji="1" lang="ja-JP" altLang="en-US"/>
          </a:p>
        </p:txBody>
      </p:sp>
    </p:spTree>
    <p:extLst>
      <p:ext uri="{BB962C8B-B14F-4D97-AF65-F5344CB8AC3E}">
        <p14:creationId xmlns:p14="http://schemas.microsoft.com/office/powerpoint/2010/main" val="1453310253"/>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42F86E-E00D-4E93-8162-84E2CB6002A9}" type="datetimeFigureOut">
              <a:rPr kumimoji="1" lang="ja-JP" altLang="en-US" smtClean="0"/>
              <a:t>2017/9/17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F092D78-0959-43C5-B50D-2D867CDFAB70}" type="slidenum">
              <a:rPr kumimoji="1" lang="ja-JP" altLang="en-US" smtClean="0"/>
              <a:t>‹#›</a:t>
            </a:fld>
            <a:endParaRPr kumimoji="1" lang="ja-JP" altLang="en-US"/>
          </a:p>
        </p:txBody>
      </p:sp>
    </p:spTree>
    <p:extLst>
      <p:ext uri="{BB962C8B-B14F-4D97-AF65-F5344CB8AC3E}">
        <p14:creationId xmlns:p14="http://schemas.microsoft.com/office/powerpoint/2010/main" val="203661359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542F86E-E00D-4E93-8162-84E2CB6002A9}" type="datetimeFigureOut">
              <a:rPr kumimoji="1" lang="ja-JP" altLang="en-US" smtClean="0"/>
              <a:t>2017/9/17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092D78-0959-43C5-B50D-2D867CDFAB70}" type="slidenum">
              <a:rPr kumimoji="1" lang="ja-JP" altLang="en-US" smtClean="0"/>
              <a:t>‹#›</a:t>
            </a:fld>
            <a:endParaRPr kumimoji="1" lang="ja-JP" altLang="en-US"/>
          </a:p>
        </p:txBody>
      </p:sp>
    </p:spTree>
    <p:extLst>
      <p:ext uri="{BB962C8B-B14F-4D97-AF65-F5344CB8AC3E}">
        <p14:creationId xmlns:p14="http://schemas.microsoft.com/office/powerpoint/2010/main" val="811765215"/>
      </p:ext>
    </p:extLst>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542F86E-E00D-4E93-8162-84E2CB6002A9}" type="datetimeFigureOut">
              <a:rPr kumimoji="1" lang="ja-JP" altLang="en-US" smtClean="0"/>
              <a:t>2017/9/17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092D78-0959-43C5-B50D-2D867CDFAB70}" type="slidenum">
              <a:rPr kumimoji="1" lang="ja-JP" altLang="en-US" smtClean="0"/>
              <a:t>‹#›</a:t>
            </a:fld>
            <a:endParaRPr kumimoji="1" lang="ja-JP" altLang="en-US"/>
          </a:p>
        </p:txBody>
      </p:sp>
    </p:spTree>
    <p:extLst>
      <p:ext uri="{BB962C8B-B14F-4D97-AF65-F5344CB8AC3E}">
        <p14:creationId xmlns:p14="http://schemas.microsoft.com/office/powerpoint/2010/main" val="110229458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2F86E-E00D-4E93-8162-84E2CB6002A9}" type="datetimeFigureOut">
              <a:rPr kumimoji="1" lang="ja-JP" altLang="en-US" smtClean="0"/>
              <a:t>2017/9/17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092D78-0959-43C5-B50D-2D867CDFAB70}" type="slidenum">
              <a:rPr kumimoji="1" lang="ja-JP" altLang="en-US" smtClean="0"/>
              <a:t>‹#›</a:t>
            </a:fld>
            <a:endParaRPr kumimoji="1" lang="ja-JP" altLang="en-US"/>
          </a:p>
        </p:txBody>
      </p:sp>
    </p:spTree>
    <p:extLst>
      <p:ext uri="{BB962C8B-B14F-4D97-AF65-F5344CB8AC3E}">
        <p14:creationId xmlns:p14="http://schemas.microsoft.com/office/powerpoint/2010/main" val="2800132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53975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809625"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0795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341438"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ja-JP" altLang="en-US" dirty="0" smtClean="0"/>
              <a:t>写真をより立体的に見る方法</a:t>
            </a:r>
            <a:endParaRPr kumimoji="1" lang="ja-JP" altLang="en-US" dirty="0"/>
          </a:p>
        </p:txBody>
      </p:sp>
      <p:sp>
        <p:nvSpPr>
          <p:cNvPr id="5" name="サブタイトル 4"/>
          <p:cNvSpPr>
            <a:spLocks noGrp="1"/>
          </p:cNvSpPr>
          <p:nvPr>
            <p:ph type="subTitle" idx="1"/>
          </p:nvPr>
        </p:nvSpPr>
        <p:spPr>
          <a:xfrm>
            <a:off x="1142999" y="4102383"/>
            <a:ext cx="6858000" cy="1282805"/>
          </a:xfrm>
        </p:spPr>
        <p:txBody>
          <a:bodyPr/>
          <a:lstStyle/>
          <a:p>
            <a:r>
              <a:rPr kumimoji="1" lang="ja-JP" altLang="en-US" dirty="0" smtClean="0"/>
              <a:t>千葉大学文学部</a:t>
            </a:r>
            <a:endParaRPr kumimoji="1" lang="en-US" altLang="ja-JP" dirty="0" smtClean="0"/>
          </a:p>
          <a:p>
            <a:r>
              <a:rPr kumimoji="1" lang="ja-JP" altLang="en-US" dirty="0" smtClean="0"/>
              <a:t>柳 淳二</a:t>
            </a:r>
            <a:endParaRPr kumimoji="1" lang="ja-JP" altLang="en-US" dirty="0"/>
          </a:p>
        </p:txBody>
      </p:sp>
      <p:sp>
        <p:nvSpPr>
          <p:cNvPr id="6" name="テキスト ボックス 5"/>
          <p:cNvSpPr txBox="1"/>
          <p:nvPr/>
        </p:nvSpPr>
        <p:spPr>
          <a:xfrm>
            <a:off x="1940510" y="6370572"/>
            <a:ext cx="5262979" cy="369332"/>
          </a:xfrm>
          <a:prstGeom prst="rect">
            <a:avLst/>
          </a:prstGeom>
          <a:noFill/>
        </p:spPr>
        <p:txBody>
          <a:bodyPr wrap="none" rtlCol="0">
            <a:spAutoFit/>
          </a:bodyPr>
          <a:lstStyle/>
          <a:p>
            <a:r>
              <a:rPr kumimoji="1" lang="ja-JP" altLang="en-US" dirty="0" smtClean="0"/>
              <a:t>クリックしたら、あとは自動で動いていきます。</a:t>
            </a:r>
            <a:endParaRPr kumimoji="1" lang="ja-JP" altLang="en-US" dirty="0"/>
          </a:p>
        </p:txBody>
      </p:sp>
      <p:sp>
        <p:nvSpPr>
          <p:cNvPr id="7" name="テキスト ボックス 6"/>
          <p:cNvSpPr txBox="1"/>
          <p:nvPr/>
        </p:nvSpPr>
        <p:spPr>
          <a:xfrm>
            <a:off x="523455" y="5791455"/>
            <a:ext cx="8097088" cy="369332"/>
          </a:xfrm>
          <a:prstGeom prst="rect">
            <a:avLst/>
          </a:prstGeom>
          <a:noFill/>
        </p:spPr>
        <p:txBody>
          <a:bodyPr wrap="none" rtlCol="0">
            <a:spAutoFit/>
          </a:bodyPr>
          <a:lstStyle/>
          <a:p>
            <a:r>
              <a:rPr kumimoji="1" lang="en-US" altLang="ja-JP" dirty="0" smtClean="0"/>
              <a:t>【</a:t>
            </a:r>
            <a:r>
              <a:rPr kumimoji="1" lang="ja-JP" altLang="en-US" dirty="0" smtClean="0"/>
              <a:t>注意！</a:t>
            </a:r>
            <a:r>
              <a:rPr kumimoji="1" lang="en-US" altLang="ja-JP" dirty="0" smtClean="0"/>
              <a:t>】 </a:t>
            </a:r>
            <a:r>
              <a:rPr kumimoji="1" lang="ja-JP" altLang="en-US" dirty="0" smtClean="0"/>
              <a:t>あまり見過ぎると気持ち悪くなるかもしれません。ほどほどに。</a:t>
            </a:r>
            <a:endParaRPr kumimoji="1" lang="ja-JP" altLang="en-US" dirty="0"/>
          </a:p>
        </p:txBody>
      </p:sp>
    </p:spTree>
    <p:extLst>
      <p:ext uri="{BB962C8B-B14F-4D97-AF65-F5344CB8AC3E}">
        <p14:creationId xmlns:p14="http://schemas.microsoft.com/office/powerpoint/2010/main" val="1573642003"/>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49" name="グループ化 48"/>
          <p:cNvGrpSpPr/>
          <p:nvPr/>
        </p:nvGrpSpPr>
        <p:grpSpPr>
          <a:xfrm>
            <a:off x="-2760447" y="0"/>
            <a:ext cx="13163835" cy="6858000"/>
            <a:chOff x="103517" y="0"/>
            <a:chExt cx="13163835" cy="6858000"/>
          </a:xfrm>
        </p:grpSpPr>
        <p:sp>
          <p:nvSpPr>
            <p:cNvPr id="15" name="正方形/長方形 14"/>
            <p:cNvSpPr/>
            <p:nvPr/>
          </p:nvSpPr>
          <p:spPr>
            <a:xfrm>
              <a:off x="103517"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24053"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944589"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362967"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781345"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2201881"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2622417"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040795"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3459173"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3879709"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4300245"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718623"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5137001"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5557537"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978073"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6396451"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6814829"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7235365"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7655901"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8074279"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8492657"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8913193"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9333729"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9752107"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10170485"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10591021"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11011557"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11429935"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11848313"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12268849"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12689385"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13107763"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08694952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repeatCount="5000" accel="33333" decel="33333" autoRev="1" fill="hold" nodeType="clickEffect">
                                  <p:stCondLst>
                                    <p:cond delay="0"/>
                                  </p:stCondLst>
                                  <p:childTnLst>
                                    <p:animMotion origin="layout" path="M -1.94444E-6 0 L 0.15191 0 " pathEditMode="relative" rAng="0" ptsTypes="AA">
                                      <p:cBhvr>
                                        <p:cTn id="6" dur="1500" fill="hold"/>
                                        <p:tgtEl>
                                          <p:spTgt spid="49"/>
                                        </p:tgtEl>
                                        <p:attrNameLst>
                                          <p:attrName>ppt_x</p:attrName>
                                          <p:attrName>ppt_y</p:attrName>
                                        </p:attrNameLst>
                                      </p:cBhvr>
                                      <p:rCtr x="758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いかがでしょうか。</a:t>
            </a:r>
            <a:endParaRPr kumimoji="1" lang="ja-JP" altLang="en-US" dirty="0"/>
          </a:p>
        </p:txBody>
      </p:sp>
      <p:sp>
        <p:nvSpPr>
          <p:cNvPr id="3" name="コンテンツ プレースホルダー 2"/>
          <p:cNvSpPr>
            <a:spLocks noGrp="1"/>
          </p:cNvSpPr>
          <p:nvPr>
            <p:ph idx="1"/>
          </p:nvPr>
        </p:nvSpPr>
        <p:spPr>
          <a:xfrm>
            <a:off x="628650" y="1825625"/>
            <a:ext cx="8190398" cy="4351338"/>
          </a:xfrm>
        </p:spPr>
        <p:txBody>
          <a:bodyPr/>
          <a:lstStyle/>
          <a:p>
            <a:r>
              <a:rPr kumimoji="1" lang="ja-JP" altLang="en-US" dirty="0" smtClean="0"/>
              <a:t>奥行きがより</a:t>
            </a:r>
            <a:r>
              <a:rPr kumimoji="1" lang="ja-JP" altLang="en-US" dirty="0" smtClean="0"/>
              <a:t>強く感じられましたか？</a:t>
            </a:r>
            <a:endParaRPr kumimoji="1" lang="en-US" altLang="ja-JP" dirty="0" smtClean="0"/>
          </a:p>
          <a:p>
            <a:pPr lvl="1"/>
            <a:r>
              <a:rPr kumimoji="1" lang="ja-JP" altLang="en-US" dirty="0" smtClean="0"/>
              <a:t>私には感じられました。</a:t>
            </a:r>
            <a:endParaRPr kumimoji="1" lang="en-US" altLang="ja-JP" dirty="0" smtClean="0"/>
          </a:p>
          <a:p>
            <a:pPr lvl="1"/>
            <a:r>
              <a:rPr kumimoji="1" lang="ja-JP" altLang="en-US" dirty="0" smtClean="0"/>
              <a:t>数人に試してもらいましたが、</a:t>
            </a:r>
            <a:r>
              <a:rPr kumimoji="1" lang="en-US" altLang="ja-JP" dirty="0" smtClean="0"/>
              <a:t/>
            </a:r>
            <a:br>
              <a:rPr kumimoji="1" lang="en-US" altLang="ja-JP" dirty="0" smtClean="0"/>
            </a:br>
            <a:r>
              <a:rPr kumimoji="1" lang="ja-JP" altLang="en-US" dirty="0" smtClean="0"/>
              <a:t>感じたと言ってくれました。</a:t>
            </a:r>
            <a:endParaRPr kumimoji="1" lang="en-US" altLang="ja-JP" dirty="0" smtClean="0"/>
          </a:p>
          <a:p>
            <a:pPr lvl="1"/>
            <a:r>
              <a:rPr kumimoji="1" lang="en-US" altLang="ja-JP" dirty="0" smtClean="0"/>
              <a:t>…</a:t>
            </a:r>
            <a:r>
              <a:rPr kumimoji="1" lang="ja-JP" altLang="en-US" dirty="0" smtClean="0"/>
              <a:t>忖度でなければ。</a:t>
            </a:r>
            <a:endParaRPr kumimoji="1" lang="en-US" altLang="ja-JP" dirty="0" smtClean="0"/>
          </a:p>
          <a:p>
            <a:endParaRPr lang="en-US" altLang="ja-JP" sz="2000" dirty="0"/>
          </a:p>
          <a:p>
            <a:r>
              <a:rPr kumimoji="1" lang="ja-JP" altLang="en-US" dirty="0" smtClean="0"/>
              <a:t>では、別の写真を使って同じよう</a:t>
            </a:r>
            <a:r>
              <a:rPr kumimoji="1" lang="ja-JP" altLang="en-US" dirty="0" smtClean="0"/>
              <a:t>に</a:t>
            </a:r>
            <a:r>
              <a:rPr kumimoji="1" lang="en-US" altLang="ja-JP" dirty="0" smtClean="0"/>
              <a:t/>
            </a:r>
            <a:br>
              <a:rPr kumimoji="1" lang="en-US" altLang="ja-JP" dirty="0" smtClean="0"/>
            </a:br>
            <a:r>
              <a:rPr kumimoji="1" lang="ja-JP" altLang="en-US" dirty="0" smtClean="0"/>
              <a:t>試して</a:t>
            </a:r>
            <a:r>
              <a:rPr kumimoji="1" lang="ja-JP" altLang="en-US" dirty="0" smtClean="0"/>
              <a:t>みましょう。</a:t>
            </a:r>
            <a:endParaRPr kumimoji="1" lang="ja-JP" altLang="en-US" dirty="0"/>
          </a:p>
        </p:txBody>
      </p:sp>
    </p:spTree>
    <p:extLst>
      <p:ext uri="{BB962C8B-B14F-4D97-AF65-F5344CB8AC3E}">
        <p14:creationId xmlns:p14="http://schemas.microsoft.com/office/powerpoint/2010/main" val="28025582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0"/>
                                        <p:tgtEl>
                                          <p:spTgt spid="3">
                                            <p:txEl>
                                              <p:pRg st="0" end="0"/>
                                            </p:txEl>
                                          </p:spTgt>
                                        </p:tgtEl>
                                      </p:cBhvr>
                                    </p:animEffect>
                                  </p:childTnLst>
                                </p:cTn>
                              </p:par>
                            </p:childTnLst>
                          </p:cTn>
                        </p:par>
                        <p:par>
                          <p:cTn id="8" fill="hold">
                            <p:stCondLst>
                              <p:cond delay="3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0"/>
                                        <p:tgtEl>
                                          <p:spTgt spid="3">
                                            <p:txEl>
                                              <p:pRg st="1" end="1"/>
                                            </p:txEl>
                                          </p:spTgt>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3000"/>
                                        <p:tgtEl>
                                          <p:spTgt spid="3">
                                            <p:txEl>
                                              <p:pRg st="2" end="2"/>
                                            </p:txEl>
                                          </p:spTgt>
                                        </p:tgtEl>
                                      </p:cBhvr>
                                    </p:animEffect>
                                  </p:childTnLst>
                                </p:cTn>
                              </p:par>
                            </p:childTnLst>
                          </p:cTn>
                        </p:par>
                        <p:par>
                          <p:cTn id="16" fill="hold">
                            <p:stCondLst>
                              <p:cond delay="9000"/>
                            </p:stCondLst>
                            <p:childTnLst>
                              <p:par>
                                <p:cTn id="17" presetID="10" presetClass="entr" presetSubtype="0" fill="hold" grpId="0"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50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4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49" name="グループ化 48"/>
          <p:cNvGrpSpPr/>
          <p:nvPr/>
        </p:nvGrpSpPr>
        <p:grpSpPr>
          <a:xfrm>
            <a:off x="-2310071" y="0"/>
            <a:ext cx="13163835" cy="6858000"/>
            <a:chOff x="103517" y="0"/>
            <a:chExt cx="13163835" cy="6858000"/>
          </a:xfrm>
        </p:grpSpPr>
        <p:sp>
          <p:nvSpPr>
            <p:cNvPr id="15" name="正方形/長方形 14"/>
            <p:cNvSpPr/>
            <p:nvPr/>
          </p:nvSpPr>
          <p:spPr>
            <a:xfrm>
              <a:off x="103517"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24053"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944589"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362967"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781345"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2201881"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2622417"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040795"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3459173"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3879709"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4300245"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718623"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5137001"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5557537"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978073"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6396451"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6814829"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7235365"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7655901"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8074279"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8492657"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8913193"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9333729"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9752107"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10170485"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10591021"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11011557"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11429935"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11848313"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12268849"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12689385"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13107763"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799479071"/>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repeatCount="5000" accel="33333" decel="33333" autoRev="1" fill="hold" nodeType="clickEffect">
                                  <p:stCondLst>
                                    <p:cond delay="0"/>
                                  </p:stCondLst>
                                  <p:childTnLst>
                                    <p:animMotion origin="layout" path="M 2.5E-6 0 L 0.15191 0 " pathEditMode="relative" rAng="0" ptsTypes="AA">
                                      <p:cBhvr>
                                        <p:cTn id="6" dur="1500" fill="hold"/>
                                        <p:tgtEl>
                                          <p:spTgt spid="49"/>
                                        </p:tgtEl>
                                        <p:attrNameLst>
                                          <p:attrName>ppt_x</p:attrName>
                                          <p:attrName>ppt_y</p:attrName>
                                        </p:attrNameLst>
                                      </p:cBhvr>
                                      <p:rCtr x="758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49" name="グループ化 48"/>
          <p:cNvGrpSpPr/>
          <p:nvPr/>
        </p:nvGrpSpPr>
        <p:grpSpPr>
          <a:xfrm>
            <a:off x="-2760447" y="0"/>
            <a:ext cx="13163835" cy="6858000"/>
            <a:chOff x="103517" y="0"/>
            <a:chExt cx="13163835" cy="6858000"/>
          </a:xfrm>
        </p:grpSpPr>
        <p:sp>
          <p:nvSpPr>
            <p:cNvPr id="15" name="正方形/長方形 14"/>
            <p:cNvSpPr/>
            <p:nvPr/>
          </p:nvSpPr>
          <p:spPr>
            <a:xfrm>
              <a:off x="103517"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24053"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944589"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362967"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781345"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2201881"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2622417"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040795"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3459173"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3879709"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4300245"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718623"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5137001"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5557537"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978073"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6396451"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6814829"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7235365"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7655901"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8074279"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8492657"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8913193"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9333729"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9752107"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10170485"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10591021"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11011557"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11429935"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11848313"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12268849"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12689385"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13107763"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07061317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repeatCount="5000" accel="33333" decel="33333" autoRev="1" fill="hold" nodeType="clickEffect">
                                  <p:stCondLst>
                                    <p:cond delay="0"/>
                                  </p:stCondLst>
                                  <p:childTnLst>
                                    <p:animMotion origin="layout" path="M -1.94444E-6 0 L 0.15191 0 " pathEditMode="relative" rAng="0" ptsTypes="AA">
                                      <p:cBhvr>
                                        <p:cTn id="6" dur="1500" fill="hold"/>
                                        <p:tgtEl>
                                          <p:spTgt spid="49"/>
                                        </p:tgtEl>
                                        <p:attrNameLst>
                                          <p:attrName>ppt_x</p:attrName>
                                          <p:attrName>ppt_y</p:attrName>
                                        </p:attrNameLst>
                                      </p:cBhvr>
                                      <p:rCtr x="758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49" y="365126"/>
            <a:ext cx="8024144" cy="1325563"/>
          </a:xfrm>
        </p:spPr>
        <p:txBody>
          <a:bodyPr/>
          <a:lstStyle/>
          <a:p>
            <a:r>
              <a:rPr kumimoji="1" lang="ja-JP" altLang="en-US" dirty="0" smtClean="0"/>
              <a:t>なぜそう見えるのでしょうか？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実は、説明に困っています。</a:t>
            </a:r>
            <a:endParaRPr kumimoji="1" lang="en-US" altLang="ja-JP" dirty="0" smtClean="0"/>
          </a:p>
          <a:p>
            <a:r>
              <a:rPr kumimoji="1" lang="ja-JP" altLang="en-US" dirty="0" smtClean="0"/>
              <a:t>縞模様の動きと反対に動いて見えるぼやけた背景は、遠くにあります。</a:t>
            </a:r>
            <a:endParaRPr kumimoji="1" lang="en-US" altLang="ja-JP" dirty="0" smtClean="0"/>
          </a:p>
          <a:p>
            <a:r>
              <a:rPr kumimoji="1" lang="ja-JP" altLang="en-US" dirty="0" smtClean="0"/>
              <a:t>近くの花を見ながら自分が動いたら、</a:t>
            </a:r>
            <a:r>
              <a:rPr lang="en-US" altLang="ja-JP" dirty="0"/>
              <a:t/>
            </a:r>
            <a:br>
              <a:rPr lang="en-US" altLang="ja-JP" dirty="0"/>
            </a:br>
            <a:r>
              <a:rPr kumimoji="1" lang="ja-JP" altLang="en-US" dirty="0" smtClean="0"/>
              <a:t>遠くの背景の動きは自分と同じ向きになるはずです（運動視差）。</a:t>
            </a:r>
            <a:endParaRPr kumimoji="1" lang="en-US" altLang="ja-JP" dirty="0" smtClean="0"/>
          </a:p>
          <a:p>
            <a:r>
              <a:rPr kumimoji="1" lang="ja-JP" altLang="en-US" dirty="0" smtClean="0"/>
              <a:t>逆向き、ですよね</a:t>
            </a:r>
            <a:r>
              <a:rPr kumimoji="1" lang="en-US" altLang="ja-JP" dirty="0" smtClean="0"/>
              <a:t>…</a:t>
            </a:r>
            <a:r>
              <a:rPr kumimoji="1" lang="ja-JP" altLang="en-US" dirty="0" smtClean="0"/>
              <a:t>？</a:t>
            </a:r>
            <a:endParaRPr kumimoji="1" lang="en-US" altLang="ja-JP" dirty="0" smtClean="0"/>
          </a:p>
          <a:p>
            <a:endParaRPr kumimoji="1" lang="en-US" altLang="ja-JP" dirty="0" smtClean="0"/>
          </a:p>
          <a:p>
            <a:endParaRPr kumimoji="1" lang="ja-JP" altLang="en-US" dirty="0"/>
          </a:p>
        </p:txBody>
      </p:sp>
    </p:spTree>
    <p:extLst>
      <p:ext uri="{BB962C8B-B14F-4D97-AF65-F5344CB8AC3E}">
        <p14:creationId xmlns:p14="http://schemas.microsoft.com/office/powerpoint/2010/main" val="323208222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3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3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49" y="365126"/>
            <a:ext cx="8024144" cy="1325563"/>
          </a:xfrm>
        </p:spPr>
        <p:txBody>
          <a:bodyPr/>
          <a:lstStyle/>
          <a:p>
            <a:r>
              <a:rPr kumimoji="1" lang="ja-JP" altLang="en-US" dirty="0" smtClean="0"/>
              <a:t>では、運動の向きを合わせます。</a:t>
            </a:r>
            <a:endParaRPr kumimoji="1" lang="ja-JP" altLang="en-US" dirty="0"/>
          </a:p>
        </p:txBody>
      </p:sp>
      <p:sp>
        <p:nvSpPr>
          <p:cNvPr id="3" name="コンテンツ プレースホルダー 2"/>
          <p:cNvSpPr>
            <a:spLocks noGrp="1"/>
          </p:cNvSpPr>
          <p:nvPr>
            <p:ph idx="1"/>
          </p:nvPr>
        </p:nvSpPr>
        <p:spPr>
          <a:xfrm>
            <a:off x="628649" y="1825625"/>
            <a:ext cx="8197956" cy="4351338"/>
          </a:xfrm>
        </p:spPr>
        <p:txBody>
          <a:bodyPr/>
          <a:lstStyle/>
          <a:p>
            <a:r>
              <a:rPr kumimoji="1" lang="ja-JP" altLang="en-US" dirty="0" smtClean="0"/>
              <a:t>縞模様の動きと逆相に身体を動かしてみてください。</a:t>
            </a:r>
            <a:endParaRPr kumimoji="1" lang="en-US" altLang="ja-JP" dirty="0" smtClean="0"/>
          </a:p>
          <a:p>
            <a:pPr lvl="1"/>
            <a:r>
              <a:rPr kumimoji="1" lang="ja-JP" altLang="en-US" dirty="0" smtClean="0"/>
              <a:t>縞が右（左）に動くときは、身体を</a:t>
            </a:r>
            <a:r>
              <a:rPr kumimoji="1" lang="en-US" altLang="ja-JP" dirty="0" smtClean="0"/>
              <a:t/>
            </a:r>
            <a:br>
              <a:rPr kumimoji="1" lang="en-US" altLang="ja-JP" dirty="0" smtClean="0"/>
            </a:br>
            <a:r>
              <a:rPr kumimoji="1" lang="ja-JP" altLang="en-US" dirty="0" smtClean="0"/>
              <a:t>左（右）に動かしてください。</a:t>
            </a:r>
            <a:endParaRPr kumimoji="1" lang="en-US" altLang="ja-JP" dirty="0" smtClean="0"/>
          </a:p>
          <a:p>
            <a:r>
              <a:rPr kumimoji="1" lang="ja-JP" altLang="en-US" dirty="0" smtClean="0"/>
              <a:t>どのように見え方が変わるでしょうか。</a:t>
            </a:r>
            <a:endParaRPr kumimoji="1" lang="en-US" altLang="ja-JP" dirty="0" smtClean="0"/>
          </a:p>
        </p:txBody>
      </p:sp>
    </p:spTree>
    <p:extLst>
      <p:ext uri="{BB962C8B-B14F-4D97-AF65-F5344CB8AC3E}">
        <p14:creationId xmlns:p14="http://schemas.microsoft.com/office/powerpoint/2010/main" val="320348419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4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3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49" name="グループ化 48"/>
          <p:cNvGrpSpPr/>
          <p:nvPr/>
        </p:nvGrpSpPr>
        <p:grpSpPr>
          <a:xfrm>
            <a:off x="-2760447" y="0"/>
            <a:ext cx="13163835" cy="6858000"/>
            <a:chOff x="103517" y="0"/>
            <a:chExt cx="13163835" cy="6858000"/>
          </a:xfrm>
        </p:grpSpPr>
        <p:sp>
          <p:nvSpPr>
            <p:cNvPr id="15" name="正方形/長方形 14"/>
            <p:cNvSpPr/>
            <p:nvPr/>
          </p:nvSpPr>
          <p:spPr>
            <a:xfrm>
              <a:off x="103517"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24053"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944589"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362967"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781345"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2201881"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2622417"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040795"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3459173"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3879709"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4300245"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718623"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5137001"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5557537"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978073"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6396451"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6814829"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7235365"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7655901"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8074279"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8492657"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8913193"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9333729"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9752107"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10170485"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10591021"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11011557"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11429935"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11848313"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12268849"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12689385"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13107763"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73159230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repeatCount="5000" accel="33333" decel="33333" autoRev="1" fill="hold" nodeType="clickEffect">
                                  <p:stCondLst>
                                    <p:cond delay="0"/>
                                  </p:stCondLst>
                                  <p:childTnLst>
                                    <p:animMotion origin="layout" path="M -1.94444E-6 0 L 0.15191 0 " pathEditMode="relative" rAng="0" ptsTypes="AA">
                                      <p:cBhvr>
                                        <p:cTn id="6" dur="1500" fill="hold"/>
                                        <p:tgtEl>
                                          <p:spTgt spid="49"/>
                                        </p:tgtEl>
                                        <p:attrNameLst>
                                          <p:attrName>ppt_x</p:attrName>
                                          <p:attrName>ppt_y</p:attrName>
                                        </p:attrNameLst>
                                      </p:cBhvr>
                                      <p:rCtr x="758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49" y="365126"/>
            <a:ext cx="8024144" cy="1325563"/>
          </a:xfrm>
        </p:spPr>
        <p:txBody>
          <a:bodyPr/>
          <a:lstStyle/>
          <a:p>
            <a:r>
              <a:rPr kumimoji="1" lang="ja-JP" altLang="en-US" dirty="0" smtClean="0"/>
              <a:t>確かに奥行き感はありますが</a:t>
            </a:r>
            <a:r>
              <a:rPr kumimoji="1" lang="en-US" altLang="ja-JP" dirty="0" smtClean="0"/>
              <a:t>…</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特に強まったという感じはしない</a:t>
            </a:r>
            <a:r>
              <a:rPr kumimoji="1" lang="en-US" altLang="ja-JP" dirty="0" smtClean="0"/>
              <a:t/>
            </a:r>
            <a:br>
              <a:rPr kumimoji="1" lang="en-US" altLang="ja-JP" dirty="0" smtClean="0"/>
            </a:br>
            <a:r>
              <a:rPr kumimoji="1" lang="ja-JP" altLang="en-US" dirty="0" err="1" smtClean="0"/>
              <a:t>ような</a:t>
            </a:r>
            <a:r>
              <a:rPr kumimoji="1" lang="en-US" altLang="ja-JP" dirty="0" smtClean="0"/>
              <a:t>…</a:t>
            </a:r>
            <a:r>
              <a:rPr kumimoji="1" lang="ja-JP" altLang="en-US" dirty="0" smtClean="0"/>
              <a:t>？</a:t>
            </a:r>
            <a:endParaRPr kumimoji="1" lang="en-US" altLang="ja-JP" dirty="0" smtClean="0"/>
          </a:p>
          <a:p>
            <a:r>
              <a:rPr kumimoji="1" lang="ja-JP" altLang="en-US" dirty="0" smtClean="0"/>
              <a:t>どちらに動いてもいいみたいです。</a:t>
            </a:r>
          </a:p>
          <a:p>
            <a:r>
              <a:rPr kumimoji="1" lang="ja-JP" altLang="en-US" dirty="0" smtClean="0"/>
              <a:t>それに、逆相に動いたときは写真が歪んで見えませんでしたか？</a:t>
            </a:r>
            <a:endParaRPr kumimoji="1" lang="en-US" altLang="ja-JP" dirty="0" smtClean="0"/>
          </a:p>
          <a:p>
            <a:pPr lvl="1"/>
            <a:r>
              <a:rPr kumimoji="1" lang="ja-JP" altLang="en-US" dirty="0" smtClean="0"/>
              <a:t>同相の方がむしろ自然に見える？</a:t>
            </a:r>
            <a:endParaRPr kumimoji="1" lang="en-US" altLang="ja-JP" dirty="0" smtClean="0"/>
          </a:p>
        </p:txBody>
      </p:sp>
    </p:spTree>
    <p:extLst>
      <p:ext uri="{BB962C8B-B14F-4D97-AF65-F5344CB8AC3E}">
        <p14:creationId xmlns:p14="http://schemas.microsoft.com/office/powerpoint/2010/main" val="148605373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3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3000"/>
                                        <p:tgtEl>
                                          <p:spTgt spid="3">
                                            <p:txEl>
                                              <p:pRg st="2" end="2"/>
                                            </p:txEl>
                                          </p:spTgt>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49" y="365126"/>
            <a:ext cx="8024144" cy="1325563"/>
          </a:xfrm>
        </p:spPr>
        <p:txBody>
          <a:bodyPr/>
          <a:lstStyle/>
          <a:p>
            <a:r>
              <a:rPr kumimoji="1" lang="ja-JP" altLang="en-US" dirty="0" smtClean="0"/>
              <a:t>ある程度の説明をします。</a:t>
            </a:r>
            <a:endParaRPr kumimoji="1" lang="ja-JP" altLang="en-US" dirty="0"/>
          </a:p>
        </p:txBody>
      </p:sp>
      <p:sp>
        <p:nvSpPr>
          <p:cNvPr id="3" name="コンテンツ プレースホルダー 2"/>
          <p:cNvSpPr>
            <a:spLocks noGrp="1"/>
          </p:cNvSpPr>
          <p:nvPr>
            <p:ph idx="1"/>
          </p:nvPr>
        </p:nvSpPr>
        <p:spPr/>
        <p:txBody>
          <a:bodyPr/>
          <a:lstStyle/>
          <a:p>
            <a:r>
              <a:rPr lang="ja-JP" altLang="en-US" dirty="0"/>
              <a:t>背景のぼやけた部分</a:t>
            </a:r>
            <a:r>
              <a:rPr lang="ja-JP" altLang="en-US" dirty="0" smtClean="0"/>
              <a:t>が、</a:t>
            </a:r>
            <a:r>
              <a:rPr kumimoji="1" lang="ja-JP" altLang="en-US" dirty="0" smtClean="0"/>
              <a:t>細い縞模様の動きに誘導され、逆向きに動いて見えます。</a:t>
            </a:r>
            <a:endParaRPr kumimoji="1" lang="en-US" altLang="ja-JP" dirty="0" smtClean="0"/>
          </a:p>
          <a:p>
            <a:pPr lvl="1"/>
            <a:r>
              <a:rPr kumimoji="1" lang="ja-JP" altLang="en-US" dirty="0" smtClean="0"/>
              <a:t>ピント</a:t>
            </a:r>
            <a:r>
              <a:rPr kumimoji="1" lang="ja-JP" altLang="en-US" dirty="0" smtClean="0"/>
              <a:t>が合った部分</a:t>
            </a:r>
            <a:r>
              <a:rPr kumimoji="1" lang="ja-JP" altLang="en-US" dirty="0" smtClean="0"/>
              <a:t>も同様に影響を</a:t>
            </a:r>
            <a:r>
              <a:rPr kumimoji="1" lang="en-US" altLang="ja-JP" dirty="0" smtClean="0"/>
              <a:t/>
            </a:r>
            <a:br>
              <a:rPr kumimoji="1" lang="en-US" altLang="ja-JP" dirty="0" smtClean="0"/>
            </a:br>
            <a:r>
              <a:rPr kumimoji="1" lang="ja-JP" altLang="en-US" dirty="0" smtClean="0"/>
              <a:t>受けそう</a:t>
            </a:r>
            <a:r>
              <a:rPr kumimoji="1" lang="ja-JP" altLang="en-US" dirty="0" smtClean="0"/>
              <a:t>なのですが</a:t>
            </a:r>
            <a:r>
              <a:rPr kumimoji="1" lang="en-US" altLang="ja-JP" dirty="0" smtClean="0"/>
              <a:t>…</a:t>
            </a:r>
          </a:p>
          <a:p>
            <a:r>
              <a:rPr kumimoji="1" lang="ja-JP" altLang="en-US" dirty="0" smtClean="0"/>
              <a:t>ぼやけた部分</a:t>
            </a:r>
            <a:r>
              <a:rPr kumimoji="1" lang="ja-JP" altLang="en-US" dirty="0" smtClean="0"/>
              <a:t>は位置</a:t>
            </a:r>
            <a:r>
              <a:rPr kumimoji="1" lang="ja-JP" altLang="en-US" dirty="0" smtClean="0"/>
              <a:t>の情報が曖昧なため、</a:t>
            </a:r>
            <a:r>
              <a:rPr kumimoji="1" lang="ja-JP" altLang="en-US" dirty="0" smtClean="0"/>
              <a:t>誘導の影響が強くなります。</a:t>
            </a:r>
            <a:endParaRPr kumimoji="1" lang="en-US" altLang="ja-JP" dirty="0" smtClean="0"/>
          </a:p>
        </p:txBody>
      </p:sp>
    </p:spTree>
    <p:extLst>
      <p:ext uri="{BB962C8B-B14F-4D97-AF65-F5344CB8AC3E}">
        <p14:creationId xmlns:p14="http://schemas.microsoft.com/office/powerpoint/2010/main" val="1059275732"/>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500"/>
                                        <p:tgtEl>
                                          <p:spTgt spid="3">
                                            <p:txEl>
                                              <p:pRg st="0" end="0"/>
                                            </p:txEl>
                                          </p:spTgt>
                                        </p:tgtEl>
                                      </p:cBhvr>
                                    </p:animEffect>
                                  </p:childTnLst>
                                </p:cTn>
                              </p:par>
                            </p:childTnLst>
                          </p:cTn>
                        </p:par>
                        <p:par>
                          <p:cTn id="8" fill="hold">
                            <p:stCondLst>
                              <p:cond delay="4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3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4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725474"/>
            <a:ext cx="7886700" cy="5451489"/>
          </a:xfrm>
        </p:spPr>
        <p:txBody>
          <a:bodyPr/>
          <a:lstStyle/>
          <a:p>
            <a:r>
              <a:rPr kumimoji="1" lang="ja-JP" altLang="en-US" dirty="0" smtClean="0"/>
              <a:t>つまり、向きはともかく、ぼけ具合（＝奥行き）によって動き方が違うように見える状況です。</a:t>
            </a:r>
            <a:endParaRPr kumimoji="1" lang="en-US" altLang="ja-JP" dirty="0" smtClean="0"/>
          </a:p>
          <a:p>
            <a:r>
              <a:rPr kumimoji="1" lang="ja-JP" altLang="en-US" dirty="0" smtClean="0"/>
              <a:t>縞模様に合わせて自分が動くと、</a:t>
            </a:r>
            <a:r>
              <a:rPr kumimoji="1" lang="en-US" altLang="ja-JP" dirty="0" smtClean="0"/>
              <a:t/>
            </a:r>
            <a:br>
              <a:rPr kumimoji="1" lang="en-US" altLang="ja-JP" dirty="0" smtClean="0"/>
            </a:br>
            <a:r>
              <a:rPr kumimoji="1" lang="ja-JP" altLang="en-US" dirty="0" smtClean="0"/>
              <a:t>背景の動きが自分の動きのせいだと感じやすくなります。</a:t>
            </a:r>
            <a:endParaRPr kumimoji="1" lang="en-US" altLang="ja-JP" dirty="0" smtClean="0"/>
          </a:p>
          <a:p>
            <a:r>
              <a:rPr kumimoji="1" lang="ja-JP" altLang="en-US" dirty="0" smtClean="0"/>
              <a:t>ところが、自分が動いたせいだと</a:t>
            </a:r>
            <a:r>
              <a:rPr kumimoji="1" lang="en-US" altLang="ja-JP" dirty="0" smtClean="0"/>
              <a:t/>
            </a:r>
            <a:br>
              <a:rPr kumimoji="1" lang="en-US" altLang="ja-JP" dirty="0" smtClean="0"/>
            </a:br>
            <a:r>
              <a:rPr lang="ja-JP" altLang="en-US" dirty="0" smtClean="0"/>
              <a:t>したら、遠くにある背景の動きは</a:t>
            </a:r>
            <a:r>
              <a:rPr lang="en-US" altLang="ja-JP" dirty="0" smtClean="0"/>
              <a:t/>
            </a:r>
            <a:br>
              <a:rPr lang="en-US" altLang="ja-JP" dirty="0" smtClean="0"/>
            </a:br>
            <a:r>
              <a:rPr lang="ja-JP" altLang="en-US" dirty="0" smtClean="0"/>
              <a:t>反対向きの</a:t>
            </a:r>
            <a:r>
              <a:rPr kumimoji="1" lang="ja-JP" altLang="en-US" dirty="0" smtClean="0"/>
              <a:t>はずなのですが</a:t>
            </a:r>
            <a:r>
              <a:rPr kumimoji="1" lang="en-US" altLang="ja-JP" dirty="0" smtClean="0"/>
              <a:t>…</a:t>
            </a:r>
          </a:p>
        </p:txBody>
      </p:sp>
    </p:spTree>
    <p:extLst>
      <p:ext uri="{BB962C8B-B14F-4D97-AF65-F5344CB8AC3E}">
        <p14:creationId xmlns:p14="http://schemas.microsoft.com/office/powerpoint/2010/main" val="554188341"/>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4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226508"/>
      </p:ext>
    </p:extLst>
  </p:cSld>
  <p:clrMapOvr>
    <a:masterClrMapping/>
  </p:clrMapOvr>
  <p:transition spd="slow" advTm="1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725474"/>
            <a:ext cx="7886700" cy="5451489"/>
          </a:xfrm>
        </p:spPr>
        <p:txBody>
          <a:bodyPr/>
          <a:lstStyle/>
          <a:p>
            <a:r>
              <a:rPr kumimoji="1" lang="ja-JP" altLang="en-US" dirty="0" smtClean="0"/>
              <a:t>とにかく、自分の動きに同期して</a:t>
            </a:r>
            <a:r>
              <a:rPr kumimoji="1" lang="en-US" altLang="ja-JP" dirty="0" smtClean="0"/>
              <a:t/>
            </a:r>
            <a:br>
              <a:rPr kumimoji="1" lang="en-US" altLang="ja-JP" dirty="0" smtClean="0"/>
            </a:br>
            <a:r>
              <a:rPr kumimoji="1" lang="ja-JP" altLang="en-US" dirty="0" smtClean="0"/>
              <a:t>前景と背景が異なる動き方をすれば、立体感が強まるようです。</a:t>
            </a:r>
            <a:endParaRPr kumimoji="1" lang="en-US" altLang="ja-JP" dirty="0" smtClean="0"/>
          </a:p>
          <a:p>
            <a:endParaRPr lang="en-US" altLang="ja-JP" dirty="0"/>
          </a:p>
          <a:p>
            <a:endParaRPr kumimoji="1" lang="en-US" altLang="ja-JP" dirty="0" smtClean="0"/>
          </a:p>
          <a:p>
            <a:pPr marL="0" indent="0">
              <a:buNone/>
            </a:pPr>
            <a:r>
              <a:rPr kumimoji="1" lang="ja-JP" altLang="en-US" dirty="0" smtClean="0"/>
              <a:t>以上、</a:t>
            </a:r>
            <a:endParaRPr kumimoji="1" lang="en-US" altLang="ja-JP" dirty="0" smtClean="0"/>
          </a:p>
          <a:p>
            <a:pPr marL="0" indent="0" algn="ctr">
              <a:buNone/>
            </a:pPr>
            <a:r>
              <a:rPr kumimoji="1" lang="ja-JP" altLang="en-US" dirty="0" smtClean="0"/>
              <a:t>「写真をより立体的に見る方法」</a:t>
            </a:r>
            <a:endParaRPr kumimoji="1" lang="en-US" altLang="ja-JP" dirty="0" smtClean="0"/>
          </a:p>
          <a:p>
            <a:pPr marL="0" indent="0">
              <a:buNone/>
            </a:pPr>
            <a:r>
              <a:rPr kumimoji="1" lang="ja-JP" altLang="en-US" dirty="0" smtClean="0"/>
              <a:t>でした。</a:t>
            </a:r>
            <a:endParaRPr kumimoji="1" lang="en-US" altLang="ja-JP" dirty="0" smtClean="0"/>
          </a:p>
        </p:txBody>
      </p:sp>
    </p:spTree>
    <p:extLst>
      <p:ext uri="{BB962C8B-B14F-4D97-AF65-F5344CB8AC3E}">
        <p14:creationId xmlns:p14="http://schemas.microsoft.com/office/powerpoint/2010/main" val="3046559137"/>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3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631771"/>
      </p:ext>
    </p:extLst>
  </p:cSld>
  <p:clrMapOvr>
    <a:masterClrMapping/>
  </p:clrMapOvr>
  <p:transition spd="slow" advTm="2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写真を用意します。</a:t>
            </a:r>
            <a:endParaRPr kumimoji="1" lang="ja-JP" altLang="en-US" dirty="0"/>
          </a:p>
        </p:txBody>
      </p:sp>
      <p:sp>
        <p:nvSpPr>
          <p:cNvPr id="3" name="コンテンツ プレースホルダー 2"/>
          <p:cNvSpPr>
            <a:spLocks noGrp="1"/>
          </p:cNvSpPr>
          <p:nvPr>
            <p:ph idx="1"/>
          </p:nvPr>
        </p:nvSpPr>
        <p:spPr/>
        <p:txBody>
          <a:bodyPr/>
          <a:lstStyle/>
          <a:p>
            <a:pPr>
              <a:lnSpc>
                <a:spcPct val="100000"/>
              </a:lnSpc>
              <a:spcBef>
                <a:spcPts val="600"/>
              </a:spcBef>
              <a:spcAft>
                <a:spcPts val="600"/>
              </a:spcAft>
            </a:pPr>
            <a:r>
              <a:rPr kumimoji="1" lang="ja-JP" altLang="en-US" dirty="0" smtClean="0"/>
              <a:t>背景が</a:t>
            </a:r>
            <a:r>
              <a:rPr kumimoji="1" lang="ja-JP" altLang="en-US" dirty="0" smtClean="0"/>
              <a:t>ぼやけて</a:t>
            </a:r>
            <a:r>
              <a:rPr kumimoji="1" lang="ja-JP" altLang="en-US" dirty="0" smtClean="0"/>
              <a:t>いるものがいいです。</a:t>
            </a:r>
            <a:endParaRPr kumimoji="1" lang="en-US" altLang="ja-JP" dirty="0" smtClean="0"/>
          </a:p>
          <a:p>
            <a:pPr>
              <a:lnSpc>
                <a:spcPct val="100000"/>
              </a:lnSpc>
              <a:spcBef>
                <a:spcPts val="600"/>
              </a:spcBef>
              <a:spcAft>
                <a:spcPts val="600"/>
              </a:spcAft>
            </a:pPr>
            <a:r>
              <a:rPr kumimoji="1" lang="ja-JP" altLang="en-US" dirty="0" smtClean="0"/>
              <a:t>実は、その時点ですでにかなりの</a:t>
            </a:r>
            <a:r>
              <a:rPr kumimoji="1" lang="en-US" altLang="ja-JP" dirty="0" smtClean="0"/>
              <a:t/>
            </a:r>
            <a:br>
              <a:rPr kumimoji="1" lang="en-US" altLang="ja-JP" dirty="0" smtClean="0"/>
            </a:br>
            <a:r>
              <a:rPr kumimoji="1" lang="ja-JP" altLang="en-US" dirty="0" smtClean="0"/>
              <a:t>奥行き感があると思いますが</a:t>
            </a:r>
            <a:r>
              <a:rPr kumimoji="1" lang="en-US" altLang="ja-JP" dirty="0" smtClean="0"/>
              <a:t>…</a:t>
            </a:r>
          </a:p>
          <a:p>
            <a:pPr>
              <a:lnSpc>
                <a:spcPct val="100000"/>
              </a:lnSpc>
              <a:spcBef>
                <a:spcPts val="600"/>
              </a:spcBef>
              <a:spcAft>
                <a:spcPts val="600"/>
              </a:spcAft>
            </a:pPr>
            <a:r>
              <a:rPr kumimoji="1" lang="ja-JP" altLang="en-US" dirty="0" smtClean="0"/>
              <a:t>たとえば、こんな写真です。</a:t>
            </a:r>
            <a:endParaRPr kumimoji="1" lang="ja-JP" altLang="en-US" dirty="0"/>
          </a:p>
        </p:txBody>
      </p:sp>
    </p:spTree>
    <p:extLst>
      <p:ext uri="{BB962C8B-B14F-4D97-AF65-F5344CB8AC3E}">
        <p14:creationId xmlns:p14="http://schemas.microsoft.com/office/powerpoint/2010/main" val="134842115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3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249158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300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これにちょっと細工します。</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細い縞模様</a:t>
            </a:r>
            <a:r>
              <a:rPr kumimoji="1" lang="ja-JP" altLang="en-US" dirty="0" smtClean="0"/>
              <a:t>を被せます</a:t>
            </a:r>
            <a:r>
              <a:rPr kumimoji="1" lang="ja-JP" altLang="en-US" dirty="0" smtClean="0"/>
              <a:t>。</a:t>
            </a:r>
            <a:endParaRPr kumimoji="1" lang="en-US" altLang="ja-JP" dirty="0" smtClean="0"/>
          </a:p>
          <a:p>
            <a:pPr marL="355600" indent="-355600">
              <a:buNone/>
            </a:pPr>
            <a:r>
              <a:rPr kumimoji="1" lang="en-US" altLang="ja-JP" sz="2800" dirty="0" smtClean="0"/>
              <a:t>※</a:t>
            </a:r>
            <a:r>
              <a:rPr kumimoji="1" lang="ja-JP" altLang="en-US" sz="3200" dirty="0" smtClean="0"/>
              <a:t>縞が白黒交互なの</a:t>
            </a:r>
            <a:r>
              <a:rPr kumimoji="1" lang="ja-JP" altLang="en-US" sz="3200" dirty="0" smtClean="0"/>
              <a:t>は</a:t>
            </a:r>
            <a:r>
              <a:rPr kumimoji="1" lang="ja-JP" altLang="en-US" sz="3200" dirty="0" smtClean="0"/>
              <a:t>、どんな写真でも</a:t>
            </a:r>
            <a:r>
              <a:rPr kumimoji="1" lang="en-US" altLang="ja-JP" sz="3200" dirty="0" smtClean="0"/>
              <a:t/>
            </a:r>
            <a:br>
              <a:rPr kumimoji="1" lang="en-US" altLang="ja-JP" sz="3200" dirty="0" smtClean="0"/>
            </a:br>
            <a:r>
              <a:rPr kumimoji="1" lang="ja-JP" altLang="en-US" sz="3200" dirty="0" smtClean="0"/>
              <a:t>縞</a:t>
            </a:r>
            <a:r>
              <a:rPr kumimoji="1" lang="ja-JP" altLang="en-US" sz="3200" dirty="0" smtClean="0"/>
              <a:t>模様が</a:t>
            </a:r>
            <a:r>
              <a:rPr kumimoji="1" lang="ja-JP" altLang="en-US" sz="3200" dirty="0" smtClean="0"/>
              <a:t>見えるよう</a:t>
            </a:r>
            <a:r>
              <a:rPr kumimoji="1" lang="ja-JP" altLang="en-US" sz="3200" dirty="0" smtClean="0"/>
              <a:t>にするためです。</a:t>
            </a:r>
            <a:endParaRPr kumimoji="1" lang="ja-JP" altLang="en-US" sz="3200" dirty="0"/>
          </a:p>
        </p:txBody>
      </p:sp>
    </p:spTree>
    <p:extLst>
      <p:ext uri="{BB962C8B-B14F-4D97-AF65-F5344CB8AC3E}">
        <p14:creationId xmlns:p14="http://schemas.microsoft.com/office/powerpoint/2010/main" val="164105933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49" name="グループ化 48"/>
          <p:cNvGrpSpPr/>
          <p:nvPr/>
        </p:nvGrpSpPr>
        <p:grpSpPr>
          <a:xfrm>
            <a:off x="-2760447" y="0"/>
            <a:ext cx="13163835" cy="6858000"/>
            <a:chOff x="103517" y="0"/>
            <a:chExt cx="13163835" cy="6858000"/>
          </a:xfrm>
        </p:grpSpPr>
        <p:sp>
          <p:nvSpPr>
            <p:cNvPr id="15" name="正方形/長方形 14"/>
            <p:cNvSpPr/>
            <p:nvPr/>
          </p:nvSpPr>
          <p:spPr>
            <a:xfrm>
              <a:off x="103517"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24053"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944589"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362967"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781345"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2201881"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2622417"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040795"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3459173"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3879709"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4300245"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718623"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5137001"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5557537"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978073"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6396451"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6814829"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7235365"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7655901"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8074279"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8492657"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8913193"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9333729"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9752107"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10170485"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10591021"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11011557"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11429935"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11848313"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12268849"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12689385"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13107763"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759906419"/>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300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3000"/>
                                  </p:stCondLst>
                                  <p:childTnLst>
                                    <p:animEffect transition="out" filter="fade">
                                      <p:cBhvr>
                                        <p:cTn id="9" dur="500"/>
                                        <p:tgtEl>
                                          <p:spTgt spid="49"/>
                                        </p:tgtEl>
                                      </p:cBhvr>
                                    </p:animEffect>
                                    <p:set>
                                      <p:cBhvr>
                                        <p:cTn id="10"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この縞</a:t>
            </a:r>
            <a:r>
              <a:rPr kumimoji="1" lang="ja-JP" altLang="en-US" dirty="0" smtClean="0"/>
              <a:t>模様を動かします。</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中央のピントが合った花を見ながら写真全体をぼやっと眺めてください。</a:t>
            </a:r>
            <a:endParaRPr kumimoji="1" lang="en-US" altLang="ja-JP" dirty="0" smtClean="0"/>
          </a:p>
          <a:p>
            <a:r>
              <a:rPr kumimoji="1" lang="ja-JP" altLang="en-US" dirty="0" smtClean="0"/>
              <a:t>すると、ぼやけた背景が縞模様と</a:t>
            </a:r>
            <a:r>
              <a:rPr kumimoji="1" lang="en-US" altLang="ja-JP" dirty="0" smtClean="0"/>
              <a:t/>
            </a:r>
            <a:br>
              <a:rPr kumimoji="1" lang="en-US" altLang="ja-JP" dirty="0" smtClean="0"/>
            </a:br>
            <a:r>
              <a:rPr kumimoji="1" lang="ja-JP" altLang="en-US" dirty="0" smtClean="0"/>
              <a:t>逆向きに動いて見えるでしょう。</a:t>
            </a:r>
            <a:endParaRPr kumimoji="1" lang="en-US" altLang="ja-JP" dirty="0" smtClean="0"/>
          </a:p>
          <a:p>
            <a:endParaRPr kumimoji="1" lang="ja-JP" altLang="en-US" dirty="0"/>
          </a:p>
        </p:txBody>
      </p:sp>
    </p:spTree>
    <p:extLst>
      <p:ext uri="{BB962C8B-B14F-4D97-AF65-F5344CB8AC3E}">
        <p14:creationId xmlns:p14="http://schemas.microsoft.com/office/powerpoint/2010/main" val="167808080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3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49" name="グループ化 48"/>
          <p:cNvGrpSpPr/>
          <p:nvPr/>
        </p:nvGrpSpPr>
        <p:grpSpPr>
          <a:xfrm>
            <a:off x="-2760447" y="0"/>
            <a:ext cx="13163835" cy="6858000"/>
            <a:chOff x="103517" y="0"/>
            <a:chExt cx="13163835" cy="6858000"/>
          </a:xfrm>
        </p:grpSpPr>
        <p:sp>
          <p:nvSpPr>
            <p:cNvPr id="15" name="正方形/長方形 14"/>
            <p:cNvSpPr/>
            <p:nvPr/>
          </p:nvSpPr>
          <p:spPr>
            <a:xfrm>
              <a:off x="103517"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24053"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944589"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362967"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781345"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2201881"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2622417"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040795"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3459173"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3879709"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4300245"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718623"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5137001"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5557537"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978073"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6396451"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6814829"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7235365"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7655901"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8074279"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8492657"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8913193"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9333729"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9752107"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10170485"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10591021"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11011557"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11429935"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11848313"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12268849"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12689385" y="0"/>
              <a:ext cx="159589" cy="6858000"/>
            </a:xfrm>
            <a:prstGeom prst="rect">
              <a:avLst/>
            </a:prstGeom>
            <a:gradFill>
              <a:gsLst>
                <a:gs pos="0">
                  <a:schemeClr val="bg1">
                    <a:alpha val="0"/>
                  </a:schemeClr>
                </a:gs>
                <a:gs pos="50000">
                  <a:schemeClr val="bg1">
                    <a:alpha val="1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13107763" y="0"/>
              <a:ext cx="159589" cy="6858000"/>
            </a:xfrm>
            <a:prstGeom prst="rect">
              <a:avLst/>
            </a:prstGeom>
            <a:gradFill>
              <a:gsLst>
                <a:gs pos="0">
                  <a:schemeClr val="tx1">
                    <a:alpha val="0"/>
                  </a:schemeClr>
                </a:gs>
                <a:gs pos="50000">
                  <a:schemeClr val="tx1">
                    <a:alpha val="15000"/>
                  </a:schemeClr>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82451204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repeatCount="5000" accel="33333" decel="33333" autoRev="1" fill="hold" nodeType="clickEffect">
                                  <p:stCondLst>
                                    <p:cond delay="0"/>
                                  </p:stCondLst>
                                  <p:childTnLst>
                                    <p:animMotion origin="layout" path="M -1.94444E-6 0 L 0.15191 0 " pathEditMode="relative" rAng="0" ptsTypes="AA">
                                      <p:cBhvr>
                                        <p:cTn id="6" dur="1500" fill="hold"/>
                                        <p:tgtEl>
                                          <p:spTgt spid="49"/>
                                        </p:tgtEl>
                                        <p:attrNameLst>
                                          <p:attrName>ppt_x</p:attrName>
                                          <p:attrName>ppt_y</p:attrName>
                                        </p:attrNameLst>
                                      </p:cBhvr>
                                      <p:rCtr x="758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今度は自分も動いてください。</a:t>
            </a:r>
            <a:endParaRPr kumimoji="1" lang="ja-JP" altLang="en-US" dirty="0"/>
          </a:p>
        </p:txBody>
      </p:sp>
      <p:sp>
        <p:nvSpPr>
          <p:cNvPr id="3" name="コンテンツ プレースホルダー 2"/>
          <p:cNvSpPr>
            <a:spLocks noGrp="1"/>
          </p:cNvSpPr>
          <p:nvPr>
            <p:ph idx="1"/>
          </p:nvPr>
        </p:nvSpPr>
        <p:spPr>
          <a:xfrm>
            <a:off x="628649" y="1825625"/>
            <a:ext cx="8077044" cy="4351338"/>
          </a:xfrm>
        </p:spPr>
        <p:txBody>
          <a:bodyPr/>
          <a:lstStyle/>
          <a:p>
            <a:r>
              <a:rPr kumimoji="1" lang="ja-JP" altLang="en-US" dirty="0" smtClean="0"/>
              <a:t>先ほどと同様、中央の花を見ながら全体</a:t>
            </a:r>
            <a:r>
              <a:rPr kumimoji="1" lang="ja-JP" altLang="en-US" dirty="0" smtClean="0"/>
              <a:t>をぼやっと眺めつつ</a:t>
            </a:r>
            <a:r>
              <a:rPr kumimoji="1" lang="en-US" altLang="ja-JP" dirty="0" smtClean="0"/>
              <a:t>…</a:t>
            </a:r>
          </a:p>
          <a:p>
            <a:r>
              <a:rPr kumimoji="1" lang="ja-JP" altLang="en-US" dirty="0" smtClean="0"/>
              <a:t>縞模様の動きに合わせて、自分の頭を左右</a:t>
            </a:r>
            <a:r>
              <a:rPr kumimoji="1" lang="ja-JP" altLang="en-US" dirty="0" smtClean="0"/>
              <a:t>に動かしてください。</a:t>
            </a:r>
            <a:endParaRPr kumimoji="1" lang="en-US" altLang="ja-JP" dirty="0" smtClean="0"/>
          </a:p>
          <a:p>
            <a:pPr lvl="1"/>
            <a:r>
              <a:rPr kumimoji="1" lang="ja-JP" altLang="en-US" dirty="0" smtClean="0"/>
              <a:t>身体</a:t>
            </a:r>
            <a:r>
              <a:rPr kumimoji="1" lang="ja-JP" altLang="en-US" dirty="0" smtClean="0"/>
              <a:t>を揺らす</a:t>
            </a:r>
            <a:r>
              <a:rPr kumimoji="1" lang="ja-JP" altLang="en-US" dirty="0" smtClean="0"/>
              <a:t>感じでもいい</a:t>
            </a:r>
            <a:r>
              <a:rPr kumimoji="1" lang="ja-JP" altLang="en-US" dirty="0" smtClean="0"/>
              <a:t>と思います。</a:t>
            </a:r>
            <a:endParaRPr kumimoji="1" lang="en-US" altLang="ja-JP" dirty="0" smtClean="0"/>
          </a:p>
          <a:p>
            <a:r>
              <a:rPr kumimoji="1" lang="ja-JP" altLang="en-US" dirty="0" smtClean="0"/>
              <a:t>すると、奥行き感が</a:t>
            </a:r>
            <a:r>
              <a:rPr kumimoji="1" lang="en-US" altLang="ja-JP" dirty="0" smtClean="0"/>
              <a:t>…</a:t>
            </a:r>
            <a:r>
              <a:rPr kumimoji="1" lang="ja-JP" altLang="en-US" dirty="0" smtClean="0"/>
              <a:t>？</a:t>
            </a:r>
            <a:endParaRPr kumimoji="1" lang="ja-JP" altLang="en-US" dirty="0"/>
          </a:p>
        </p:txBody>
      </p:sp>
    </p:spTree>
    <p:extLst>
      <p:ext uri="{BB962C8B-B14F-4D97-AF65-F5344CB8AC3E}">
        <p14:creationId xmlns:p14="http://schemas.microsoft.com/office/powerpoint/2010/main" val="308656359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3000"/>
                                        <p:tgtEl>
                                          <p:spTgt spid="3">
                                            <p:txEl>
                                              <p:pRg st="1" end="1"/>
                                            </p:txEl>
                                          </p:spTgt>
                                        </p:tgtEl>
                                      </p:cBhvr>
                                    </p:animEffect>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4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Default Theme (4-to-3)">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太めのフォントセット(游ゴシック Medium・Helvetica Neue OTS)">
      <a:majorFont>
        <a:latin typeface="Helvetica Neue OTS"/>
        <a:ea typeface="游ゴシック Medium"/>
        <a:cs typeface=""/>
      </a:majorFont>
      <a:minorFont>
        <a:latin typeface="Helvetica Neue OTS"/>
        <a:ea typeface="游ゴシック Medium"/>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4-to-3)" id="{7F0EEDEF-09F1-4B68-BBD5-F35D4D62EDEA}" vid="{A65A60D4-BC62-4A02-9CB4-34CB26C86D9A}"/>
    </a:ext>
  </a:extLst>
</a:theme>
</file>

<file path=docProps/app.xml><?xml version="1.0" encoding="utf-8"?>
<Properties xmlns="http://schemas.openxmlformats.org/officeDocument/2006/extended-properties" xmlns:vt="http://schemas.openxmlformats.org/officeDocument/2006/docPropsVTypes">
  <Template>Default Theme</Template>
  <TotalTime>373</TotalTime>
  <Words>358</Words>
  <Application>Microsoft Office PowerPoint</Application>
  <PresentationFormat>画面に合わせる (4:3)</PresentationFormat>
  <Paragraphs>54</Paragraphs>
  <Slides>21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21</vt:i4>
      </vt:variant>
    </vt:vector>
  </HeadingPairs>
  <TitlesOfParts>
    <vt:vector size="25" baseType="lpstr">
      <vt:lpstr>游ゴシック Medium</vt:lpstr>
      <vt:lpstr>Arial</vt:lpstr>
      <vt:lpstr>Helvetica Neue OTS</vt:lpstr>
      <vt:lpstr>Default Theme (4-to-3)</vt:lpstr>
      <vt:lpstr>写真をより立体的に見る方法</vt:lpstr>
      <vt:lpstr>PowerPoint プレゼンテーション</vt:lpstr>
      <vt:lpstr>写真を用意します。</vt:lpstr>
      <vt:lpstr>PowerPoint プレゼンテーション</vt:lpstr>
      <vt:lpstr>これにちょっと細工します。</vt:lpstr>
      <vt:lpstr>PowerPoint プレゼンテーション</vt:lpstr>
      <vt:lpstr>この縞模様を動かします。</vt:lpstr>
      <vt:lpstr>PowerPoint プレゼンテーション</vt:lpstr>
      <vt:lpstr>今度は自分も動いてください。</vt:lpstr>
      <vt:lpstr>PowerPoint プレゼンテーション</vt:lpstr>
      <vt:lpstr>いかがでしょうか。</vt:lpstr>
      <vt:lpstr>PowerPoint プレゼンテーション</vt:lpstr>
      <vt:lpstr>PowerPoint プレゼンテーション</vt:lpstr>
      <vt:lpstr>なぜそう見えるのでしょうか？</vt:lpstr>
      <vt:lpstr>では、運動の向きを合わせます。</vt:lpstr>
      <vt:lpstr>PowerPoint プレゼンテーション</vt:lpstr>
      <vt:lpstr>確かに奥行き感はありますが…</vt:lpstr>
      <vt:lpstr>ある程度の説明をします。</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Junji Yanagi</dc:creator>
  <cp:lastModifiedBy>Junji Yanagi</cp:lastModifiedBy>
  <cp:revision>26</cp:revision>
  <dcterms:created xsi:type="dcterms:W3CDTF">2017-09-15T09:36:50Z</dcterms:created>
  <dcterms:modified xsi:type="dcterms:W3CDTF">2017-09-17T08:04:46Z</dcterms:modified>
</cp:coreProperties>
</file>