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63" r:id="rId4"/>
    <p:sldId id="266" r:id="rId5"/>
    <p:sldId id="265" r:id="rId6"/>
    <p:sldId id="269" r:id="rId7"/>
    <p:sldId id="267" r:id="rId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D8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5" d="100"/>
          <a:sy n="95" d="100"/>
        </p:scale>
        <p:origin x="-2032" y="-5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5756B-8A1B-8F4D-9456-611B678F9768}" type="datetimeFigureOut">
              <a:rPr kumimoji="1" lang="ja-JP" altLang="en-US" smtClean="0"/>
              <a:t>17/09/15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D0B3A-5F82-5B4A-A630-0B50BF3E805B}" type="slidenum">
              <a:rPr kumimoji="1" lang="ja-JP" altLang="en-US" smtClean="0"/>
              <a:t>‹#›</a:t>
            </a:fld>
            <a:endParaRPr kumimoji="1" lang="ja-JP" altLang="en-US"/>
          </a:p>
        </p:txBody>
      </p:sp>
    </p:spTree>
    <p:extLst>
      <p:ext uri="{BB962C8B-B14F-4D97-AF65-F5344CB8AC3E}">
        <p14:creationId xmlns:p14="http://schemas.microsoft.com/office/powerpoint/2010/main" val="202196440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3D0B3A-5F82-5B4A-A630-0B50BF3E805B}" type="slidenum">
              <a:rPr kumimoji="1" lang="ja-JP" altLang="en-US" smtClean="0"/>
              <a:t>6</a:t>
            </a:fld>
            <a:endParaRPr kumimoji="1" lang="ja-JP" altLang="en-US"/>
          </a:p>
        </p:txBody>
      </p:sp>
    </p:spTree>
    <p:extLst>
      <p:ext uri="{BB962C8B-B14F-4D97-AF65-F5344CB8AC3E}">
        <p14:creationId xmlns:p14="http://schemas.microsoft.com/office/powerpoint/2010/main" val="325077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3D0B3A-5F82-5B4A-A630-0B50BF3E805B}" type="slidenum">
              <a:rPr kumimoji="1" lang="ja-JP" altLang="en-US" smtClean="0"/>
              <a:t>7</a:t>
            </a:fld>
            <a:endParaRPr kumimoji="1" lang="ja-JP" altLang="en-US"/>
          </a:p>
        </p:txBody>
      </p:sp>
    </p:spTree>
    <p:extLst>
      <p:ext uri="{BB962C8B-B14F-4D97-AF65-F5344CB8AC3E}">
        <p14:creationId xmlns:p14="http://schemas.microsoft.com/office/powerpoint/2010/main" val="325077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E5A441C-38B9-3B49-986C-A61B102482A8}" type="datetimeFigureOut">
              <a:rPr kumimoji="1" lang="ja-JP" altLang="en-US" smtClean="0"/>
              <a:t>17/09/15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189415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E5A441C-38B9-3B49-986C-A61B102482A8}" type="datetimeFigureOut">
              <a:rPr kumimoji="1" lang="ja-JP" altLang="en-US" smtClean="0"/>
              <a:t>17/09/15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258296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E5A441C-38B9-3B49-986C-A61B102482A8}" type="datetimeFigureOut">
              <a:rPr kumimoji="1" lang="ja-JP" altLang="en-US" smtClean="0"/>
              <a:t>17/09/15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190390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E5A441C-38B9-3B49-986C-A61B102482A8}" type="datetimeFigureOut">
              <a:rPr kumimoji="1" lang="ja-JP" altLang="en-US" smtClean="0"/>
              <a:t>17/09/15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875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E5A441C-38B9-3B49-986C-A61B102482A8}" type="datetimeFigureOut">
              <a:rPr kumimoji="1" lang="ja-JP" altLang="en-US" smtClean="0"/>
              <a:t>17/09/15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32897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5A441C-38B9-3B49-986C-A61B102482A8}" type="datetimeFigureOut">
              <a:rPr kumimoji="1" lang="ja-JP" altLang="en-US" smtClean="0"/>
              <a:t>17/09/15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412332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E5A441C-38B9-3B49-986C-A61B102482A8}" type="datetimeFigureOut">
              <a:rPr kumimoji="1" lang="ja-JP" altLang="en-US" smtClean="0"/>
              <a:t>17/09/15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134981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E5A441C-38B9-3B49-986C-A61B102482A8}" type="datetimeFigureOut">
              <a:rPr kumimoji="1" lang="ja-JP" altLang="en-US" smtClean="0"/>
              <a:t>17/09/15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309840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5A441C-38B9-3B49-986C-A61B102482A8}" type="datetimeFigureOut">
              <a:rPr kumimoji="1" lang="ja-JP" altLang="en-US" smtClean="0"/>
              <a:t>17/09/15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259827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E5A441C-38B9-3B49-986C-A61B102482A8}" type="datetimeFigureOut">
              <a:rPr kumimoji="1" lang="ja-JP" altLang="en-US" smtClean="0"/>
              <a:t>17/09/15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300760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E5A441C-38B9-3B49-986C-A61B102482A8}" type="datetimeFigureOut">
              <a:rPr kumimoji="1" lang="ja-JP" altLang="en-US" smtClean="0"/>
              <a:t>17/09/15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2194959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A441C-38B9-3B49-986C-A61B102482A8}" type="datetimeFigureOut">
              <a:rPr kumimoji="1" lang="ja-JP" altLang="en-US" smtClean="0"/>
              <a:t>17/09/15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5E85E-A57F-3242-B369-1F13D57C5F23}" type="slidenum">
              <a:rPr kumimoji="1" lang="ja-JP" altLang="en-US" smtClean="0"/>
              <a:t>‹#›</a:t>
            </a:fld>
            <a:endParaRPr kumimoji="1" lang="ja-JP" altLang="en-US"/>
          </a:p>
        </p:txBody>
      </p:sp>
    </p:spTree>
    <p:extLst>
      <p:ext uri="{BB962C8B-B14F-4D97-AF65-F5344CB8AC3E}">
        <p14:creationId xmlns:p14="http://schemas.microsoft.com/office/powerpoint/2010/main" val="247419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2.mp4"/><Relationship Id="rId2" Type="http://schemas.openxmlformats.org/officeDocument/2006/relationships/video" Target="../media/media2.mp4"/></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3.mp4"/><Relationship Id="rId2" Type="http://schemas.openxmlformats.org/officeDocument/2006/relationships/video" Target="../media/media3.mp4"/></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4.mp4"/><Relationship Id="rId2" Type="http://schemas.openxmlformats.org/officeDocument/2006/relationships/video" Target="../media/media4.mp4"/></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蛇行</a:t>
            </a:r>
            <a:r>
              <a:rPr kumimoji="1" lang="ja-JP" altLang="en-US" dirty="0" smtClean="0"/>
              <a:t>錯視</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伊藤匠吾</a:t>
            </a:r>
            <a:endParaRPr kumimoji="1" lang="ja-JP" altLang="en-US" dirty="0"/>
          </a:p>
        </p:txBody>
      </p:sp>
    </p:spTree>
    <p:extLst>
      <p:ext uri="{BB962C8B-B14F-4D97-AF65-F5344CB8AC3E}">
        <p14:creationId xmlns:p14="http://schemas.microsoft.com/office/powerpoint/2010/main" val="3651377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1143000"/>
          </a:xfrm>
        </p:spPr>
        <p:txBody>
          <a:bodyPr>
            <a:noAutofit/>
          </a:bodyPr>
          <a:lstStyle/>
          <a:p>
            <a:r>
              <a:rPr lang="ja-JP" altLang="en-US" sz="3200" dirty="0" smtClean="0"/>
              <a:t>真下に向かって動く</a:t>
            </a:r>
            <a:r>
              <a:rPr kumimoji="1" lang="ja-JP" altLang="en-US" sz="3200" dirty="0" smtClean="0"/>
              <a:t>円が</a:t>
            </a:r>
            <a:r>
              <a:rPr kumimoji="1" lang="en-US" altLang="ja-JP" sz="3200" dirty="0" smtClean="0"/>
              <a:t/>
            </a:r>
            <a:br>
              <a:rPr kumimoji="1" lang="en-US" altLang="ja-JP" sz="3200" dirty="0" smtClean="0"/>
            </a:br>
            <a:r>
              <a:rPr kumimoji="1" lang="ja-JP" altLang="en-US" sz="3200" dirty="0" smtClean="0"/>
              <a:t>蛇行</a:t>
            </a:r>
            <a:r>
              <a:rPr kumimoji="1" lang="en-US" altLang="ja-JP" sz="3200" dirty="0" smtClean="0"/>
              <a:t>(</a:t>
            </a:r>
            <a:r>
              <a:rPr lang="ja-JP" altLang="en-US" sz="3200" dirty="0"/>
              <a:t>左右</a:t>
            </a:r>
            <a:r>
              <a:rPr lang="ja-JP" altLang="en-US" sz="3200" dirty="0" smtClean="0"/>
              <a:t>に運動</a:t>
            </a:r>
            <a:r>
              <a:rPr kumimoji="1" lang="en-US" altLang="ja-JP" sz="3200" dirty="0" smtClean="0"/>
              <a:t>)</a:t>
            </a:r>
            <a:r>
              <a:rPr kumimoji="1" lang="ja-JP" altLang="en-US" sz="3200" dirty="0" smtClean="0"/>
              <a:t>して</a:t>
            </a:r>
            <a:r>
              <a:rPr kumimoji="1" lang="ja-JP" altLang="en-US" sz="3200" dirty="0" smtClean="0"/>
              <a:t>いるように見える</a:t>
            </a:r>
            <a:endParaRPr kumimoji="1" lang="ja-JP" altLang="en-US" sz="3200" dirty="0"/>
          </a:p>
        </p:txBody>
      </p:sp>
      <p:pic>
        <p:nvPicPr>
          <p:cNvPr id="8" name="Uneun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08225" y="1600200"/>
            <a:ext cx="4525963" cy="4525963"/>
          </a:xfrm>
        </p:spPr>
      </p:pic>
    </p:spTree>
    <p:extLst>
      <p:ext uri="{BB962C8B-B14F-4D97-AF65-F5344CB8AC3E}">
        <p14:creationId xmlns:p14="http://schemas.microsoft.com/office/powerpoint/2010/main" val="1116419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endCondLst>
                    <p:cond evt="onNext" delay="0">
                      <p:tgtEl>
                        <p:sldTgt/>
                      </p:tgtEl>
                    </p:cond>
                  </p:end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814" y="274638"/>
            <a:ext cx="8812137" cy="1143000"/>
          </a:xfrm>
        </p:spPr>
        <p:txBody>
          <a:bodyPr>
            <a:normAutofit fontScale="90000"/>
          </a:bodyPr>
          <a:lstStyle/>
          <a:p>
            <a:r>
              <a:rPr lang="ja-JP" altLang="en-US" sz="3600" dirty="0" smtClean="0"/>
              <a:t>線分の間隔</a:t>
            </a:r>
            <a:r>
              <a:rPr kumimoji="1" lang="ja-JP" altLang="en-US" sz="3600" dirty="0" smtClean="0"/>
              <a:t>が</a:t>
            </a:r>
            <a:r>
              <a:rPr kumimoji="1" lang="ja-JP" altLang="en-US" sz="3600" dirty="0" smtClean="0"/>
              <a:t>広がる</a:t>
            </a:r>
            <a:r>
              <a:rPr kumimoji="1" lang="ja-JP" altLang="en-US" sz="3600" dirty="0" smtClean="0"/>
              <a:t>と</a:t>
            </a:r>
            <a:r>
              <a:rPr kumimoji="1" lang="ja-JP" altLang="en-US" sz="3600" dirty="0" smtClean="0"/>
              <a:t>、</a:t>
            </a:r>
            <a:r>
              <a:rPr kumimoji="1" lang="en-US" altLang="ja-JP" sz="3600" dirty="0" smtClean="0"/>
              <a:t/>
            </a:r>
            <a:br>
              <a:rPr kumimoji="1" lang="en-US" altLang="ja-JP" sz="3600" dirty="0" smtClean="0"/>
            </a:br>
            <a:r>
              <a:rPr kumimoji="1" lang="ja-JP" altLang="en-US" sz="3600" dirty="0" smtClean="0"/>
              <a:t>知覚される</a:t>
            </a:r>
            <a:r>
              <a:rPr kumimoji="1" lang="ja-JP" altLang="en-US" sz="3600" dirty="0" smtClean="0"/>
              <a:t>左右</a:t>
            </a:r>
            <a:r>
              <a:rPr kumimoji="1" lang="ja-JP" altLang="en-US" sz="3600" dirty="0" smtClean="0"/>
              <a:t>方向</a:t>
            </a:r>
            <a:r>
              <a:rPr kumimoji="1" lang="ja-JP" altLang="en-US" sz="3600" dirty="0" smtClean="0"/>
              <a:t>の</a:t>
            </a:r>
            <a:r>
              <a:rPr lang="ja-JP" altLang="en-US" sz="3600" dirty="0" smtClean="0"/>
              <a:t>運動</a:t>
            </a:r>
            <a:r>
              <a:rPr kumimoji="1" lang="ja-JP" altLang="en-US" sz="3600" dirty="0" smtClean="0"/>
              <a:t>が弱く</a:t>
            </a:r>
            <a:r>
              <a:rPr kumimoji="1" lang="ja-JP" altLang="en-US" sz="3600" dirty="0" smtClean="0"/>
              <a:t>なる。</a:t>
            </a:r>
            <a:endParaRPr kumimoji="1" lang="ja-JP" altLang="en-US" sz="3600" dirty="0"/>
          </a:p>
        </p:txBody>
      </p:sp>
      <p:pic>
        <p:nvPicPr>
          <p:cNvPr id="9" name="Uneune_largeGap.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08225" y="1600200"/>
            <a:ext cx="4525963" cy="4525963"/>
          </a:xfrm>
        </p:spPr>
      </p:pic>
    </p:spTree>
    <p:extLst>
      <p:ext uri="{BB962C8B-B14F-4D97-AF65-F5344CB8AC3E}">
        <p14:creationId xmlns:p14="http://schemas.microsoft.com/office/powerpoint/2010/main" val="1182422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3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endCondLst>
                    <p:cond evt="onNext" delay="0">
                      <p:tgtEl>
                        <p:sldTgt/>
                      </p:tgtEl>
                    </p:cond>
                  </p:end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814" y="274638"/>
            <a:ext cx="8812137" cy="1143000"/>
          </a:xfrm>
        </p:spPr>
        <p:txBody>
          <a:bodyPr>
            <a:normAutofit fontScale="90000"/>
          </a:bodyPr>
          <a:lstStyle/>
          <a:p>
            <a:r>
              <a:rPr kumimoji="1" lang="ja-JP" altLang="en-US" sz="3600" dirty="0" smtClean="0"/>
              <a:t>スピードが上がると蛇行感はなくなり、</a:t>
            </a:r>
            <a:r>
              <a:rPr kumimoji="1" lang="en-US" altLang="ja-JP" sz="3600" dirty="0" smtClean="0"/>
              <a:t/>
            </a:r>
            <a:br>
              <a:rPr kumimoji="1" lang="en-US" altLang="ja-JP" sz="3600" dirty="0" smtClean="0"/>
            </a:br>
            <a:r>
              <a:rPr lang="en-US" altLang="en-US" sz="3600" dirty="0" smtClean="0"/>
              <a:t>線分と垂直方向の</a:t>
            </a:r>
            <a:r>
              <a:rPr lang="ja-JP" altLang="en-US" sz="3600" dirty="0" smtClean="0"/>
              <a:t>運動が知覚されやすくなる</a:t>
            </a:r>
            <a:endParaRPr kumimoji="1" lang="ja-JP" altLang="en-US" sz="3600" dirty="0"/>
          </a:p>
        </p:txBody>
      </p:sp>
      <p:pic>
        <p:nvPicPr>
          <p:cNvPr id="7" name="Uneune_speedup.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08225" y="1600200"/>
            <a:ext cx="4525963" cy="4525963"/>
          </a:xfrm>
        </p:spPr>
      </p:pic>
    </p:spTree>
    <p:extLst>
      <p:ext uri="{BB962C8B-B14F-4D97-AF65-F5344CB8AC3E}">
        <p14:creationId xmlns:p14="http://schemas.microsoft.com/office/powerpoint/2010/main" val="360873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endCondLst>
                    <p:cond evt="onNext" delay="0">
                      <p:tgtEl>
                        <p:sldTgt/>
                      </p:tgtEl>
                    </p:cond>
                  </p:end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Uneune_FrontAndBac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08225" y="1600200"/>
            <a:ext cx="4525963" cy="4525963"/>
          </a:xfrm>
        </p:spPr>
      </p:pic>
      <p:sp>
        <p:nvSpPr>
          <p:cNvPr id="2" name="タイトル 1"/>
          <p:cNvSpPr>
            <a:spLocks noGrp="1"/>
          </p:cNvSpPr>
          <p:nvPr>
            <p:ph type="title"/>
          </p:nvPr>
        </p:nvSpPr>
        <p:spPr>
          <a:xfrm>
            <a:off x="457200" y="274638"/>
            <a:ext cx="8686800" cy="1143000"/>
          </a:xfrm>
        </p:spPr>
        <p:txBody>
          <a:bodyPr>
            <a:noAutofit/>
          </a:bodyPr>
          <a:lstStyle/>
          <a:p>
            <a:r>
              <a:rPr kumimoji="1" lang="ja-JP" altLang="en-US" sz="3200" dirty="0" smtClean="0"/>
              <a:t>円が</a:t>
            </a:r>
            <a:r>
              <a:rPr lang="ja-JP" altLang="en-US" sz="3200" dirty="0"/>
              <a:t>線分の後ろに</a:t>
            </a:r>
            <a:r>
              <a:rPr kumimoji="1" lang="ja-JP" altLang="en-US" sz="3200" dirty="0" smtClean="0"/>
              <a:t>あるときのほうが</a:t>
            </a:r>
            <a:r>
              <a:rPr kumimoji="1" lang="en-US" altLang="ja-JP" sz="3200" dirty="0" smtClean="0"/>
              <a:t/>
            </a:r>
            <a:br>
              <a:rPr kumimoji="1" lang="en-US" altLang="ja-JP" sz="3200" dirty="0" smtClean="0"/>
            </a:br>
            <a:r>
              <a:rPr lang="ja-JP" altLang="en-US" sz="3200" dirty="0" smtClean="0"/>
              <a:t>錯視量が大きい</a:t>
            </a:r>
            <a:endParaRPr kumimoji="1" lang="ja-JP" altLang="en-US" sz="3200" dirty="0"/>
          </a:p>
        </p:txBody>
      </p:sp>
      <p:sp>
        <p:nvSpPr>
          <p:cNvPr id="9" name="タイトル 1"/>
          <p:cNvSpPr txBox="1">
            <a:spLocks/>
          </p:cNvSpPr>
          <p:nvPr/>
        </p:nvSpPr>
        <p:spPr>
          <a:xfrm>
            <a:off x="2729834" y="5828713"/>
            <a:ext cx="145448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円が前</a:t>
            </a:r>
            <a:endParaRPr lang="ja-JP" altLang="en-US" sz="3200" dirty="0"/>
          </a:p>
        </p:txBody>
      </p:sp>
      <p:sp>
        <p:nvSpPr>
          <p:cNvPr id="10" name="タイトル 1"/>
          <p:cNvSpPr txBox="1">
            <a:spLocks/>
          </p:cNvSpPr>
          <p:nvPr/>
        </p:nvSpPr>
        <p:spPr>
          <a:xfrm>
            <a:off x="4700342" y="5808576"/>
            <a:ext cx="2291346"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円が後ろ</a:t>
            </a:r>
            <a:endParaRPr lang="ja-JP" altLang="en-US" sz="3200" dirty="0"/>
          </a:p>
        </p:txBody>
      </p:sp>
    </p:spTree>
    <p:extLst>
      <p:ext uri="{BB962C8B-B14F-4D97-AF65-F5344CB8AC3E}">
        <p14:creationId xmlns:p14="http://schemas.microsoft.com/office/powerpoint/2010/main" val="3727456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mute="1">
                <p:cTn id="12" repeatCount="indefinite" fill="hold" display="0">
                  <p:stCondLst>
                    <p:cond delay="indefinite"/>
                  </p:stCondLst>
                  <p:endCondLst>
                    <p:cond evt="onNext" delay="0">
                      <p:tgtEl>
                        <p:sldTgt/>
                      </p:tgtEl>
                    </p:cond>
                  </p:end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0825" y="628318"/>
            <a:ext cx="8686800" cy="1804728"/>
          </a:xfrm>
        </p:spPr>
        <p:txBody>
          <a:bodyPr>
            <a:noAutofit/>
          </a:bodyPr>
          <a:lstStyle/>
          <a:p>
            <a:pPr algn="l"/>
            <a:r>
              <a:rPr lang="en-US" altLang="en-US" sz="2800" b="1" dirty="0" smtClean="0"/>
              <a:t>メカニズム</a:t>
            </a:r>
            <a:r>
              <a:rPr lang="en-US" altLang="en-US" sz="2800" b="1" dirty="0" smtClean="0"/>
              <a:t> 1</a:t>
            </a:r>
            <a:r>
              <a:rPr lang="en-US" altLang="en-US" sz="2800" b="1" dirty="0"/>
              <a:t/>
            </a:r>
            <a:br>
              <a:rPr lang="en-US" altLang="en-US" sz="2800" b="1" dirty="0"/>
            </a:br>
            <a:r>
              <a:rPr lang="ja-JP" altLang="en-US" sz="2800" dirty="0" smtClean="0"/>
              <a:t>線分</a:t>
            </a:r>
            <a:r>
              <a:rPr lang="ja-JP" altLang="en-US" sz="2800" dirty="0"/>
              <a:t>が重なった部分の周辺では、知覚される円の輝度が</a:t>
            </a:r>
            <a:r>
              <a:rPr lang="en-US" altLang="ja-JP" sz="2800" dirty="0"/>
              <a:t/>
            </a:r>
            <a:br>
              <a:rPr lang="en-US" altLang="ja-JP" sz="2800" dirty="0"/>
            </a:br>
            <a:r>
              <a:rPr lang="ja-JP" altLang="en-US" sz="2800" dirty="0"/>
              <a:t>対比により変化することで線分に対して垂直方向の</a:t>
            </a:r>
            <a:r>
              <a:rPr lang="en-US" altLang="ja-JP" sz="2800" dirty="0"/>
              <a:t/>
            </a:r>
            <a:br>
              <a:rPr lang="en-US" altLang="ja-JP" sz="2800" dirty="0"/>
            </a:br>
            <a:r>
              <a:rPr lang="ja-JP" altLang="en-US" sz="2800" dirty="0"/>
              <a:t>運動が知覚される。</a:t>
            </a:r>
            <a:endParaRPr lang="ja-JP" altLang="en-US" sz="2800" dirty="0"/>
          </a:p>
        </p:txBody>
      </p:sp>
      <p:sp>
        <p:nvSpPr>
          <p:cNvPr id="66" name="テキスト ボックス 65"/>
          <p:cNvSpPr txBox="1"/>
          <p:nvPr/>
        </p:nvSpPr>
        <p:spPr>
          <a:xfrm>
            <a:off x="3715303" y="6058390"/>
            <a:ext cx="1723549" cy="461665"/>
          </a:xfrm>
          <a:prstGeom prst="rect">
            <a:avLst/>
          </a:prstGeom>
          <a:noFill/>
        </p:spPr>
        <p:txBody>
          <a:bodyPr wrap="none" rtlCol="0">
            <a:spAutoFit/>
          </a:bodyPr>
          <a:lstStyle/>
          <a:p>
            <a:r>
              <a:rPr lang="ja-JP" altLang="en-US" sz="2400" dirty="0"/>
              <a:t>運動の知覚</a:t>
            </a:r>
            <a:endParaRPr lang="ja-JP" altLang="en-US" sz="2400" dirty="0"/>
          </a:p>
        </p:txBody>
      </p:sp>
      <p:grpSp>
        <p:nvGrpSpPr>
          <p:cNvPr id="103" name="図形グループ 102"/>
          <p:cNvGrpSpPr/>
          <p:nvPr/>
        </p:nvGrpSpPr>
        <p:grpSpPr>
          <a:xfrm>
            <a:off x="2992896" y="2433048"/>
            <a:ext cx="3085443" cy="3465894"/>
            <a:chOff x="2799065" y="2433046"/>
            <a:chExt cx="3085443" cy="3465894"/>
          </a:xfrm>
        </p:grpSpPr>
        <p:grpSp>
          <p:nvGrpSpPr>
            <p:cNvPr id="70" name="図形グループ 69"/>
            <p:cNvGrpSpPr/>
            <p:nvPr/>
          </p:nvGrpSpPr>
          <p:grpSpPr>
            <a:xfrm>
              <a:off x="2992896" y="2865281"/>
              <a:ext cx="2627307" cy="874800"/>
              <a:chOff x="3609472" y="2593468"/>
              <a:chExt cx="1763298" cy="588210"/>
            </a:xfrm>
          </p:grpSpPr>
          <p:sp>
            <p:nvSpPr>
              <p:cNvPr id="71" name="円/楕円 70"/>
              <p:cNvSpPr/>
              <p:nvPr/>
            </p:nvSpPr>
            <p:spPr>
              <a:xfrm>
                <a:off x="3609472" y="2593468"/>
                <a:ext cx="628316" cy="588210"/>
              </a:xfrm>
              <a:prstGeom prst="ellipse">
                <a:avLst/>
              </a:prstGeom>
              <a:gradFill flip="none" rotWithShape="1">
                <a:gsLst>
                  <a:gs pos="14000">
                    <a:schemeClr val="bg1">
                      <a:lumMod val="75000"/>
                    </a:schemeClr>
                  </a:gs>
                  <a:gs pos="50000">
                    <a:srgbClr val="FFFFFF"/>
                  </a:gs>
                  <a:gs pos="90000">
                    <a:schemeClr val="bg1">
                      <a:lumMod val="75000"/>
                    </a:schemeClr>
                  </a:gs>
                </a:gsLst>
                <a:lin ang="2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smtClean="0"/>
              </a:p>
            </p:txBody>
          </p:sp>
          <p:sp>
            <p:nvSpPr>
              <p:cNvPr id="72" name="円/楕円 71"/>
              <p:cNvSpPr/>
              <p:nvPr/>
            </p:nvSpPr>
            <p:spPr>
              <a:xfrm>
                <a:off x="4744454" y="2593468"/>
                <a:ext cx="628316" cy="588210"/>
              </a:xfrm>
              <a:prstGeom prst="ellipse">
                <a:avLst/>
              </a:prstGeom>
              <a:gradFill flip="none" rotWithShape="1">
                <a:gsLst>
                  <a:gs pos="32000">
                    <a:schemeClr val="bg1">
                      <a:lumMod val="75000"/>
                    </a:schemeClr>
                  </a:gs>
                  <a:gs pos="53000">
                    <a:srgbClr val="FFFFFF"/>
                  </a:gs>
                  <a:gs pos="77000">
                    <a:schemeClr val="bg1">
                      <a:lumMod val="75000"/>
                    </a:schemeClr>
                  </a:gs>
                </a:gsLst>
                <a:lin ang="81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smtClean="0"/>
              </a:p>
            </p:txBody>
          </p:sp>
        </p:grpSp>
        <p:grpSp>
          <p:nvGrpSpPr>
            <p:cNvPr id="73" name="図形グループ 72"/>
            <p:cNvGrpSpPr/>
            <p:nvPr/>
          </p:nvGrpSpPr>
          <p:grpSpPr>
            <a:xfrm>
              <a:off x="2799065" y="2433046"/>
              <a:ext cx="3085443" cy="3465894"/>
              <a:chOff x="3462421" y="2339468"/>
              <a:chExt cx="2070773" cy="2326110"/>
            </a:xfrm>
          </p:grpSpPr>
          <p:grpSp>
            <p:nvGrpSpPr>
              <p:cNvPr id="74" name="図形グループ 73"/>
              <p:cNvGrpSpPr/>
              <p:nvPr/>
            </p:nvGrpSpPr>
            <p:grpSpPr>
              <a:xfrm>
                <a:off x="3462421" y="2339468"/>
                <a:ext cx="949157" cy="2272630"/>
                <a:chOff x="588211" y="2847474"/>
                <a:chExt cx="949157" cy="2272630"/>
              </a:xfrm>
            </p:grpSpPr>
            <p:cxnSp>
              <p:nvCxnSpPr>
                <p:cNvPr id="80" name="直線コネクタ 79"/>
                <p:cNvCxnSpPr/>
                <p:nvPr/>
              </p:nvCxnSpPr>
              <p:spPr>
                <a:xfrm flipV="1">
                  <a:off x="588211" y="2847474"/>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flipV="1">
                  <a:off x="588211" y="3302000"/>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flipV="1">
                  <a:off x="588211" y="3756526"/>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a:xfrm flipV="1">
                  <a:off x="588211" y="4211052"/>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5" name="図形グループ 74"/>
              <p:cNvGrpSpPr/>
              <p:nvPr/>
            </p:nvGrpSpPr>
            <p:grpSpPr>
              <a:xfrm rot="5400000">
                <a:off x="3915612" y="3047996"/>
                <a:ext cx="2326109" cy="909055"/>
                <a:chOff x="588211" y="4211049"/>
                <a:chExt cx="2326109" cy="909055"/>
              </a:xfrm>
            </p:grpSpPr>
            <p:cxnSp>
              <p:nvCxnSpPr>
                <p:cNvPr id="76" name="直線コネクタ 75"/>
                <p:cNvCxnSpPr/>
                <p:nvPr/>
              </p:nvCxnSpPr>
              <p:spPr>
                <a:xfrm flipV="1">
                  <a:off x="1965163" y="4211049"/>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flipV="1">
                  <a:off x="1497266" y="4211050"/>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直線コネクタ 77"/>
                <p:cNvCxnSpPr/>
                <p:nvPr/>
              </p:nvCxnSpPr>
              <p:spPr>
                <a:xfrm flipV="1">
                  <a:off x="1036055" y="4211051"/>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flipV="1">
                  <a:off x="588211" y="4211052"/>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grpSp>
      </p:grpSp>
      <p:grpSp>
        <p:nvGrpSpPr>
          <p:cNvPr id="24" name="図形グループ 23"/>
          <p:cNvGrpSpPr/>
          <p:nvPr/>
        </p:nvGrpSpPr>
        <p:grpSpPr>
          <a:xfrm>
            <a:off x="3569825" y="3369503"/>
            <a:ext cx="1772784" cy="517891"/>
            <a:chOff x="4465049" y="4612103"/>
            <a:chExt cx="1189791" cy="347579"/>
          </a:xfrm>
        </p:grpSpPr>
        <p:cxnSp>
          <p:nvCxnSpPr>
            <p:cNvPr id="25" name="直線矢印コネクタ 24"/>
            <p:cNvCxnSpPr/>
            <p:nvPr/>
          </p:nvCxnSpPr>
          <p:spPr>
            <a:xfrm>
              <a:off x="4465049" y="4612103"/>
              <a:ext cx="361614" cy="347579"/>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H="1">
              <a:off x="5279192" y="4612103"/>
              <a:ext cx="375648" cy="334207"/>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918565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0825" y="614945"/>
            <a:ext cx="8686800" cy="1804728"/>
          </a:xfrm>
        </p:spPr>
        <p:txBody>
          <a:bodyPr>
            <a:noAutofit/>
          </a:bodyPr>
          <a:lstStyle/>
          <a:p>
            <a:pPr algn="l"/>
            <a:r>
              <a:rPr lang="en-US" altLang="en-US" sz="2800" b="1" dirty="0" smtClean="0"/>
              <a:t>メカニズム</a:t>
            </a:r>
            <a:r>
              <a:rPr lang="en-US" altLang="en-US" sz="2800" b="1" dirty="0" smtClean="0"/>
              <a:t> 2</a:t>
            </a:r>
            <a:r>
              <a:rPr lang="en-US" altLang="en-US" sz="2800" b="1" dirty="0"/>
              <a:t/>
            </a:r>
            <a:br>
              <a:rPr lang="en-US" altLang="en-US" sz="2800" b="1" dirty="0"/>
            </a:br>
            <a:r>
              <a:rPr lang="ja-JP" altLang="en-US" sz="2800" dirty="0" smtClean="0"/>
              <a:t>円が</a:t>
            </a:r>
            <a:r>
              <a:rPr lang="en-US" altLang="en-US" sz="2800" dirty="0" smtClean="0"/>
              <a:t>ゆっくり運動している時には</a:t>
            </a:r>
            <a:r>
              <a:rPr lang="ja-JP" altLang="en-US" sz="2800" dirty="0" smtClean="0"/>
              <a:t>物理的位置と知覚位置のずれが一定の値を超えたところで補正され、</a:t>
            </a:r>
            <a:r>
              <a:rPr lang="en-US" altLang="ja-JP" sz="2800" dirty="0" smtClean="0"/>
              <a:t/>
            </a:r>
            <a:br>
              <a:rPr lang="en-US" altLang="ja-JP" sz="2800" dirty="0" smtClean="0"/>
            </a:br>
            <a:r>
              <a:rPr lang="ja-JP" altLang="en-US" sz="2800" dirty="0" smtClean="0"/>
              <a:t>蛇行しているような知覚を生じる。</a:t>
            </a:r>
            <a:endParaRPr kumimoji="1" lang="ja-JP" altLang="en-US" sz="2800" dirty="0"/>
          </a:p>
        </p:txBody>
      </p:sp>
      <p:sp>
        <p:nvSpPr>
          <p:cNvPr id="66" name="テキスト ボックス 65"/>
          <p:cNvSpPr txBox="1"/>
          <p:nvPr/>
        </p:nvSpPr>
        <p:spPr>
          <a:xfrm>
            <a:off x="2379581" y="6058390"/>
            <a:ext cx="4391347" cy="461665"/>
          </a:xfrm>
          <a:prstGeom prst="rect">
            <a:avLst/>
          </a:prstGeom>
          <a:noFill/>
        </p:spPr>
        <p:txBody>
          <a:bodyPr wrap="none" rtlCol="0">
            <a:spAutoFit/>
          </a:bodyPr>
          <a:lstStyle/>
          <a:p>
            <a:r>
              <a:rPr lang="ja-JP" altLang="en-US" sz="2400" dirty="0" smtClean="0"/>
              <a:t>知覚的見えと物理的位置の補正</a:t>
            </a:r>
            <a:endParaRPr kumimoji="1" lang="ja-JP" altLang="en-US" sz="2400" dirty="0"/>
          </a:p>
        </p:txBody>
      </p:sp>
      <p:grpSp>
        <p:nvGrpSpPr>
          <p:cNvPr id="103" name="図形グループ 102"/>
          <p:cNvGrpSpPr/>
          <p:nvPr/>
        </p:nvGrpSpPr>
        <p:grpSpPr>
          <a:xfrm>
            <a:off x="2992896" y="2433048"/>
            <a:ext cx="3085443" cy="3465894"/>
            <a:chOff x="2799065" y="2433046"/>
            <a:chExt cx="3085443" cy="3465894"/>
          </a:xfrm>
        </p:grpSpPr>
        <p:grpSp>
          <p:nvGrpSpPr>
            <p:cNvPr id="70" name="図形グループ 69"/>
            <p:cNvGrpSpPr/>
            <p:nvPr/>
          </p:nvGrpSpPr>
          <p:grpSpPr>
            <a:xfrm>
              <a:off x="2992896" y="2865281"/>
              <a:ext cx="2627307" cy="874800"/>
              <a:chOff x="3609472" y="2593468"/>
              <a:chExt cx="1763298" cy="588210"/>
            </a:xfrm>
          </p:grpSpPr>
          <p:sp>
            <p:nvSpPr>
              <p:cNvPr id="71" name="円/楕円 70"/>
              <p:cNvSpPr/>
              <p:nvPr/>
            </p:nvSpPr>
            <p:spPr>
              <a:xfrm>
                <a:off x="3609472" y="2593468"/>
                <a:ext cx="628316" cy="588210"/>
              </a:xfrm>
              <a:prstGeom prst="ellipse">
                <a:avLst/>
              </a:prstGeom>
              <a:gradFill flip="none" rotWithShape="1">
                <a:gsLst>
                  <a:gs pos="14000">
                    <a:schemeClr val="bg1">
                      <a:lumMod val="75000"/>
                    </a:schemeClr>
                  </a:gs>
                  <a:gs pos="50000">
                    <a:srgbClr val="FFFFFF"/>
                  </a:gs>
                  <a:gs pos="90000">
                    <a:schemeClr val="bg1">
                      <a:lumMod val="75000"/>
                    </a:schemeClr>
                  </a:gs>
                </a:gsLst>
                <a:lin ang="2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smtClean="0"/>
              </a:p>
            </p:txBody>
          </p:sp>
          <p:sp>
            <p:nvSpPr>
              <p:cNvPr id="72" name="円/楕円 71"/>
              <p:cNvSpPr/>
              <p:nvPr/>
            </p:nvSpPr>
            <p:spPr>
              <a:xfrm>
                <a:off x="4744454" y="2593468"/>
                <a:ext cx="628316" cy="588210"/>
              </a:xfrm>
              <a:prstGeom prst="ellipse">
                <a:avLst/>
              </a:prstGeom>
              <a:gradFill flip="none" rotWithShape="1">
                <a:gsLst>
                  <a:gs pos="32000">
                    <a:schemeClr val="bg1">
                      <a:lumMod val="75000"/>
                    </a:schemeClr>
                  </a:gs>
                  <a:gs pos="53000">
                    <a:srgbClr val="FFFFFF"/>
                  </a:gs>
                  <a:gs pos="77000">
                    <a:schemeClr val="bg1">
                      <a:lumMod val="75000"/>
                    </a:schemeClr>
                  </a:gs>
                </a:gsLst>
                <a:lin ang="81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smtClean="0"/>
              </a:p>
            </p:txBody>
          </p:sp>
        </p:grpSp>
        <p:grpSp>
          <p:nvGrpSpPr>
            <p:cNvPr id="89" name="図形グループ 88"/>
            <p:cNvGrpSpPr/>
            <p:nvPr/>
          </p:nvGrpSpPr>
          <p:grpSpPr>
            <a:xfrm>
              <a:off x="3277116" y="3234312"/>
              <a:ext cx="2149296" cy="917989"/>
              <a:chOff x="3976449" y="2460973"/>
              <a:chExt cx="1442485" cy="617249"/>
            </a:xfrm>
            <a:noFill/>
          </p:grpSpPr>
          <p:sp>
            <p:nvSpPr>
              <p:cNvPr id="90" name="円/楕円 89"/>
              <p:cNvSpPr/>
              <p:nvPr/>
            </p:nvSpPr>
            <p:spPr>
              <a:xfrm>
                <a:off x="3976449" y="2490012"/>
                <a:ext cx="628316" cy="588210"/>
              </a:xfrm>
              <a:prstGeom prst="ellipse">
                <a:avLst/>
              </a:prstGeom>
              <a:grpFill/>
              <a:ln w="254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smtClean="0"/>
              </a:p>
            </p:txBody>
          </p:sp>
          <p:sp>
            <p:nvSpPr>
              <p:cNvPr id="91" name="円/楕円 90"/>
              <p:cNvSpPr/>
              <p:nvPr/>
            </p:nvSpPr>
            <p:spPr>
              <a:xfrm>
                <a:off x="4790618" y="2460973"/>
                <a:ext cx="628316" cy="588210"/>
              </a:xfrm>
              <a:prstGeom prst="ellipse">
                <a:avLst/>
              </a:prstGeom>
              <a:grpFill/>
              <a:ln w="254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smtClean="0"/>
              </a:p>
            </p:txBody>
          </p:sp>
        </p:grpSp>
        <p:grpSp>
          <p:nvGrpSpPr>
            <p:cNvPr id="73" name="図形グループ 72"/>
            <p:cNvGrpSpPr/>
            <p:nvPr/>
          </p:nvGrpSpPr>
          <p:grpSpPr>
            <a:xfrm>
              <a:off x="2799065" y="2433046"/>
              <a:ext cx="3085443" cy="3465894"/>
              <a:chOff x="3462421" y="2339468"/>
              <a:chExt cx="2070773" cy="2326110"/>
            </a:xfrm>
          </p:grpSpPr>
          <p:grpSp>
            <p:nvGrpSpPr>
              <p:cNvPr id="74" name="図形グループ 73"/>
              <p:cNvGrpSpPr/>
              <p:nvPr/>
            </p:nvGrpSpPr>
            <p:grpSpPr>
              <a:xfrm>
                <a:off x="3462421" y="2339468"/>
                <a:ext cx="949157" cy="2272630"/>
                <a:chOff x="588211" y="2847474"/>
                <a:chExt cx="949157" cy="2272630"/>
              </a:xfrm>
            </p:grpSpPr>
            <p:cxnSp>
              <p:nvCxnSpPr>
                <p:cNvPr id="80" name="直線コネクタ 79"/>
                <p:cNvCxnSpPr/>
                <p:nvPr/>
              </p:nvCxnSpPr>
              <p:spPr>
                <a:xfrm flipV="1">
                  <a:off x="588211" y="2847474"/>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flipV="1">
                  <a:off x="588211" y="3302000"/>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flipV="1">
                  <a:off x="588211" y="3756526"/>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a:xfrm flipV="1">
                  <a:off x="588211" y="4211052"/>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5" name="図形グループ 74"/>
              <p:cNvGrpSpPr/>
              <p:nvPr/>
            </p:nvGrpSpPr>
            <p:grpSpPr>
              <a:xfrm rot="5400000">
                <a:off x="3915612" y="3047996"/>
                <a:ext cx="2326109" cy="909055"/>
                <a:chOff x="588211" y="4211049"/>
                <a:chExt cx="2326109" cy="909055"/>
              </a:xfrm>
            </p:grpSpPr>
            <p:cxnSp>
              <p:nvCxnSpPr>
                <p:cNvPr id="76" name="直線コネクタ 75"/>
                <p:cNvCxnSpPr/>
                <p:nvPr/>
              </p:nvCxnSpPr>
              <p:spPr>
                <a:xfrm flipV="1">
                  <a:off x="1965163" y="4211049"/>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flipV="1">
                  <a:off x="1497266" y="4211050"/>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直線コネクタ 77"/>
                <p:cNvCxnSpPr/>
                <p:nvPr/>
              </p:nvCxnSpPr>
              <p:spPr>
                <a:xfrm flipV="1">
                  <a:off x="1036055" y="4211051"/>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flipV="1">
                  <a:off x="588211" y="4211052"/>
                  <a:ext cx="949157" cy="90905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100" name="直線矢印コネクタ 99"/>
            <p:cNvCxnSpPr/>
            <p:nvPr/>
          </p:nvCxnSpPr>
          <p:spPr>
            <a:xfrm flipH="1" flipV="1">
              <a:off x="3467502" y="3277500"/>
              <a:ext cx="471093" cy="506953"/>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86" name="直線矢印コネクタ 85"/>
          <p:cNvCxnSpPr/>
          <p:nvPr/>
        </p:nvCxnSpPr>
        <p:spPr>
          <a:xfrm flipV="1">
            <a:off x="4684022" y="3277498"/>
            <a:ext cx="476195" cy="510038"/>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9987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384</TotalTime>
  <Words>60</Words>
  <Application>Microsoft Macintosh PowerPoint</Application>
  <PresentationFormat>画面に合わせる (4:3)</PresentationFormat>
  <Paragraphs>14</Paragraphs>
  <Slides>7</Slides>
  <Notes>2</Notes>
  <HiddenSlides>0</HiddenSlides>
  <MMClips>4</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ホワイト</vt:lpstr>
      <vt:lpstr>蛇行錯視</vt:lpstr>
      <vt:lpstr>真下に向かって動く円が 蛇行(左右に運動)しているように見える</vt:lpstr>
      <vt:lpstr>線分の間隔が広がると、 知覚される左右方向の運動が弱くなる。</vt:lpstr>
      <vt:lpstr>スピードが上がると蛇行感はなくなり、 線分と垂直方向の運動が知覚されやすくなる</vt:lpstr>
      <vt:lpstr>円が線分の後ろにあるときのほうが 錯視量が大きい</vt:lpstr>
      <vt:lpstr>メカニズム 1 線分が重なった部分の周辺では、知覚される円の輝度が 対比により変化することで線分に対して垂直方向の 運動が知覚される。</vt:lpstr>
      <vt:lpstr>メカニズム 2 円がゆっくり運動している時には物理的位置と知覚位置のずれが一定の値を超えたところで補正され、 蛇行しているような知覚を生じる。</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うねうね錯視</dc:title>
  <dc:creator>四本 研究室</dc:creator>
  <cp:lastModifiedBy>四本 研究室</cp:lastModifiedBy>
  <cp:revision>48</cp:revision>
  <dcterms:created xsi:type="dcterms:W3CDTF">2017-09-14T04:20:29Z</dcterms:created>
  <dcterms:modified xsi:type="dcterms:W3CDTF">2017-09-15T03:43:54Z</dcterms:modified>
</cp:coreProperties>
</file>