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308" r:id="rId2"/>
    <p:sldId id="294" r:id="rId3"/>
    <p:sldId id="295" r:id="rId4"/>
    <p:sldId id="315" r:id="rId5"/>
    <p:sldId id="316" r:id="rId6"/>
    <p:sldId id="273" r:id="rId7"/>
    <p:sldId id="312" r:id="rId8"/>
    <p:sldId id="306" r:id="rId9"/>
    <p:sldId id="317" r:id="rId10"/>
    <p:sldId id="292" r:id="rId11"/>
    <p:sldId id="31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08" autoAdjust="0"/>
  </p:normalViewPr>
  <p:slideViewPr>
    <p:cSldViewPr snapToGrid="0" showGuides="1">
      <p:cViewPr varScale="1">
        <p:scale>
          <a:sx n="94" d="100"/>
          <a:sy n="94" d="100"/>
        </p:scale>
        <p:origin x="912" y="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BBD4-72AD-4DA4-9245-6B615CE4277D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2F5B3-58D5-4E2B-8605-32B3AD37B5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3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2F5B3-58D5-4E2B-8605-32B3AD37B50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5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2F5B3-58D5-4E2B-8605-32B3AD37B50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7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81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4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7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6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2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2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26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4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01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3E7E-2C9A-4A75-8B38-0DB38E7E2F47}" type="datetimeFigureOut">
              <a:rPr kumimoji="1" lang="ja-JP" altLang="en-US" smtClean="0"/>
              <a:t>2019/9/23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67D0-72FD-49C8-AE9A-6F0943BAE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43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78534-5269-4B3E-BFDC-3727A20A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3665D8F-C167-4103-91E0-05C77658B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FCCCE25-5BE5-1E4D-930D-6D599DEAADAB}"/>
              </a:ext>
            </a:extLst>
          </p:cNvPr>
          <p:cNvGrpSpPr/>
          <p:nvPr/>
        </p:nvGrpSpPr>
        <p:grpSpPr>
          <a:xfrm>
            <a:off x="-230543" y="-1064151"/>
            <a:ext cx="19947058" cy="9696196"/>
            <a:chOff x="-230543" y="-937151"/>
            <a:chExt cx="19947058" cy="969619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0288AA1-D5F6-4434-9391-678E096AF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" t="24454" r="77966" b="45791"/>
            <a:stretch/>
          </p:blipFill>
          <p:spPr>
            <a:xfrm rot="21008083">
              <a:off x="-230543" y="410438"/>
              <a:ext cx="4432249" cy="3737327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6D91CF3-B335-4E52-B76F-244A855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655">
              <a:off x="1705480" y="376526"/>
              <a:ext cx="11829946" cy="665434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ABE9DE4-2074-4EE5-9AA3-8F5014B0A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48">
              <a:off x="2478836" y="-937151"/>
              <a:ext cx="17237679" cy="969619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968F9E5-9910-4BB5-B84F-B22E5690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0904">
              <a:off x="4751224" y="198260"/>
              <a:ext cx="10960130" cy="6165074"/>
            </a:xfrm>
            <a:prstGeom prst="rect">
              <a:avLst/>
            </a:prstGeom>
          </p:spPr>
        </p:pic>
      </p:grp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7702E7E-3792-4F62-BE6F-4B31F7BFB293}"/>
              </a:ext>
            </a:extLst>
          </p:cNvPr>
          <p:cNvSpPr txBox="1">
            <a:spLocks/>
          </p:cNvSpPr>
          <p:nvPr/>
        </p:nvSpPr>
        <p:spPr>
          <a:xfrm>
            <a:off x="2943649" y="2896203"/>
            <a:ext cx="8547656" cy="17754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5400" b="1" dirty="0" err="1"/>
              <a:t>と錯</a:t>
            </a:r>
            <a:r>
              <a:rPr lang="ja-JP" altLang="en-US" sz="5400" b="1" dirty="0"/>
              <a:t>視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DB8BA11-4406-4949-8566-8510A2A9089A}"/>
              </a:ext>
            </a:extLst>
          </p:cNvPr>
          <p:cNvSpPr txBox="1">
            <a:spLocks/>
          </p:cNvSpPr>
          <p:nvPr/>
        </p:nvSpPr>
        <p:spPr>
          <a:xfrm>
            <a:off x="-1206116" y="4171728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三輪響・吉本早苗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ja-JP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広島大学総合科学部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69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2DDDC28-C845-4040-AE29-9530F4ED2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2" b="44528"/>
          <a:stretch/>
        </p:blipFill>
        <p:spPr>
          <a:xfrm>
            <a:off x="248934" y="974315"/>
            <a:ext cx="8646864" cy="154380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9E3B194-AD76-44A7-8652-F9F721C6B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8" y="-179753"/>
            <a:ext cx="8646865" cy="4863861"/>
          </a:xfrm>
          <a:prstGeom prst="rect">
            <a:avLst/>
          </a:prstGeom>
        </p:spPr>
      </p:pic>
      <p:sp>
        <p:nvSpPr>
          <p:cNvPr id="30" name="タイトル 1">
            <a:extLst>
              <a:ext uri="{FF2B5EF4-FFF2-40B4-BE49-F238E27FC236}">
                <a16:creationId xmlns:a16="http://schemas.microsoft.com/office/drawing/2014/main" id="{61406167-82A6-4229-910B-6E8B5B1BAEEB}"/>
              </a:ext>
            </a:extLst>
          </p:cNvPr>
          <p:cNvSpPr txBox="1">
            <a:spLocks/>
          </p:cNvSpPr>
          <p:nvPr/>
        </p:nvSpPr>
        <p:spPr>
          <a:xfrm>
            <a:off x="298172" y="150610"/>
            <a:ext cx="8547656" cy="604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 dirty="0"/>
              <a:t>輝度に基づいてグレースケール化して検討した</a:t>
            </a:r>
            <a:endParaRPr lang="ja-JP" altLang="en-US" sz="2400" b="1" u="sng" dirty="0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3A108786-90B9-4CA1-9FDD-389F534D728F}"/>
              </a:ext>
            </a:extLst>
          </p:cNvPr>
          <p:cNvSpPr txBox="1">
            <a:spLocks/>
          </p:cNvSpPr>
          <p:nvPr/>
        </p:nvSpPr>
        <p:spPr>
          <a:xfrm>
            <a:off x="402283" y="2507443"/>
            <a:ext cx="8339434" cy="314412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400" b="1"/>
              <a:t>→ カラーの方がグレースケールよりも効果が大きかった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endParaRPr lang="en-US" altLang="ja-JP" sz="2400" b="1" dirty="0"/>
          </a:p>
          <a:p>
            <a:pPr>
              <a:lnSpc>
                <a:spcPct val="120000"/>
              </a:lnSpc>
            </a:pPr>
            <a:endParaRPr lang="ja-JP" altLang="en-US" sz="24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B24833E-2AC3-964E-BF8B-DCEBCE16C70F}"/>
              </a:ext>
            </a:extLst>
          </p:cNvPr>
          <p:cNvGrpSpPr/>
          <p:nvPr/>
        </p:nvGrpSpPr>
        <p:grpSpPr>
          <a:xfrm>
            <a:off x="1571084" y="5045808"/>
            <a:ext cx="6001833" cy="1540485"/>
            <a:chOff x="1622853" y="5134708"/>
            <a:chExt cx="6001833" cy="1540485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E8AF911-C0BB-4577-A718-81A2B63493A4}"/>
                </a:ext>
              </a:extLst>
            </p:cNvPr>
            <p:cNvSpPr txBox="1"/>
            <p:nvPr/>
          </p:nvSpPr>
          <p:spPr>
            <a:xfrm>
              <a:off x="1622853" y="5320976"/>
              <a:ext cx="600183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/>
                <a:t>複数の</a:t>
              </a:r>
              <a:r>
                <a:rPr lang="ja-JP" altLang="en-US" sz="3200" b="1" dirty="0"/>
                <a:t>色情報の</a:t>
              </a:r>
              <a:r>
                <a:rPr lang="ja-JP" altLang="en-US" sz="3200" b="1"/>
                <a:t>付加が</a:t>
              </a:r>
              <a:endParaRPr lang="en-US" altLang="ja-JP" sz="3200" b="1" dirty="0"/>
            </a:p>
            <a:p>
              <a:pPr algn="ctr"/>
              <a:r>
                <a:rPr lang="ja-JP" altLang="en-US" sz="3200" b="1"/>
                <a:t>ジュワッとするのに重要</a:t>
              </a:r>
              <a:endParaRPr lang="en-US" altLang="ja-JP" sz="3200" b="1" dirty="0"/>
            </a:p>
            <a:p>
              <a:endParaRPr kumimoji="1" lang="ja-JP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1D20EDE4-E9FA-4AF5-8A6D-E06526F5833A}"/>
                </a:ext>
              </a:extLst>
            </p:cNvPr>
            <p:cNvSpPr/>
            <p:nvPr/>
          </p:nvSpPr>
          <p:spPr>
            <a:xfrm>
              <a:off x="1905187" y="5134708"/>
              <a:ext cx="5437164" cy="135421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028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0.2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7D837-8D64-4B63-9C21-3529D70B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AA60C686-F01D-4FC1-AD95-8CC32481F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4665796" y="-97185"/>
            <a:ext cx="4541690" cy="1476094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2B15EE2-E97D-4060-8D4D-2C57E4540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0" y="-44967"/>
            <a:ext cx="3501374" cy="113798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D6A78F88-C0C6-4A27-A24D-16671E4D8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1750687" y="916598"/>
            <a:ext cx="4078532" cy="1325563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CEA9F127-586C-4282-AC54-D76044FEC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23678" r="57590" b="45105"/>
          <a:stretch/>
        </p:blipFill>
        <p:spPr>
          <a:xfrm>
            <a:off x="-1002104" y="3513900"/>
            <a:ext cx="2511692" cy="111819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2E65F01A-F69E-4509-B4FC-F99E5D3F2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5185954" y="4056859"/>
            <a:ext cx="3501374" cy="1137981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AB33759E-52A1-45E8-A185-FAC4AA76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809673" y="4419193"/>
            <a:ext cx="4517534" cy="1468243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16A7A632-3298-4057-81FD-8B11E90A9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5327207" y="1948357"/>
            <a:ext cx="3880279" cy="1261129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AA61DF13-FBAC-40F7-A5FE-AEF85172C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-509061" y="6100338"/>
            <a:ext cx="3501374" cy="113798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E462ECA-4FDD-429E-B8CB-16357C180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4966328" y="5531348"/>
            <a:ext cx="4241158" cy="137841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9A8E336-1FA9-47F2-A80D-2DB75AB92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1974577" y="2847152"/>
            <a:ext cx="4078532" cy="132556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9AC57AB-781E-4E3A-998A-3CB060F59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3678" r="42048" b="44552"/>
          <a:stretch/>
        </p:blipFill>
        <p:spPr>
          <a:xfrm>
            <a:off x="-1971376" y="1787735"/>
            <a:ext cx="4078532" cy="1325563"/>
          </a:xfrm>
          <a:prstGeom prst="rect">
            <a:avLst/>
          </a:prstGeom>
        </p:spPr>
      </p:pic>
      <p:pic>
        <p:nvPicPr>
          <p:cNvPr id="22" name="コンテンツ プレースホルダー 4">
            <a:extLst>
              <a:ext uri="{FF2B5EF4-FFF2-40B4-BE49-F238E27FC236}">
                <a16:creationId xmlns:a16="http://schemas.microsoft.com/office/drawing/2014/main" id="{5703F762-EF42-421B-9418-6E81833F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25902" r="83032" b="46320"/>
          <a:stretch/>
        </p:blipFill>
        <p:spPr>
          <a:xfrm>
            <a:off x="767532" y="1676282"/>
            <a:ext cx="2770416" cy="3250648"/>
          </a:xfr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30FE403-4E75-41CF-B757-CAD2D5A3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28010" r="69011" b="44676"/>
          <a:stretch/>
        </p:blipFill>
        <p:spPr>
          <a:xfrm>
            <a:off x="3508201" y="1965946"/>
            <a:ext cx="2846295" cy="308563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D31CB9C-3FDD-412C-891A-61C4AE3A5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t="25027" r="57031" b="48355"/>
          <a:stretch/>
        </p:blipFill>
        <p:spPr>
          <a:xfrm>
            <a:off x="5878461" y="1552084"/>
            <a:ext cx="2720893" cy="31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57C2B4E6-32A9-4678-AE79-5E93B4CE914A}"/>
              </a:ext>
            </a:extLst>
          </p:cNvPr>
          <p:cNvSpPr txBox="1">
            <a:spLocks/>
          </p:cNvSpPr>
          <p:nvPr/>
        </p:nvSpPr>
        <p:spPr>
          <a:xfrm>
            <a:off x="298172" y="1091316"/>
            <a:ext cx="8547656" cy="17754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800" b="1" dirty="0"/>
              <a:t>色や文字は</a:t>
            </a:r>
            <a:r>
              <a:rPr lang="en-US" altLang="ja-JP" sz="2800" b="1" dirty="0"/>
              <a:t>, </a:t>
            </a:r>
            <a:r>
              <a:rPr lang="ja-JP" altLang="en-US" sz="2800" b="1" dirty="0"/>
              <a:t>ぼかしてはいないが</a:t>
            </a:r>
            <a:endParaRPr lang="en-US" altLang="ja-JP" sz="2800" b="1" dirty="0"/>
          </a:p>
          <a:p>
            <a:pPr>
              <a:lnSpc>
                <a:spcPct val="120000"/>
              </a:lnSpc>
            </a:pPr>
            <a:r>
              <a:rPr lang="ja-JP" altLang="en-US" sz="2800" b="1" dirty="0"/>
              <a:t>緑</a:t>
            </a:r>
            <a:r>
              <a:rPr lang="en-US" altLang="ja-JP" sz="2800" b="1" dirty="0"/>
              <a:t>, </a:t>
            </a:r>
            <a:r>
              <a:rPr lang="ja-JP" altLang="en-US" sz="2800" b="1" dirty="0"/>
              <a:t>青</a:t>
            </a:r>
            <a:r>
              <a:rPr lang="en-US" altLang="ja-JP" sz="2800" b="1" dirty="0"/>
              <a:t>,</a:t>
            </a:r>
            <a:r>
              <a:rPr lang="ja-JP" altLang="en-US" sz="2800" b="1" dirty="0"/>
              <a:t> 赤</a:t>
            </a:r>
            <a:r>
              <a:rPr lang="en-US" altLang="ja-JP" sz="2800" b="1" dirty="0"/>
              <a:t>,</a:t>
            </a:r>
            <a:r>
              <a:rPr lang="ja-JP" altLang="en-US" sz="2800" b="1" dirty="0"/>
              <a:t> 黄の４色で</a:t>
            </a:r>
            <a:r>
              <a:rPr lang="ja-JP" altLang="en-US" sz="2800" b="1"/>
              <a:t>文字を縁取ると</a:t>
            </a:r>
            <a:endParaRPr lang="en-US" altLang="ja-JP" sz="2800" b="1" dirty="0"/>
          </a:p>
          <a:p>
            <a:pPr>
              <a:lnSpc>
                <a:spcPct val="120000"/>
              </a:lnSpc>
            </a:pPr>
            <a:r>
              <a:rPr lang="ja-JP" altLang="en-US" sz="2800" b="1" u="sng" dirty="0"/>
              <a:t>ジュワッとにじんで見える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F3C5BB9-B290-4793-A133-21A81CBB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1" y="2138290"/>
            <a:ext cx="8751759" cy="49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8183B56-1C3F-4E13-9FE2-02FBC21D9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r="3889" b="45139"/>
          <a:stretch/>
        </p:blipFill>
        <p:spPr>
          <a:xfrm>
            <a:off x="873267" y="3247899"/>
            <a:ext cx="7397466" cy="1235122"/>
          </a:xfr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C2DFE1-7398-44C7-BE2C-203D0CB79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26456" r="17468" b="46561"/>
          <a:stretch/>
        </p:blipFill>
        <p:spPr>
          <a:xfrm>
            <a:off x="941695" y="4616744"/>
            <a:ext cx="7520295" cy="1371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A86FBB-079D-4C90-89D2-D9C356401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2" r="29836" b="46188"/>
          <a:stretch/>
        </p:blipFill>
        <p:spPr>
          <a:xfrm>
            <a:off x="1560689" y="1704612"/>
            <a:ext cx="5831174" cy="1371601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20E26FD-0B84-47DC-BEB3-A68941E74C8E}"/>
              </a:ext>
            </a:extLst>
          </p:cNvPr>
          <p:cNvSpPr txBox="1">
            <a:spLocks/>
          </p:cNvSpPr>
          <p:nvPr/>
        </p:nvSpPr>
        <p:spPr>
          <a:xfrm>
            <a:off x="298172" y="-534632"/>
            <a:ext cx="8547656" cy="17754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3200" b="1" dirty="0"/>
              <a:t>どんな種類の文字でもジュワッとする</a:t>
            </a:r>
          </a:p>
        </p:txBody>
      </p:sp>
    </p:spTree>
    <p:extLst>
      <p:ext uri="{BB962C8B-B14F-4D97-AF65-F5344CB8AC3E}">
        <p14:creationId xmlns:p14="http://schemas.microsoft.com/office/powerpoint/2010/main" val="7118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11ECFD08-A309-49AE-BD61-646C7EC41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t="21973" r="36876" b="21697"/>
          <a:stretch/>
        </p:blipFill>
        <p:spPr>
          <a:xfrm>
            <a:off x="6408795" y="3023217"/>
            <a:ext cx="1405731" cy="139074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4152953-CDCD-422A-A6F5-446CBD322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23853" r="37442" b="28492"/>
          <a:stretch/>
        </p:blipFill>
        <p:spPr>
          <a:xfrm>
            <a:off x="7471132" y="1956192"/>
            <a:ext cx="1402054" cy="11765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1EABD2-11C4-44B2-B81C-FF14E1053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9" t="22332" r="37635" b="22323"/>
          <a:stretch/>
        </p:blipFill>
        <p:spPr>
          <a:xfrm>
            <a:off x="5189885" y="1882770"/>
            <a:ext cx="1364857" cy="14043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E325E8-0423-47B5-A97D-C4BF5666D1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24317" r="39313" b="27009"/>
          <a:stretch/>
        </p:blipFill>
        <p:spPr>
          <a:xfrm>
            <a:off x="5221837" y="3073337"/>
            <a:ext cx="1278784" cy="123512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26BF26F-0522-4D19-8876-9858F3359D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8" t="24130" r="38440" b="16445"/>
          <a:stretch/>
        </p:blipFill>
        <p:spPr>
          <a:xfrm>
            <a:off x="6462539" y="1950713"/>
            <a:ext cx="1250124" cy="14671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82B44C3-2323-4E34-9D5B-4C946F12B7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2" t="22729" r="36403" b="23897"/>
          <a:stretch/>
        </p:blipFill>
        <p:spPr>
          <a:xfrm>
            <a:off x="170911" y="1903180"/>
            <a:ext cx="1474601" cy="13308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8589B46-1A73-490A-92C5-03140152D8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8" t="23371" r="37120" b="25203"/>
          <a:stretch/>
        </p:blipFill>
        <p:spPr>
          <a:xfrm>
            <a:off x="3952394" y="3117183"/>
            <a:ext cx="1376419" cy="13071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4718F0-4E66-452D-BA49-FB1D46DDF1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2" t="25963" r="41028" b="27087"/>
          <a:stretch/>
        </p:blipFill>
        <p:spPr>
          <a:xfrm>
            <a:off x="1961707" y="1986141"/>
            <a:ext cx="1132368" cy="11913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542C3B7-B7FE-422E-8D43-078A07EFF9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1" t="26585" r="38491" b="26703"/>
          <a:stretch/>
        </p:blipFill>
        <p:spPr>
          <a:xfrm>
            <a:off x="7579429" y="3177500"/>
            <a:ext cx="1273207" cy="11532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18A60F7-31D7-4F13-A86A-8C504BCCC51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24494" r="38389" b="29348"/>
          <a:stretch/>
        </p:blipFill>
        <p:spPr>
          <a:xfrm>
            <a:off x="3871809" y="1958129"/>
            <a:ext cx="1389298" cy="113958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86A5E7B-70AE-447A-B523-315C1FF67C5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22963" r="37281" b="22310"/>
          <a:stretch/>
        </p:blipFill>
        <p:spPr>
          <a:xfrm>
            <a:off x="5098093" y="4187365"/>
            <a:ext cx="1503153" cy="135112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FCD7E0F-EBE9-421F-853C-B7AD22FFA43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24142" r="36373" b="20856"/>
          <a:stretch/>
        </p:blipFill>
        <p:spPr>
          <a:xfrm>
            <a:off x="1872781" y="3091768"/>
            <a:ext cx="1449000" cy="1357953"/>
          </a:xfrm>
          <a:prstGeom prst="rect">
            <a:avLst/>
          </a:prstGeom>
        </p:spPr>
      </p:pic>
      <p:sp>
        <p:nvSpPr>
          <p:cNvPr id="80" name="タイトル 1">
            <a:extLst>
              <a:ext uri="{FF2B5EF4-FFF2-40B4-BE49-F238E27FC236}">
                <a16:creationId xmlns:a16="http://schemas.microsoft.com/office/drawing/2014/main" id="{F56E8012-A9E0-4D91-B100-AAC4591880CB}"/>
              </a:ext>
            </a:extLst>
          </p:cNvPr>
          <p:cNvSpPr txBox="1">
            <a:spLocks/>
          </p:cNvSpPr>
          <p:nvPr/>
        </p:nvSpPr>
        <p:spPr>
          <a:xfrm>
            <a:off x="298172" y="405550"/>
            <a:ext cx="8547656" cy="604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/>
              <a:t>緑</a:t>
            </a:r>
            <a:r>
              <a:rPr lang="en-US" altLang="ja-JP" sz="2400" b="1" dirty="0"/>
              <a:t>, </a:t>
            </a:r>
            <a:r>
              <a:rPr lang="ja-JP" altLang="en-US" sz="2400" b="1"/>
              <a:t>青</a:t>
            </a:r>
            <a:r>
              <a:rPr lang="en-US" altLang="ja-JP" sz="2400" b="1" dirty="0"/>
              <a:t>, </a:t>
            </a:r>
            <a:r>
              <a:rPr lang="ja-JP" altLang="en-US" sz="2400" b="1"/>
              <a:t>赤</a:t>
            </a:r>
            <a:r>
              <a:rPr lang="en-US" altLang="ja-JP" sz="2400" b="1" dirty="0"/>
              <a:t>, </a:t>
            </a:r>
            <a:r>
              <a:rPr lang="ja-JP" altLang="en-US" sz="2400" b="1"/>
              <a:t>黄</a:t>
            </a:r>
            <a:r>
              <a:rPr lang="ja-JP" altLang="en-US" sz="2400" b="1" dirty="0"/>
              <a:t>の４色を用いて</a:t>
            </a:r>
            <a:r>
              <a:rPr lang="en-US" altLang="ja-JP" sz="2400" b="1" dirty="0"/>
              <a:t>, </a:t>
            </a:r>
            <a:r>
              <a:rPr lang="ja-JP" altLang="en-US" sz="2400" b="1" dirty="0"/>
              <a:t>色の順番の効果を検討した</a:t>
            </a:r>
            <a:endParaRPr lang="ja-JP" altLang="en-US" sz="2400" b="1" u="sng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F738374-A370-4CA5-927F-B5C8BC2AD983}"/>
              </a:ext>
            </a:extLst>
          </p:cNvPr>
          <p:cNvSpPr txBox="1"/>
          <p:nvPr/>
        </p:nvSpPr>
        <p:spPr>
          <a:xfrm>
            <a:off x="684774" y="1184775"/>
            <a:ext cx="374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効果あり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CC134E8-0055-4D49-86B6-1FE64172C72B}"/>
              </a:ext>
            </a:extLst>
          </p:cNvPr>
          <p:cNvSpPr txBox="1"/>
          <p:nvPr/>
        </p:nvSpPr>
        <p:spPr>
          <a:xfrm>
            <a:off x="7040632" y="1184189"/>
            <a:ext cx="374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効果なし</a:t>
            </a:r>
          </a:p>
        </p:txBody>
      </p:sp>
      <p:sp>
        <p:nvSpPr>
          <p:cNvPr id="83" name="タイトル 1">
            <a:extLst>
              <a:ext uri="{FF2B5EF4-FFF2-40B4-BE49-F238E27FC236}">
                <a16:creationId xmlns:a16="http://schemas.microsoft.com/office/drawing/2014/main" id="{021A957C-A825-48A8-A139-8C22CEE48337}"/>
              </a:ext>
            </a:extLst>
          </p:cNvPr>
          <p:cNvSpPr txBox="1">
            <a:spLocks/>
          </p:cNvSpPr>
          <p:nvPr/>
        </p:nvSpPr>
        <p:spPr>
          <a:xfrm>
            <a:off x="-1206116" y="4755928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dirty="0"/>
              <a:t>→ 濃い色が内側</a:t>
            </a:r>
            <a:r>
              <a:rPr lang="en-US" altLang="ja-JP" sz="2400" b="1" dirty="0"/>
              <a:t>, </a:t>
            </a:r>
            <a:r>
              <a:rPr lang="ja-JP" altLang="en-US" sz="2400" b="1" dirty="0"/>
              <a:t>淡い色が外側だと効果が見られた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endParaRPr lang="en-US" altLang="ja-JP" sz="1400" b="1" dirty="0"/>
          </a:p>
          <a:p>
            <a:pPr>
              <a:lnSpc>
                <a:spcPct val="120000"/>
              </a:lnSpc>
            </a:pPr>
            <a:endParaRPr lang="ja-JP" altLang="en-US" sz="1400" b="1" dirty="0"/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8F8C2414-FFDD-4B99-A8DB-307C5524388E}"/>
              </a:ext>
            </a:extLst>
          </p:cNvPr>
          <p:cNvCxnSpPr>
            <a:cxnSpLocks/>
          </p:cNvCxnSpPr>
          <p:nvPr/>
        </p:nvCxnSpPr>
        <p:spPr>
          <a:xfrm>
            <a:off x="393700" y="1655494"/>
            <a:ext cx="8117847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979EA6B-F3CC-514F-AA09-8D8EA4C970A0}"/>
              </a:ext>
            </a:extLst>
          </p:cNvPr>
          <p:cNvSpPr/>
          <p:nvPr/>
        </p:nvSpPr>
        <p:spPr>
          <a:xfrm>
            <a:off x="168537" y="1836750"/>
            <a:ext cx="8839200" cy="38225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6F4C74F-0BA3-44F0-86F4-D4F9C6CC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09" y="2018932"/>
            <a:ext cx="1114584" cy="11707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1ECFD08-A309-49AE-BD61-646C7EC41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08" y="3093595"/>
            <a:ext cx="1162648" cy="114350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4152953-CDCD-422A-A6F5-446CBD322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16" y="1991224"/>
            <a:ext cx="1095536" cy="11137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1EABD2-11C4-44B2-B81C-FF14E1053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85" y="1984541"/>
            <a:ext cx="1202011" cy="11765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E325E8-0423-47B5-A97D-C4BF5666D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3103418"/>
            <a:ext cx="1124647" cy="1143509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26BF26F-0522-4D19-8876-9858F3359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9" y="1939607"/>
            <a:ext cx="1148300" cy="11765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82B44C3-2323-4E34-9D5B-4C946F12B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4" y="2029184"/>
            <a:ext cx="1130258" cy="115851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8589B46-1A73-490A-92C5-03140152D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68" y="3133767"/>
            <a:ext cx="1124338" cy="12351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542C3B7-B7FE-422E-8D43-078A07EFF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52" y="3082636"/>
            <a:ext cx="1148473" cy="115559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18A60F7-31D7-4F13-A86A-8C504BCCC5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1997122"/>
            <a:ext cx="1108698" cy="11368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86A5E7B-70AE-447A-B523-315C1FF67C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7" y="4250883"/>
            <a:ext cx="1196186" cy="117653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FCD7E0F-EBE9-421F-853C-B7AD22FFA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09" y="3165284"/>
            <a:ext cx="1184916" cy="1165451"/>
          </a:xfrm>
          <a:prstGeom prst="rect">
            <a:avLst/>
          </a:prstGeom>
        </p:spPr>
      </p:pic>
      <p:sp>
        <p:nvSpPr>
          <p:cNvPr id="80" name="タイトル 1">
            <a:extLst>
              <a:ext uri="{FF2B5EF4-FFF2-40B4-BE49-F238E27FC236}">
                <a16:creationId xmlns:a16="http://schemas.microsoft.com/office/drawing/2014/main" id="{F56E8012-A9E0-4D91-B100-AAC4591880CB}"/>
              </a:ext>
            </a:extLst>
          </p:cNvPr>
          <p:cNvSpPr txBox="1">
            <a:spLocks/>
          </p:cNvSpPr>
          <p:nvPr/>
        </p:nvSpPr>
        <p:spPr>
          <a:xfrm>
            <a:off x="308813" y="405550"/>
            <a:ext cx="8547656" cy="604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/>
              <a:t>文字と背景の色を反転させてみた</a:t>
            </a:r>
            <a:endParaRPr lang="ja-JP" altLang="en-US" sz="2400" b="1" u="sng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EBF976-D941-644C-BA1B-074E1080BED5}"/>
              </a:ext>
            </a:extLst>
          </p:cNvPr>
          <p:cNvGrpSpPr/>
          <p:nvPr/>
        </p:nvGrpSpPr>
        <p:grpSpPr>
          <a:xfrm>
            <a:off x="393700" y="1184189"/>
            <a:ext cx="10395208" cy="471306"/>
            <a:chOff x="393700" y="1184189"/>
            <a:chExt cx="10395208" cy="47130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25A7327-FAB2-224A-8245-D6E4EE0EF004}"/>
                </a:ext>
              </a:extLst>
            </p:cNvPr>
            <p:cNvGrpSpPr/>
            <p:nvPr/>
          </p:nvGrpSpPr>
          <p:grpSpPr>
            <a:xfrm>
              <a:off x="684774" y="1184189"/>
              <a:ext cx="10104134" cy="400696"/>
              <a:chOff x="684774" y="1184189"/>
              <a:chExt cx="10104134" cy="400696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D1F094B-AD42-5A49-A01C-4359BA3DA094}"/>
                  </a:ext>
                </a:extLst>
              </p:cNvPr>
              <p:cNvSpPr txBox="1"/>
              <p:nvPr/>
            </p:nvSpPr>
            <p:spPr>
              <a:xfrm>
                <a:off x="684774" y="1184775"/>
                <a:ext cx="3748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効果なし</a:t>
                </a:r>
                <a:endParaRPr kumimoji="1" lang="ja-JP" altLang="en-US" sz="2000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BA81E56-130E-BF48-8E13-22249C11CF8E}"/>
                  </a:ext>
                </a:extLst>
              </p:cNvPr>
              <p:cNvSpPr txBox="1"/>
              <p:nvPr/>
            </p:nvSpPr>
            <p:spPr>
              <a:xfrm>
                <a:off x="7040632" y="1184189"/>
                <a:ext cx="3748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効果あり</a:t>
                </a:r>
                <a:endParaRPr kumimoji="1" lang="ja-JP" altLang="en-US" sz="2000" dirty="0"/>
              </a:p>
            </p:txBody>
          </p:sp>
        </p:grp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090BB2A7-836B-B947-8A69-C3E30212A4FA}"/>
                </a:ext>
              </a:extLst>
            </p:cNvPr>
            <p:cNvCxnSpPr>
              <a:cxnSpLocks/>
            </p:cNvCxnSpPr>
            <p:nvPr/>
          </p:nvCxnSpPr>
          <p:spPr>
            <a:xfrm>
              <a:off x="393700" y="1655494"/>
              <a:ext cx="8117847" cy="1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9E8D8BDC-C60F-3840-B6B1-8C286DD1D739}"/>
              </a:ext>
            </a:extLst>
          </p:cNvPr>
          <p:cNvSpPr txBox="1">
            <a:spLocks/>
          </p:cNvSpPr>
          <p:nvPr/>
        </p:nvSpPr>
        <p:spPr>
          <a:xfrm>
            <a:off x="-1206116" y="4875506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dirty="0"/>
              <a:t>→ 淡い色が内側</a:t>
            </a:r>
            <a:r>
              <a:rPr lang="en-US" altLang="ja-JP" sz="2400" b="1" dirty="0"/>
              <a:t>, </a:t>
            </a:r>
            <a:r>
              <a:rPr lang="ja-JP" altLang="en-US" sz="2400" b="1" dirty="0"/>
              <a:t>濃い色が外側だと効果が見られた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endParaRPr lang="en-US" altLang="ja-JP" sz="1400" b="1" dirty="0"/>
          </a:p>
          <a:p>
            <a:pPr>
              <a:lnSpc>
                <a:spcPct val="120000"/>
              </a:lnSpc>
            </a:pPr>
            <a:endParaRPr lang="ja-JP" altLang="en-US" sz="1400" b="1" dirty="0"/>
          </a:p>
        </p:txBody>
      </p:sp>
      <p:sp>
        <p:nvSpPr>
          <p:cNvPr id="3" name="下矢印 2">
            <a:extLst>
              <a:ext uri="{FF2B5EF4-FFF2-40B4-BE49-F238E27FC236}">
                <a16:creationId xmlns:a16="http://schemas.microsoft.com/office/drawing/2014/main" id="{9462D4BB-806E-684E-8315-3A7588289012}"/>
              </a:ext>
            </a:extLst>
          </p:cNvPr>
          <p:cNvSpPr/>
          <p:nvPr/>
        </p:nvSpPr>
        <p:spPr>
          <a:xfrm rot="10800000">
            <a:off x="7831812" y="4433424"/>
            <a:ext cx="695952" cy="787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>
            <a:extLst>
              <a:ext uri="{FF2B5EF4-FFF2-40B4-BE49-F238E27FC236}">
                <a16:creationId xmlns:a16="http://schemas.microsoft.com/office/drawing/2014/main" id="{689468AD-21D0-4C42-B101-75F4EC92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80" y="4233192"/>
            <a:ext cx="1082889" cy="11041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972845-A4A2-4B0F-BAFE-512B869D9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23563" r="76663" b="40134"/>
          <a:stretch/>
        </p:blipFill>
        <p:spPr>
          <a:xfrm>
            <a:off x="3735393" y="1764068"/>
            <a:ext cx="1757066" cy="16872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CAEE917-8008-4F55-8730-06686BCEC2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2064" r="81279" b="42425"/>
          <a:stretch/>
        </p:blipFill>
        <p:spPr>
          <a:xfrm>
            <a:off x="3778692" y="2824786"/>
            <a:ext cx="1334672" cy="1660057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1CD875D-D4B2-4DF0-893A-758A4649F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28141" r="82783" b="48435"/>
          <a:stretch/>
        </p:blipFill>
        <p:spPr>
          <a:xfrm>
            <a:off x="7518344" y="3124820"/>
            <a:ext cx="1082889" cy="1104123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DE189175-6678-4EC0-8DC3-2CEDD551FB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26085" r="79676" b="45523"/>
          <a:stretch/>
        </p:blipFill>
        <p:spPr>
          <a:xfrm>
            <a:off x="1467101" y="3023511"/>
            <a:ext cx="1408064" cy="134522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D1AF895-E3D3-46D3-8A08-6F7756B42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3" y="1956960"/>
            <a:ext cx="1118427" cy="116786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C37C30C0-6EBC-4F8E-8C94-6FDFB3E3D8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27007" r="82311" b="47720"/>
          <a:stretch/>
        </p:blipFill>
        <p:spPr>
          <a:xfrm>
            <a:off x="2640057" y="1931055"/>
            <a:ext cx="1182737" cy="121816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CA00B48-5213-42BF-B821-A79DAAE5D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13" y="4202093"/>
            <a:ext cx="1110344" cy="1143624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C4AD4FD7-A959-4000-BCB4-35A8E21D56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26343" r="80747" b="46761"/>
          <a:stretch/>
        </p:blipFill>
        <p:spPr>
          <a:xfrm>
            <a:off x="7405235" y="1881445"/>
            <a:ext cx="1333501" cy="128149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3358D09-901A-4844-8333-3373B316FA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48" y="3085482"/>
            <a:ext cx="1110343" cy="11705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10B647F-6B66-43CD-BB7E-D9A0A68FF90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23642" r="78260" b="37591"/>
          <a:stretch/>
        </p:blipFill>
        <p:spPr>
          <a:xfrm>
            <a:off x="1409641" y="1775152"/>
            <a:ext cx="1608974" cy="1866179"/>
          </a:xfrm>
          <a:prstGeom prst="rect">
            <a:avLst/>
          </a:prstGeom>
        </p:spPr>
      </p:pic>
      <p:sp>
        <p:nvSpPr>
          <p:cNvPr id="51" name="タイトル 1">
            <a:extLst>
              <a:ext uri="{FF2B5EF4-FFF2-40B4-BE49-F238E27FC236}">
                <a16:creationId xmlns:a16="http://schemas.microsoft.com/office/drawing/2014/main" id="{D5D70AC6-48E7-4AE1-82D5-5A34A7DA7986}"/>
              </a:ext>
            </a:extLst>
          </p:cNvPr>
          <p:cNvSpPr txBox="1">
            <a:spLocks/>
          </p:cNvSpPr>
          <p:nvPr/>
        </p:nvSpPr>
        <p:spPr>
          <a:xfrm>
            <a:off x="-1206116" y="4929899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/>
              <a:t>→</a:t>
            </a:r>
            <a:r>
              <a:rPr lang="en-US" altLang="ja-JP" sz="2400" b="1" dirty="0"/>
              <a:t> </a:t>
            </a:r>
            <a:r>
              <a:rPr lang="ja-JP" altLang="en-US" sz="2400" b="1"/>
              <a:t>緑</a:t>
            </a:r>
            <a:r>
              <a:rPr lang="en-US" altLang="ja-JP" sz="2400" b="1" dirty="0"/>
              <a:t>, </a:t>
            </a:r>
            <a:r>
              <a:rPr lang="ja-JP" altLang="en-US" sz="2400" b="1"/>
              <a:t>青</a:t>
            </a:r>
            <a:r>
              <a:rPr lang="en-US" altLang="ja-JP" sz="2400" b="1" dirty="0"/>
              <a:t>, </a:t>
            </a:r>
            <a:r>
              <a:rPr lang="ja-JP" altLang="en-US" sz="2400" b="1"/>
              <a:t>赤</a:t>
            </a:r>
            <a:r>
              <a:rPr lang="en-US" altLang="ja-JP" sz="2400" b="1" dirty="0"/>
              <a:t>, </a:t>
            </a:r>
            <a:r>
              <a:rPr lang="ja-JP" altLang="en-US" sz="2400" b="1"/>
              <a:t>黄</a:t>
            </a:r>
            <a:r>
              <a:rPr lang="ja-JP" altLang="en-US" sz="2400" b="1" dirty="0"/>
              <a:t>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色の組み合わせと同様</a:t>
            </a:r>
            <a:r>
              <a:rPr lang="en-US" altLang="ja-JP" sz="2400" b="1" dirty="0"/>
              <a:t>, </a:t>
            </a:r>
          </a:p>
          <a:p>
            <a:pPr>
              <a:lnSpc>
                <a:spcPct val="120000"/>
              </a:lnSpc>
            </a:pPr>
            <a:r>
              <a:rPr lang="ja-JP" altLang="en-US" sz="2400" b="1" dirty="0"/>
              <a:t>濃い色が内側</a:t>
            </a:r>
            <a:r>
              <a:rPr lang="en-US" altLang="ja-JP" sz="2400" b="1" dirty="0"/>
              <a:t>, </a:t>
            </a:r>
            <a:r>
              <a:rPr lang="ja-JP" altLang="en-US" sz="2400" b="1" dirty="0"/>
              <a:t>淡い色が外側だと効果が見られた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endParaRPr lang="en-US" altLang="ja-JP" sz="1400" b="1" dirty="0"/>
          </a:p>
          <a:p>
            <a:pPr>
              <a:lnSpc>
                <a:spcPct val="120000"/>
              </a:lnSpc>
            </a:pPr>
            <a:endParaRPr lang="ja-JP" altLang="en-US" sz="1400" b="1" dirty="0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F5B9A0D-2EF7-410F-909D-C6CF1AF67A26}"/>
              </a:ext>
            </a:extLst>
          </p:cNvPr>
          <p:cNvSpPr txBox="1">
            <a:spLocks/>
          </p:cNvSpPr>
          <p:nvPr/>
        </p:nvSpPr>
        <p:spPr>
          <a:xfrm>
            <a:off x="298172" y="306446"/>
            <a:ext cx="8547656" cy="604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/>
              <a:t>緑</a:t>
            </a:r>
            <a:r>
              <a:rPr lang="en-US" altLang="ja-JP" sz="2400" b="1" dirty="0"/>
              <a:t>, </a:t>
            </a:r>
            <a:r>
              <a:rPr lang="ja-JP" altLang="en-US" sz="2400" b="1"/>
              <a:t>青</a:t>
            </a:r>
            <a:r>
              <a:rPr lang="en-US" altLang="ja-JP" sz="2400" b="1" dirty="0"/>
              <a:t>, </a:t>
            </a:r>
            <a:r>
              <a:rPr lang="ja-JP" altLang="en-US" sz="2400" b="1"/>
              <a:t>赤</a:t>
            </a:r>
            <a:r>
              <a:rPr lang="en-US" altLang="ja-JP" sz="2400" b="1" dirty="0"/>
              <a:t>, </a:t>
            </a:r>
            <a:r>
              <a:rPr lang="ja-JP" altLang="en-US" sz="2400" b="1"/>
              <a:t>黄</a:t>
            </a:r>
            <a:r>
              <a:rPr lang="ja-JP" altLang="en-US" sz="2400" b="1" dirty="0"/>
              <a:t>の組み合わせ以外の色で効果を検討した</a:t>
            </a:r>
            <a:endParaRPr lang="ja-JP" altLang="en-US" sz="2400" b="1" u="sng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17BEE0-C7EF-B44A-92EA-7C0BFF00529A}"/>
              </a:ext>
            </a:extLst>
          </p:cNvPr>
          <p:cNvSpPr txBox="1"/>
          <p:nvPr/>
        </p:nvSpPr>
        <p:spPr>
          <a:xfrm>
            <a:off x="684774" y="1121275"/>
            <a:ext cx="374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効果あり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E51EB7-9249-924F-9453-6A414FD620AD}"/>
              </a:ext>
            </a:extLst>
          </p:cNvPr>
          <p:cNvSpPr txBox="1"/>
          <p:nvPr/>
        </p:nvSpPr>
        <p:spPr>
          <a:xfrm>
            <a:off x="7040632" y="1120689"/>
            <a:ext cx="374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効果なし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779FFF1-37F6-6542-9B22-D5C7C5D728B7}"/>
              </a:ext>
            </a:extLst>
          </p:cNvPr>
          <p:cNvCxnSpPr>
            <a:cxnSpLocks/>
          </p:cNvCxnSpPr>
          <p:nvPr/>
        </p:nvCxnSpPr>
        <p:spPr>
          <a:xfrm>
            <a:off x="393700" y="1591994"/>
            <a:ext cx="8117847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812208-6E2C-E142-880A-6019195A1582}"/>
              </a:ext>
            </a:extLst>
          </p:cNvPr>
          <p:cNvSpPr/>
          <p:nvPr/>
        </p:nvSpPr>
        <p:spPr>
          <a:xfrm>
            <a:off x="168537" y="1773250"/>
            <a:ext cx="8839200" cy="38225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689468AD-21D0-4C42-B101-75F4EC92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38" y="4253342"/>
            <a:ext cx="1072148" cy="11013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972845-A4A2-4B0F-BAFE-512B869D9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1" y="1948552"/>
            <a:ext cx="1077660" cy="11427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CAEE917-8008-4F55-8730-06686BCE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26" y="3096887"/>
            <a:ext cx="1072410" cy="1112988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1CD875D-D4B2-4DF0-893A-758A4649F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62" y="3075624"/>
            <a:ext cx="1083397" cy="115111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DE189175-6678-4EC0-8DC3-2CEDD551F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22" y="3149219"/>
            <a:ext cx="1072411" cy="110412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D1AF895-E3D3-46D3-8A08-6F7756B42B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89" y="1971029"/>
            <a:ext cx="1072410" cy="113278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C37C30C0-6EBC-4F8E-8C94-6FDFB3E3D8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90" y="1973711"/>
            <a:ext cx="1074402" cy="111855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CA00B48-5213-42BF-B821-A79DAAE5D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23" y="4219997"/>
            <a:ext cx="1099657" cy="1129377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C4AD4FD7-A959-4000-BCB4-35A8E21D56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40" y="1948553"/>
            <a:ext cx="1083397" cy="115719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3358D09-901A-4844-8333-3373B316FA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6" y="3092864"/>
            <a:ext cx="1074680" cy="11272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10B647F-6B66-43CD-BB7E-D9A0A68FF9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2" y="1983636"/>
            <a:ext cx="1122985" cy="1134899"/>
          </a:xfrm>
          <a:prstGeom prst="rect">
            <a:avLst/>
          </a:prstGeom>
        </p:spPr>
      </p:pic>
      <p:sp>
        <p:nvSpPr>
          <p:cNvPr id="22" name="タイトル 1">
            <a:extLst>
              <a:ext uri="{FF2B5EF4-FFF2-40B4-BE49-F238E27FC236}">
                <a16:creationId xmlns:a16="http://schemas.microsoft.com/office/drawing/2014/main" id="{FACD27D7-B8E1-4104-BFC3-4330E670665D}"/>
              </a:ext>
            </a:extLst>
          </p:cNvPr>
          <p:cNvSpPr txBox="1">
            <a:spLocks/>
          </p:cNvSpPr>
          <p:nvPr/>
        </p:nvSpPr>
        <p:spPr>
          <a:xfrm>
            <a:off x="298172" y="230450"/>
            <a:ext cx="8547656" cy="604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/>
              <a:t>文字と背景の色を反転させてみた</a:t>
            </a:r>
            <a:endParaRPr lang="ja-JP" altLang="en-US" sz="2400" b="1" u="sng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6691C21-60DB-7440-8FC6-BDD610B7F89F}"/>
              </a:ext>
            </a:extLst>
          </p:cNvPr>
          <p:cNvGrpSpPr/>
          <p:nvPr/>
        </p:nvGrpSpPr>
        <p:grpSpPr>
          <a:xfrm>
            <a:off x="393700" y="1120689"/>
            <a:ext cx="10395208" cy="471306"/>
            <a:chOff x="393700" y="1120689"/>
            <a:chExt cx="10395208" cy="471306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AB8DBC-E252-6E4E-95CF-8F4FFE0A2DF0}"/>
                </a:ext>
              </a:extLst>
            </p:cNvPr>
            <p:cNvSpPr txBox="1"/>
            <p:nvPr/>
          </p:nvSpPr>
          <p:spPr>
            <a:xfrm>
              <a:off x="684774" y="1121275"/>
              <a:ext cx="3748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/>
                <a:t>効果なし</a:t>
              </a:r>
              <a:endParaRPr kumimoji="1" lang="ja-JP" altLang="en-US" sz="2000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F09AE48-F11B-F547-A7A5-30F6AA13FF72}"/>
                </a:ext>
              </a:extLst>
            </p:cNvPr>
            <p:cNvSpPr txBox="1"/>
            <p:nvPr/>
          </p:nvSpPr>
          <p:spPr>
            <a:xfrm>
              <a:off x="7040632" y="1120689"/>
              <a:ext cx="3748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/>
                <a:t>効果あり</a:t>
              </a:r>
              <a:endParaRPr kumimoji="1" lang="ja-JP" altLang="en-US" sz="2000" dirty="0"/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8CF5E4B8-DC17-4244-9CC2-9C695DDB93E9}"/>
                </a:ext>
              </a:extLst>
            </p:cNvPr>
            <p:cNvCxnSpPr>
              <a:cxnSpLocks/>
            </p:cNvCxnSpPr>
            <p:nvPr/>
          </p:nvCxnSpPr>
          <p:spPr>
            <a:xfrm>
              <a:off x="393700" y="1591994"/>
              <a:ext cx="8117847" cy="1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691F25B3-F23D-2C47-820D-FF764258C073}"/>
              </a:ext>
            </a:extLst>
          </p:cNvPr>
          <p:cNvSpPr txBox="1">
            <a:spLocks/>
          </p:cNvSpPr>
          <p:nvPr/>
        </p:nvSpPr>
        <p:spPr>
          <a:xfrm>
            <a:off x="-1206116" y="4854404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dirty="0"/>
              <a:t>→ 淡い色が内側</a:t>
            </a:r>
            <a:r>
              <a:rPr lang="en-US" altLang="ja-JP" sz="2400" b="1" dirty="0"/>
              <a:t>, </a:t>
            </a:r>
            <a:r>
              <a:rPr lang="ja-JP" altLang="en-US" sz="2400" b="1" dirty="0"/>
              <a:t>濃い色が外側だと効果が見られた</a:t>
            </a:r>
            <a:endParaRPr lang="en-US" altLang="ja-JP" sz="2400" b="1" dirty="0"/>
          </a:p>
          <a:p>
            <a:pPr>
              <a:lnSpc>
                <a:spcPct val="120000"/>
              </a:lnSpc>
            </a:pPr>
            <a:endParaRPr lang="en-US" altLang="ja-JP" sz="1400" b="1" dirty="0"/>
          </a:p>
          <a:p>
            <a:pPr>
              <a:lnSpc>
                <a:spcPct val="120000"/>
              </a:lnSpc>
            </a:pPr>
            <a:endParaRPr lang="ja-JP" altLang="en-US" sz="1400" b="1" dirty="0"/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34900280-0A00-AC45-89D3-B75FE9A0D962}"/>
              </a:ext>
            </a:extLst>
          </p:cNvPr>
          <p:cNvSpPr/>
          <p:nvPr/>
        </p:nvSpPr>
        <p:spPr>
          <a:xfrm>
            <a:off x="7302500" y="1824050"/>
            <a:ext cx="1412859" cy="36877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6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BF9512-30E7-49CA-89EF-82F9394E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4" y="1727449"/>
            <a:ext cx="2033427" cy="19905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81BA047-DD5D-4058-B601-3F92669A7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27" y="1727448"/>
            <a:ext cx="1865449" cy="1990507"/>
          </a:xfrm>
          <a:prstGeom prst="rect">
            <a:avLst/>
          </a:prstGeom>
        </p:spPr>
      </p:pic>
      <p:sp>
        <p:nvSpPr>
          <p:cNvPr id="30" name="タイトル 1">
            <a:extLst>
              <a:ext uri="{FF2B5EF4-FFF2-40B4-BE49-F238E27FC236}">
                <a16:creationId xmlns:a16="http://schemas.microsoft.com/office/drawing/2014/main" id="{0477C56B-DAC1-456C-9271-F6DAED08C8D7}"/>
              </a:ext>
            </a:extLst>
          </p:cNvPr>
          <p:cNvSpPr txBox="1">
            <a:spLocks/>
          </p:cNvSpPr>
          <p:nvPr/>
        </p:nvSpPr>
        <p:spPr>
          <a:xfrm>
            <a:off x="298172" y="327548"/>
            <a:ext cx="8547656" cy="604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 dirty="0"/>
              <a:t>淡い色</a:t>
            </a:r>
            <a:r>
              <a:rPr lang="ja-JP" altLang="en-US" sz="2400" b="1"/>
              <a:t>１色で文字を縁取ってみた</a:t>
            </a:r>
            <a:endParaRPr lang="ja-JP" altLang="en-US" sz="2400" b="1" u="sng" dirty="0"/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56EE0F35-52B2-4B11-81E2-BD8CF4D349DC}"/>
              </a:ext>
            </a:extLst>
          </p:cNvPr>
          <p:cNvSpPr txBox="1">
            <a:spLocks/>
          </p:cNvSpPr>
          <p:nvPr/>
        </p:nvSpPr>
        <p:spPr>
          <a:xfrm>
            <a:off x="-1206116" y="3843210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 dirty="0"/>
              <a:t>→ 淡い色１色では効果</a:t>
            </a:r>
            <a:r>
              <a:rPr lang="ja-JP" altLang="en-US" sz="2400" b="1"/>
              <a:t>は見られなかった</a:t>
            </a:r>
            <a:endParaRPr lang="en-US" altLang="ja-JP" sz="2400" b="1" dirty="0"/>
          </a:p>
          <a:p>
            <a:pPr>
              <a:lnSpc>
                <a:spcPct val="150000"/>
              </a:lnSpc>
            </a:pPr>
            <a:endParaRPr lang="en-US" altLang="ja-JP" sz="2400" b="1" dirty="0"/>
          </a:p>
          <a:p>
            <a:pPr>
              <a:lnSpc>
                <a:spcPct val="150000"/>
              </a:lnSpc>
            </a:pPr>
            <a:endParaRPr lang="en-US" altLang="ja-JP" sz="24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3ECD04-C1CB-B349-892A-642B20BE8435}"/>
              </a:ext>
            </a:extLst>
          </p:cNvPr>
          <p:cNvGrpSpPr/>
          <p:nvPr/>
        </p:nvGrpSpPr>
        <p:grpSpPr>
          <a:xfrm>
            <a:off x="1071394" y="5123718"/>
            <a:ext cx="7001213" cy="1292434"/>
            <a:chOff x="1071393" y="5238018"/>
            <a:chExt cx="7001213" cy="1292434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5C483ED-2714-9E4E-B031-11CB6F900708}"/>
                </a:ext>
              </a:extLst>
            </p:cNvPr>
            <p:cNvSpPr txBox="1"/>
            <p:nvPr/>
          </p:nvSpPr>
          <p:spPr>
            <a:xfrm>
              <a:off x="1071393" y="5435461"/>
              <a:ext cx="7001213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ja-JP" altLang="en-US" sz="2400" b="1"/>
                <a:t>淡い色がにじんで見える水彩錯視とは異なり</a:t>
              </a:r>
              <a:r>
                <a:rPr lang="en-US" altLang="ja-JP" sz="2400" b="1" dirty="0"/>
                <a:t>,</a:t>
              </a:r>
            </a:p>
            <a:p>
              <a:pPr algn="ctr"/>
              <a:r>
                <a:rPr kumimoji="1" lang="ja-JP" altLang="en-US" sz="2400" b="1"/>
                <a:t>濃い色と淡い色の組み合わせが重要</a:t>
              </a:r>
              <a:endParaRPr kumimoji="1" lang="ja-JP" altLang="en-US" sz="2400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3C9A6F8-55C4-A643-89EC-905FB9B9C51E}"/>
                </a:ext>
              </a:extLst>
            </p:cNvPr>
            <p:cNvSpPr/>
            <p:nvPr/>
          </p:nvSpPr>
          <p:spPr>
            <a:xfrm>
              <a:off x="1094261" y="5238018"/>
              <a:ext cx="6955477" cy="129243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81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968FCE-4CC2-4E58-B460-7C782A635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25954" r="79549" b="45512"/>
          <a:stretch/>
        </p:blipFill>
        <p:spPr>
          <a:xfrm>
            <a:off x="7029217" y="1972773"/>
            <a:ext cx="1935481" cy="16236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3E1D3E2-A434-4098-82B2-3958F3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24821" r="80506" b="44567"/>
          <a:stretch/>
        </p:blipFill>
        <p:spPr>
          <a:xfrm>
            <a:off x="2859289" y="1923696"/>
            <a:ext cx="1794709" cy="175146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22DD6C1-1110-4933-B8DF-9335446BE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23921" r="37734" b="24223"/>
          <a:stretch/>
        </p:blipFill>
        <p:spPr>
          <a:xfrm>
            <a:off x="456568" y="2019914"/>
            <a:ext cx="1572703" cy="155902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C4B82DC-8C01-419D-996C-57B42C62BA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25130" r="80683" b="45833"/>
          <a:stretch/>
        </p:blipFill>
        <p:spPr>
          <a:xfrm>
            <a:off x="4149129" y="1934445"/>
            <a:ext cx="1837017" cy="166198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B75DA7F-FA72-447F-BE2C-57C85D656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1" r="79758" b="42835"/>
          <a:stretch/>
        </p:blipFill>
        <p:spPr>
          <a:xfrm>
            <a:off x="5481277" y="1983232"/>
            <a:ext cx="2052810" cy="1760651"/>
          </a:xfrm>
          <a:prstGeom prst="rect">
            <a:avLst/>
          </a:prstGeom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449F5AD0-F375-469F-86A8-B6ADB1D743E0}"/>
              </a:ext>
            </a:extLst>
          </p:cNvPr>
          <p:cNvSpPr txBox="1">
            <a:spLocks/>
          </p:cNvSpPr>
          <p:nvPr/>
        </p:nvSpPr>
        <p:spPr>
          <a:xfrm>
            <a:off x="52948" y="341594"/>
            <a:ext cx="9038104" cy="8678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b="1" dirty="0"/>
              <a:t>効果の見られた４色から２色を用い</a:t>
            </a:r>
            <a:r>
              <a:rPr lang="en-US" altLang="ja-JP" sz="2400" b="1" dirty="0"/>
              <a:t>, </a:t>
            </a:r>
          </a:p>
          <a:p>
            <a:pPr>
              <a:lnSpc>
                <a:spcPct val="120000"/>
              </a:lnSpc>
            </a:pPr>
            <a:r>
              <a:rPr lang="ja-JP" altLang="en-US" sz="2400" b="1" dirty="0"/>
              <a:t>濃い色を内側</a:t>
            </a:r>
            <a:r>
              <a:rPr lang="en-US" altLang="ja-JP" sz="2400" b="1" dirty="0"/>
              <a:t>, </a:t>
            </a:r>
            <a:r>
              <a:rPr lang="ja-JP" altLang="en-US" sz="2400" b="1" dirty="0"/>
              <a:t>淡い色を外側に</a:t>
            </a:r>
            <a:r>
              <a:rPr lang="ja-JP" altLang="en-US" sz="2400" b="1"/>
              <a:t>配色してみた</a:t>
            </a:r>
            <a:endParaRPr lang="ja-JP" altLang="en-US" sz="2400" b="1" u="sng" dirty="0"/>
          </a:p>
        </p:txBody>
      </p:sp>
      <p:sp>
        <p:nvSpPr>
          <p:cNvPr id="2" name="右矢印 1">
            <a:extLst>
              <a:ext uri="{FF2B5EF4-FFF2-40B4-BE49-F238E27FC236}">
                <a16:creationId xmlns:a16="http://schemas.microsoft.com/office/drawing/2014/main" id="{2778F051-88FA-E843-A0BC-38A59E4B8943}"/>
              </a:ext>
            </a:extLst>
          </p:cNvPr>
          <p:cNvSpPr/>
          <p:nvPr/>
        </p:nvSpPr>
        <p:spPr>
          <a:xfrm>
            <a:off x="2079123" y="2580485"/>
            <a:ext cx="777427" cy="437882"/>
          </a:xfrm>
          <a:prstGeom prst="rightArrow">
            <a:avLst>
              <a:gd name="adj1" fmla="val 50000"/>
              <a:gd name="adj2" fmla="val 8235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83219781-DE7E-2B4B-90F9-609BB73EC1B1}"/>
              </a:ext>
            </a:extLst>
          </p:cNvPr>
          <p:cNvSpPr txBox="1">
            <a:spLocks/>
          </p:cNvSpPr>
          <p:nvPr/>
        </p:nvSpPr>
        <p:spPr>
          <a:xfrm>
            <a:off x="-1206117" y="3000180"/>
            <a:ext cx="11556233" cy="205226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b="1"/>
              <a:t>→ ２色では効果は見られなかった</a:t>
            </a:r>
            <a:endParaRPr lang="en-US" altLang="ja-JP" sz="2400" b="1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9309100-F351-C447-9C45-591E088554AC}"/>
              </a:ext>
            </a:extLst>
          </p:cNvPr>
          <p:cNvGrpSpPr/>
          <p:nvPr/>
        </p:nvGrpSpPr>
        <p:grpSpPr>
          <a:xfrm>
            <a:off x="921781" y="5344548"/>
            <a:ext cx="7300438" cy="853051"/>
            <a:chOff x="1094262" y="5344548"/>
            <a:chExt cx="7300438" cy="8530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ECD3C2F-FD05-A642-B28E-8DC91B44E823}"/>
                </a:ext>
              </a:extLst>
            </p:cNvPr>
            <p:cNvSpPr/>
            <p:nvPr/>
          </p:nvSpPr>
          <p:spPr>
            <a:xfrm>
              <a:off x="1263840" y="5448684"/>
              <a:ext cx="6961282" cy="592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b="1"/>
                <a:t>複数の濃い色と淡い色の組み合わせが効果を増強</a:t>
              </a:r>
              <a:endParaRPr lang="en-US" altLang="ja-JP" sz="2400" b="1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1118E34-3DCD-D249-80DA-F4F2BCD00F7E}"/>
                </a:ext>
              </a:extLst>
            </p:cNvPr>
            <p:cNvSpPr/>
            <p:nvPr/>
          </p:nvSpPr>
          <p:spPr>
            <a:xfrm>
              <a:off x="1094262" y="5344548"/>
              <a:ext cx="7300438" cy="85305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483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7304</TotalTime>
  <Words>304</Words>
  <Application>Microsoft Macintosh PowerPoint</Application>
  <PresentationFormat>画面に合わせる (4:3)</PresentationFormat>
  <Paragraphs>38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三輪　響</dc:creator>
  <cp:lastModifiedBy>吉本　早苗</cp:lastModifiedBy>
  <cp:revision>131</cp:revision>
  <dcterms:created xsi:type="dcterms:W3CDTF">2019-09-17T16:08:02Z</dcterms:created>
  <dcterms:modified xsi:type="dcterms:W3CDTF">2019-09-23T03:28:12Z</dcterms:modified>
</cp:coreProperties>
</file>