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5" r:id="rId3"/>
    <p:sldId id="261" r:id="rId4"/>
    <p:sldId id="263" r:id="rId5"/>
    <p:sldId id="258" r:id="rId6"/>
    <p:sldId id="265" r:id="rId7"/>
    <p:sldId id="264" r:id="rId8"/>
    <p:sldId id="266" r:id="rId9"/>
    <p:sldId id="267" r:id="rId10"/>
    <p:sldId id="269" r:id="rId11"/>
    <p:sldId id="295" r:id="rId12"/>
    <p:sldId id="296" r:id="rId13"/>
    <p:sldId id="268" r:id="rId14"/>
    <p:sldId id="317" r:id="rId15"/>
    <p:sldId id="297" r:id="rId16"/>
    <p:sldId id="271" r:id="rId17"/>
    <p:sldId id="298" r:id="rId18"/>
    <p:sldId id="299" r:id="rId19"/>
    <p:sldId id="300" r:id="rId20"/>
    <p:sldId id="301" r:id="rId21"/>
    <p:sldId id="282" r:id="rId22"/>
    <p:sldId id="286" r:id="rId23"/>
    <p:sldId id="273" r:id="rId24"/>
    <p:sldId id="287" r:id="rId25"/>
    <p:sldId id="283" r:id="rId26"/>
    <p:sldId id="288" r:id="rId27"/>
    <p:sldId id="276" r:id="rId28"/>
    <p:sldId id="289" r:id="rId29"/>
    <p:sldId id="275" r:id="rId30"/>
    <p:sldId id="290" r:id="rId31"/>
    <p:sldId id="277" r:id="rId32"/>
    <p:sldId id="291" r:id="rId33"/>
    <p:sldId id="279" r:id="rId34"/>
    <p:sldId id="292" r:id="rId35"/>
    <p:sldId id="278" r:id="rId36"/>
    <p:sldId id="280" r:id="rId37"/>
    <p:sldId id="293" r:id="rId38"/>
    <p:sldId id="294" r:id="rId39"/>
    <p:sldId id="281" r:id="rId40"/>
    <p:sldId id="314" r:id="rId41"/>
    <p:sldId id="316" r:id="rId4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2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6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97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85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72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16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74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73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50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9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01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E96FA-D833-4385-B061-7D9C193B0AA6}" type="datetimeFigureOut">
              <a:rPr kumimoji="1" lang="ja-JP" altLang="en-US" smtClean="0"/>
              <a:t>2015/9/26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6DE79-9E91-4D61-8A86-A0C717896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25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反重力レンズ錯視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322196"/>
            <a:ext cx="6858000" cy="1193800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千葉大学文学部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柳 淳二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7299" y="6328229"/>
            <a:ext cx="7409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（次の画面からは自動で画面が切り替わっていきます。）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4459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8470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この図形を一瞬だけ点滅させてみましょう。</a:t>
            </a:r>
            <a:endParaRPr kumimoji="1" lang="en-US" altLang="ja-JP" sz="3600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6751601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6585679" y="1986967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10800000">
            <a:off x="5678188" y="551256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 rot="10800000">
            <a:off x="6582462" y="588173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 rot="10800000">
            <a:off x="1579895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rot="10800000">
            <a:off x="2484169" y="198696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2644060" y="55125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2478138" y="588173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8470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この図形を一瞬だけ点滅させてみましょう。</a:t>
            </a:r>
            <a:endParaRPr kumimoji="1" lang="en-US" altLang="ja-JP" sz="3600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6751601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6585679" y="1986967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10800000">
            <a:off x="5678188" y="551256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 rot="10800000">
            <a:off x="6582462" y="588173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 rot="10800000">
            <a:off x="1579895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rot="10800000">
            <a:off x="2484169" y="198696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2644060" y="55125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2478138" y="588173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4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11" grpId="0" animBg="1"/>
      <p:bldP spid="1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8537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やっぱり、</a:t>
            </a:r>
            <a:r>
              <a:rPr lang="ja-JP" altLang="en-US" sz="3600" dirty="0"/>
              <a:t>こんな　　　台形に見えますよね</a:t>
            </a:r>
            <a:r>
              <a:rPr lang="ja-JP" altLang="en-US" sz="3600" dirty="0" smtClean="0"/>
              <a:t>。</a:t>
            </a:r>
            <a:endParaRPr lang="en-US" altLang="ja-JP" sz="3600" dirty="0"/>
          </a:p>
        </p:txBody>
      </p:sp>
      <p:sp>
        <p:nvSpPr>
          <p:cNvPr id="10" name="円/楕円 9"/>
          <p:cNvSpPr/>
          <p:nvPr/>
        </p:nvSpPr>
        <p:spPr>
          <a:xfrm>
            <a:off x="6751601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6585679" y="1986967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10800000">
            <a:off x="5678188" y="551256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 rot="10800000">
            <a:off x="6582462" y="588173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 rot="10800000">
            <a:off x="1579895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rot="10800000">
            <a:off x="2484169" y="198696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2644060" y="55125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2478138" y="588173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台形 14"/>
          <p:cNvSpPr/>
          <p:nvPr/>
        </p:nvSpPr>
        <p:spPr>
          <a:xfrm rot="10800000">
            <a:off x="3522174" y="152400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05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8537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やっぱり、</a:t>
            </a:r>
            <a:r>
              <a:rPr lang="ja-JP" altLang="en-US" sz="3600" dirty="0"/>
              <a:t>こんな　　　台形に見えますよね</a:t>
            </a:r>
            <a:r>
              <a:rPr lang="ja-JP" altLang="en-US" sz="3600" dirty="0" smtClean="0"/>
              <a:t>。</a:t>
            </a:r>
            <a:endParaRPr lang="en-US" altLang="ja-JP" sz="3600" dirty="0"/>
          </a:p>
        </p:txBody>
      </p:sp>
      <p:sp>
        <p:nvSpPr>
          <p:cNvPr id="10" name="円/楕円 9"/>
          <p:cNvSpPr/>
          <p:nvPr/>
        </p:nvSpPr>
        <p:spPr>
          <a:xfrm>
            <a:off x="6751601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6585679" y="1986967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10800000">
            <a:off x="5678188" y="551256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 rot="10800000">
            <a:off x="6582462" y="588173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 rot="10800000">
            <a:off x="1579895" y="16177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rot="10800000">
            <a:off x="2484169" y="198696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2644060" y="55125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2478138" y="588173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台形 14"/>
          <p:cNvSpPr/>
          <p:nvPr/>
        </p:nvSpPr>
        <p:spPr>
          <a:xfrm rot="10800000">
            <a:off x="3522174" y="152400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20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12" grpId="0" animBg="1"/>
      <p:bldP spid="1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80883" y="1212763"/>
            <a:ext cx="2792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ということは、</a:t>
            </a:r>
            <a:endParaRPr lang="en-US" altLang="ja-JP" sz="3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0883" y="2736763"/>
            <a:ext cx="8226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短時間提示</a:t>
            </a:r>
            <a:r>
              <a:rPr lang="ja-JP" altLang="en-US" sz="3600" dirty="0" smtClean="0"/>
              <a:t>でも</a:t>
            </a:r>
            <a:r>
              <a:rPr lang="ja-JP" altLang="en-US" sz="3600" dirty="0" smtClean="0"/>
              <a:t>重力レンズ錯視が起きる</a:t>
            </a:r>
            <a:endParaRPr lang="en-US" altLang="ja-JP" sz="36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0883" y="4260763"/>
            <a:ext cx="6707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ということが確認できたわけです。</a:t>
            </a:r>
            <a:endParaRPr lang="en-US" altLang="ja-JP" sz="36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604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79544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ところが、大きな●と小さな </a:t>
            </a:r>
            <a:r>
              <a:rPr kumimoji="1" lang="ja-JP" altLang="en-US" sz="1400" baseline="30000" dirty="0" smtClean="0"/>
              <a:t>●</a:t>
            </a:r>
            <a:r>
              <a:rPr kumimoji="1" lang="ja-JP" altLang="en-US" sz="3600" dirty="0" smtClean="0"/>
              <a:t> が点滅する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タイミングをずらしてみると</a:t>
            </a:r>
            <a:r>
              <a:rPr kumimoji="1" lang="en-US" altLang="ja-JP" sz="3600" dirty="0" smtClean="0"/>
              <a:t>…</a:t>
            </a:r>
            <a:endParaRPr lang="en-US" altLang="ja-JP" sz="36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78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79544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ところが、大きな●と小さな </a:t>
            </a:r>
            <a:r>
              <a:rPr kumimoji="1" lang="ja-JP" altLang="en-US" sz="1400" baseline="30000" dirty="0" smtClean="0"/>
              <a:t>●</a:t>
            </a:r>
            <a:r>
              <a:rPr kumimoji="1" lang="ja-JP" altLang="en-US" sz="3600" dirty="0" smtClean="0"/>
              <a:t> が点滅する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タイミングをずらしてみると</a:t>
            </a:r>
            <a:r>
              <a:rPr kumimoji="1" lang="en-US" altLang="ja-JP" sz="3600" dirty="0" smtClean="0"/>
              <a:t>…</a:t>
            </a:r>
            <a:endParaRPr lang="en-US" altLang="ja-JP" sz="36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31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8501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今度は、こんな　　　台形に見えませんか？</a:t>
            </a:r>
            <a:endParaRPr lang="en-US" altLang="ja-JP" sz="36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台形 15"/>
          <p:cNvSpPr/>
          <p:nvPr/>
        </p:nvSpPr>
        <p:spPr>
          <a:xfrm>
            <a:off x="3268174" y="152400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49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8501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今度は、こんな　　　台形に見えませんか？</a:t>
            </a:r>
            <a:endParaRPr lang="en-US" altLang="ja-JP" sz="36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台形 15"/>
          <p:cNvSpPr/>
          <p:nvPr/>
        </p:nvSpPr>
        <p:spPr>
          <a:xfrm>
            <a:off x="3268174" y="152400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6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80883" y="1212763"/>
            <a:ext cx="82349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重力レンズ錯視のゆがんだ見え方　　　</a:t>
            </a:r>
            <a:r>
              <a:rPr kumimoji="1" lang="ja-JP" altLang="en-US" sz="3600" dirty="0" err="1" smtClean="0"/>
              <a:t>の</a:t>
            </a:r>
            <a:endParaRPr kumimoji="1" lang="en-US" altLang="ja-JP" sz="3600" dirty="0" smtClean="0"/>
          </a:p>
          <a:p>
            <a:pPr>
              <a:lnSpc>
                <a:spcPct val="200000"/>
              </a:lnSpc>
            </a:pPr>
            <a:r>
              <a:rPr kumimoji="1" lang="ja-JP" altLang="en-US" sz="3600" dirty="0" smtClean="0"/>
              <a:t>反対向きにゆがんで見える　　　ので、</a:t>
            </a:r>
            <a:endParaRPr lang="en-US" altLang="ja-JP" sz="3600" dirty="0"/>
          </a:p>
        </p:txBody>
      </p:sp>
      <p:sp>
        <p:nvSpPr>
          <p:cNvPr id="3" name="台形 2"/>
          <p:cNvSpPr/>
          <p:nvPr/>
        </p:nvSpPr>
        <p:spPr>
          <a:xfrm rot="10800000">
            <a:off x="7185490" y="1212763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台形 3"/>
          <p:cNvSpPr/>
          <p:nvPr/>
        </p:nvSpPr>
        <p:spPr>
          <a:xfrm>
            <a:off x="5797385" y="2091245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5842" y="3374873"/>
            <a:ext cx="80650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b="1" dirty="0" smtClean="0"/>
              <a:t>反重力レンズ錯視</a:t>
            </a:r>
            <a:endParaRPr kumimoji="1" lang="ja-JP" altLang="en-US" sz="8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882" y="5240477"/>
            <a:ext cx="4275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と名付けてみました。</a:t>
            </a:r>
            <a:endParaRPr kumimoji="1" lang="en-US" altLang="ja-JP" sz="36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96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35565" y="1754267"/>
            <a:ext cx="5030544" cy="2372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kumimoji="1" lang="ja-JP" altLang="en-US" sz="4000" dirty="0" smtClean="0"/>
              <a:t>まず、</a:t>
            </a:r>
            <a:endParaRPr kumimoji="1" lang="en-US" altLang="ja-JP" sz="4000" dirty="0" smtClean="0"/>
          </a:p>
          <a:p>
            <a:pPr>
              <a:lnSpc>
                <a:spcPct val="200000"/>
              </a:lnSpc>
            </a:pPr>
            <a:r>
              <a:rPr kumimoji="1" lang="ja-JP" altLang="en-US" sz="4000" dirty="0" smtClean="0"/>
              <a:t>重力レンズ錯視とは？</a:t>
            </a:r>
            <a:endParaRPr kumimoji="1"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151619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80883" y="1212763"/>
            <a:ext cx="5639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この錯視の面白いところは、</a:t>
            </a:r>
            <a:endParaRPr lang="en-US" altLang="ja-JP" sz="3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0883" y="1938923"/>
            <a:ext cx="8547533" cy="10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3600" dirty="0"/>
              <a:t>●と </a:t>
            </a:r>
            <a:r>
              <a:rPr lang="ja-JP" altLang="en-US" sz="1600" baseline="30000" dirty="0"/>
              <a:t>●</a:t>
            </a:r>
            <a:r>
              <a:rPr lang="ja-JP" altLang="en-US" sz="3600" dirty="0"/>
              <a:t> の空間的な配置はまったく変えずに</a:t>
            </a:r>
            <a:r>
              <a:rPr lang="ja-JP" altLang="en-US" sz="3600" dirty="0" smtClean="0"/>
              <a:t>、</a:t>
            </a:r>
            <a:endParaRPr lang="en-US" altLang="ja-JP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0883" y="3049266"/>
            <a:ext cx="8162812" cy="1036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3600" dirty="0" smtClean="0"/>
              <a:t>両者</a:t>
            </a:r>
            <a:r>
              <a:rPr lang="ja-JP" altLang="en-US" sz="3600" dirty="0"/>
              <a:t>が点滅するタイミングを変えるだけ</a:t>
            </a:r>
            <a:r>
              <a:rPr lang="ja-JP" altLang="en-US" sz="3600" dirty="0" smtClean="0"/>
              <a:t>で</a:t>
            </a:r>
            <a:endParaRPr lang="en-US" altLang="ja-JP" sz="3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0883" y="4152351"/>
            <a:ext cx="81724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600" baseline="30000" dirty="0"/>
              <a:t>●</a:t>
            </a:r>
            <a:r>
              <a:rPr lang="ja-JP" altLang="en-US" sz="3600" dirty="0"/>
              <a:t> の位置のずれ方が反対に</a:t>
            </a:r>
            <a:r>
              <a:rPr lang="ja-JP" altLang="en-US" sz="3600" dirty="0" smtClean="0"/>
              <a:t>なることです。</a:t>
            </a:r>
            <a:endParaRPr lang="en-US" altLang="ja-JP" sz="36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73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" grpId="0" animBg="1"/>
      <p:bldP spid="6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>
            <a:off x="130629" y="5510664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446127" y="336456"/>
            <a:ext cx="7632218" cy="1659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 smtClean="0"/>
              <a:t>では、●と </a:t>
            </a:r>
            <a:r>
              <a:rPr kumimoji="1" lang="ja-JP" altLang="en-US" baseline="30000" dirty="0" smtClean="0"/>
              <a:t>●</a:t>
            </a:r>
            <a:r>
              <a:rPr kumimoji="1" lang="ja-JP" altLang="en-US" sz="3600" dirty="0" smtClean="0"/>
              <a:t> のタイミングをちょっとずつ</a:t>
            </a:r>
            <a:endParaRPr kumimoji="1" lang="en-US" altLang="ja-JP" sz="3600" dirty="0" smtClean="0"/>
          </a:p>
          <a:p>
            <a:pPr>
              <a:lnSpc>
                <a:spcPct val="150000"/>
              </a:lnSpc>
            </a:pPr>
            <a:r>
              <a:rPr kumimoji="1" lang="ja-JP" altLang="en-US" sz="3600" dirty="0" smtClean="0"/>
              <a:t>ずらしてみましょう。</a:t>
            </a:r>
            <a:endParaRPr lang="en-US" altLang="ja-JP" sz="3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58073" y="558513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47" name="グループ化 46"/>
          <p:cNvGrpSpPr/>
          <p:nvPr/>
        </p:nvGrpSpPr>
        <p:grpSpPr>
          <a:xfrm>
            <a:off x="4032704" y="4927599"/>
            <a:ext cx="378883" cy="537029"/>
            <a:chOff x="4032704" y="4927600"/>
            <a:chExt cx="378883" cy="537029"/>
          </a:xfrm>
        </p:grpSpPr>
        <p:sp>
          <p:nvSpPr>
            <p:cNvPr id="45" name="正方形/長方形 44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3838916" y="4927599"/>
            <a:ext cx="378883" cy="537029"/>
            <a:chOff x="4032704" y="4927600"/>
            <a:chExt cx="378883" cy="537029"/>
          </a:xfrm>
        </p:grpSpPr>
        <p:sp>
          <p:nvSpPr>
            <p:cNvPr id="49" name="正方形/長方形 48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3465985" y="4927599"/>
            <a:ext cx="378883" cy="537029"/>
            <a:chOff x="4032704" y="4927600"/>
            <a:chExt cx="378883" cy="537029"/>
          </a:xfrm>
        </p:grpSpPr>
        <p:sp>
          <p:nvSpPr>
            <p:cNvPr id="52" name="正方形/長方形 5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/楕円 5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9" name="テキスト ボックス 88"/>
          <p:cNvSpPr txBox="1"/>
          <p:nvPr/>
        </p:nvSpPr>
        <p:spPr>
          <a:xfrm>
            <a:off x="443784" y="2415336"/>
            <a:ext cx="8637301" cy="1659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 smtClean="0"/>
              <a:t> </a:t>
            </a:r>
            <a:r>
              <a:rPr kumimoji="1" lang="ja-JP" altLang="en-US" baseline="30000" dirty="0" smtClean="0"/>
              <a:t>●</a:t>
            </a:r>
            <a:r>
              <a:rPr kumimoji="1" lang="ja-JP" altLang="en-US" sz="3600" dirty="0" smtClean="0"/>
              <a:t> が作る四角形の見え方は、タイミングの</a:t>
            </a:r>
            <a:endParaRPr kumimoji="1" lang="en-US" altLang="ja-JP" sz="3600" dirty="0" smtClean="0"/>
          </a:p>
          <a:p>
            <a:pPr>
              <a:lnSpc>
                <a:spcPct val="150000"/>
              </a:lnSpc>
            </a:pPr>
            <a:r>
              <a:rPr kumimoji="1" lang="ja-JP" altLang="en-US" sz="3600" dirty="0" smtClean="0"/>
              <a:t>変化にともなって、どう変化するでしょうか？</a:t>
            </a:r>
            <a:endParaRPr lang="en-US" altLang="ja-JP" sz="3600" dirty="0"/>
          </a:p>
        </p:txBody>
      </p:sp>
      <p:grpSp>
        <p:nvGrpSpPr>
          <p:cNvPr id="135" name="グループ化 134"/>
          <p:cNvGrpSpPr/>
          <p:nvPr/>
        </p:nvGrpSpPr>
        <p:grpSpPr>
          <a:xfrm>
            <a:off x="4222145" y="4927597"/>
            <a:ext cx="378883" cy="537029"/>
            <a:chOff x="4032704" y="4927600"/>
            <a:chExt cx="378883" cy="537029"/>
          </a:xfrm>
        </p:grpSpPr>
        <p:sp>
          <p:nvSpPr>
            <p:cNvPr id="136" name="正方形/長方形 135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4409982" y="4927597"/>
            <a:ext cx="378883" cy="537029"/>
            <a:chOff x="4032704" y="4927600"/>
            <a:chExt cx="378883" cy="537029"/>
          </a:xfrm>
        </p:grpSpPr>
        <p:sp>
          <p:nvSpPr>
            <p:cNvPr id="139" name="正方形/長方形 138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円/楕円 139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4613087" y="4927597"/>
            <a:ext cx="378883" cy="537029"/>
            <a:chOff x="4032704" y="4927600"/>
            <a:chExt cx="378883" cy="537029"/>
          </a:xfrm>
        </p:grpSpPr>
        <p:sp>
          <p:nvSpPr>
            <p:cNvPr id="142" name="正方形/長方形 14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円/楕円 14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4993143" y="4927597"/>
            <a:ext cx="378883" cy="537029"/>
            <a:chOff x="4032704" y="4927600"/>
            <a:chExt cx="378883" cy="537029"/>
          </a:xfrm>
        </p:grpSpPr>
        <p:sp>
          <p:nvSpPr>
            <p:cNvPr id="145" name="正方形/長方形 144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145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0" name="グループ化 149"/>
          <p:cNvGrpSpPr/>
          <p:nvPr/>
        </p:nvGrpSpPr>
        <p:grpSpPr>
          <a:xfrm>
            <a:off x="5569271" y="4927596"/>
            <a:ext cx="378883" cy="537029"/>
            <a:chOff x="4032704" y="4927600"/>
            <a:chExt cx="378883" cy="537029"/>
          </a:xfrm>
        </p:grpSpPr>
        <p:sp>
          <p:nvSpPr>
            <p:cNvPr id="151" name="正方形/長方形 150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6512465" y="4927595"/>
            <a:ext cx="378883" cy="537029"/>
            <a:chOff x="4032704" y="4927600"/>
            <a:chExt cx="378883" cy="537029"/>
          </a:xfrm>
        </p:grpSpPr>
        <p:sp>
          <p:nvSpPr>
            <p:cNvPr id="157" name="正方形/長方形 156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円/楕円 157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9" name="グループ化 158"/>
          <p:cNvGrpSpPr/>
          <p:nvPr/>
        </p:nvGrpSpPr>
        <p:grpSpPr>
          <a:xfrm>
            <a:off x="4211103" y="5547140"/>
            <a:ext cx="409267" cy="537029"/>
            <a:chOff x="4206953" y="5464629"/>
            <a:chExt cx="409267" cy="537029"/>
          </a:xfrm>
        </p:grpSpPr>
        <p:sp>
          <p:nvSpPr>
            <p:cNvPr id="160" name="正方形/長方形 159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円/楕円 160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268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3443522" y="104870"/>
            <a:ext cx="378883" cy="537029"/>
            <a:chOff x="4032704" y="4927600"/>
            <a:chExt cx="378883" cy="537029"/>
          </a:xfrm>
        </p:grpSpPr>
        <p:sp>
          <p:nvSpPr>
            <p:cNvPr id="29" name="正方形/長方形 28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1" name="正方形/長方形 30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2288278" y="692898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0.4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7" name="直線矢印コネクタ 6"/>
          <p:cNvCxnSpPr>
            <a:endCxn id="31" idx="1"/>
          </p:cNvCxnSpPr>
          <p:nvPr/>
        </p:nvCxnSpPr>
        <p:spPr>
          <a:xfrm>
            <a:off x="3423101" y="986628"/>
            <a:ext cx="77956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3419480" y="680009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14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3443522" y="104870"/>
            <a:ext cx="378883" cy="537029"/>
            <a:chOff x="4032704" y="4927600"/>
            <a:chExt cx="378883" cy="537029"/>
          </a:xfrm>
        </p:grpSpPr>
        <p:sp>
          <p:nvSpPr>
            <p:cNvPr id="29" name="正方形/長方形 28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2288278" y="692898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0.4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3423101" y="986628"/>
            <a:ext cx="77956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V="1">
            <a:off x="3419480" y="680009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00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3823787" y="104873"/>
            <a:ext cx="378883" cy="537029"/>
            <a:chOff x="4032704" y="4927600"/>
            <a:chExt cx="378883" cy="537029"/>
          </a:xfrm>
        </p:grpSpPr>
        <p:sp>
          <p:nvSpPr>
            <p:cNvPr id="37" name="正方形/長方形 36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2673520" y="695613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0.2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7" name="直線矢印コネクタ 26"/>
          <p:cNvCxnSpPr>
            <a:stCxn id="26" idx="3"/>
            <a:endCxn id="28" idx="1"/>
          </p:cNvCxnSpPr>
          <p:nvPr/>
        </p:nvCxnSpPr>
        <p:spPr>
          <a:xfrm flipV="1">
            <a:off x="3789531" y="986629"/>
            <a:ext cx="413139" cy="13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3804722" y="682724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68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3823787" y="104873"/>
            <a:ext cx="378883" cy="537029"/>
            <a:chOff x="4032704" y="4927600"/>
            <a:chExt cx="378883" cy="537029"/>
          </a:xfrm>
        </p:grpSpPr>
        <p:sp>
          <p:nvSpPr>
            <p:cNvPr id="37" name="正方形/長方形 36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2673520" y="695613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0.2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6" name="直線矢印コネクタ 25"/>
          <p:cNvCxnSpPr>
            <a:stCxn id="23" idx="3"/>
          </p:cNvCxnSpPr>
          <p:nvPr/>
        </p:nvCxnSpPr>
        <p:spPr>
          <a:xfrm flipV="1">
            <a:off x="3789531" y="986629"/>
            <a:ext cx="413139" cy="13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3804722" y="682724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7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978217" y="104876"/>
            <a:ext cx="378883" cy="537029"/>
            <a:chOff x="4032704" y="4927600"/>
            <a:chExt cx="378883" cy="537029"/>
          </a:xfrm>
        </p:grpSpPr>
        <p:sp>
          <p:nvSpPr>
            <p:cNvPr id="34" name="正方形/長方形 33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2825921" y="695613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0.1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39" name="直線矢印コネクタ 38"/>
          <p:cNvCxnSpPr>
            <a:stCxn id="38" idx="3"/>
          </p:cNvCxnSpPr>
          <p:nvPr/>
        </p:nvCxnSpPr>
        <p:spPr>
          <a:xfrm flipV="1">
            <a:off x="3941932" y="986629"/>
            <a:ext cx="260738" cy="13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3957123" y="682724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87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3978217" y="104876"/>
            <a:ext cx="378883" cy="537029"/>
            <a:chOff x="4032704" y="4927600"/>
            <a:chExt cx="378883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5" name="正方形/長方形 34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2825921" y="695613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0.1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6" name="直線矢印コネクタ 25"/>
          <p:cNvCxnSpPr>
            <a:stCxn id="23" idx="3"/>
            <a:endCxn id="35" idx="1"/>
          </p:cNvCxnSpPr>
          <p:nvPr/>
        </p:nvCxnSpPr>
        <p:spPr>
          <a:xfrm flipV="1">
            <a:off x="3941932" y="986629"/>
            <a:ext cx="260738" cy="13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3957123" y="682724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5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4202669" y="104875"/>
            <a:ext cx="378883" cy="537029"/>
            <a:chOff x="4032704" y="4927600"/>
            <a:chExt cx="378883" cy="537029"/>
          </a:xfrm>
        </p:grpSpPr>
        <p:sp>
          <p:nvSpPr>
            <p:cNvPr id="37" name="正方形/長方形 36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197264" y="9523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同時</a:t>
            </a:r>
            <a:endParaRPr kumimoji="1"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89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4202669" y="104875"/>
            <a:ext cx="378883" cy="537029"/>
            <a:chOff x="4032704" y="4927600"/>
            <a:chExt cx="378883" cy="537029"/>
          </a:xfrm>
        </p:grpSpPr>
        <p:sp>
          <p:nvSpPr>
            <p:cNvPr id="37" name="正方形/長方形 36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40" name="正方形/長方形 39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3197264" y="9523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同時</a:t>
            </a:r>
            <a:endParaRPr kumimoji="1"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24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2"/>
          <a:srcRect l="5744" r="5875"/>
          <a:stretch/>
        </p:blipFill>
        <p:spPr>
          <a:xfrm>
            <a:off x="1133687" y="1646555"/>
            <a:ext cx="6972301" cy="468747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72786" y="108857"/>
            <a:ext cx="88941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これは、</a:t>
            </a:r>
            <a:r>
              <a:rPr lang="en-US" altLang="ja-JP" sz="3600" dirty="0"/>
              <a:t>Naito &amp; Cole (1994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に掲載されている</a:t>
            </a:r>
            <a:endParaRPr lang="en-US" altLang="ja-JP" sz="3600" dirty="0" smtClean="0"/>
          </a:p>
          <a:p>
            <a:r>
              <a:rPr lang="ja-JP" altLang="en-US" sz="3600" dirty="0" smtClean="0"/>
              <a:t>「重力レンズ錯視」の図形です。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3002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4416738" y="104875"/>
            <a:ext cx="378883" cy="537029"/>
            <a:chOff x="4032704" y="4927600"/>
            <a:chExt cx="378883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0.1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4187477" y="373388"/>
            <a:ext cx="2114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86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4" name="グループ化 33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5" name="正方形/長方形 34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4416738" y="104875"/>
            <a:ext cx="378883" cy="537029"/>
            <a:chOff x="4032704" y="4927600"/>
            <a:chExt cx="378883" cy="537029"/>
          </a:xfrm>
        </p:grpSpPr>
        <p:sp>
          <p:nvSpPr>
            <p:cNvPr id="26" name="正方形/長方形 25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0.1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4187477" y="373388"/>
            <a:ext cx="2114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4581553" y="104876"/>
            <a:ext cx="378883" cy="537029"/>
            <a:chOff x="4032704" y="4927600"/>
            <a:chExt cx="378883" cy="537029"/>
          </a:xfrm>
        </p:grpSpPr>
        <p:sp>
          <p:nvSpPr>
            <p:cNvPr id="29" name="正方形/長方形 28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1" name="正方形/長方形 30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0.2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6" name="直線矢印コネクタ 25"/>
          <p:cNvCxnSpPr>
            <a:endCxn id="29" idx="1"/>
          </p:cNvCxnSpPr>
          <p:nvPr/>
        </p:nvCxnSpPr>
        <p:spPr>
          <a:xfrm>
            <a:off x="4187477" y="373388"/>
            <a:ext cx="394076" cy="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28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4581553" y="104876"/>
            <a:ext cx="378883" cy="537029"/>
            <a:chOff x="4032704" y="4927600"/>
            <a:chExt cx="378883" cy="537029"/>
          </a:xfrm>
        </p:grpSpPr>
        <p:sp>
          <p:nvSpPr>
            <p:cNvPr id="29" name="正方形/長方形 28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0.2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4187477" y="373388"/>
            <a:ext cx="394076" cy="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40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4960434" y="104874"/>
            <a:ext cx="378883" cy="537029"/>
            <a:chOff x="4032704" y="4927600"/>
            <a:chExt cx="378883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0.4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6" name="直線矢印コネクタ 25"/>
          <p:cNvCxnSpPr>
            <a:endCxn id="32" idx="1"/>
          </p:cNvCxnSpPr>
          <p:nvPr/>
        </p:nvCxnSpPr>
        <p:spPr>
          <a:xfrm>
            <a:off x="4187477" y="373388"/>
            <a:ext cx="772957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33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4960434" y="104874"/>
            <a:ext cx="378883" cy="537029"/>
            <a:chOff x="4032704" y="4927600"/>
            <a:chExt cx="378883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5" name="正方形/長方形 34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0.4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4187477" y="373388"/>
            <a:ext cx="772957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86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5588773" y="104873"/>
            <a:ext cx="378883" cy="537029"/>
            <a:chOff x="4032704" y="4927600"/>
            <a:chExt cx="378883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41" name="正方形/長方形 40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0.7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3" name="直線矢印コネクタ 22"/>
          <p:cNvCxnSpPr>
            <a:endCxn id="32" idx="1"/>
          </p:cNvCxnSpPr>
          <p:nvPr/>
        </p:nvCxnSpPr>
        <p:spPr>
          <a:xfrm>
            <a:off x="4187477" y="373388"/>
            <a:ext cx="14012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0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9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0" name="グループ化 2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4" name="正方形/長方形 33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5588773" y="104873"/>
            <a:ext cx="378883" cy="537029"/>
            <a:chOff x="4032704" y="4927600"/>
            <a:chExt cx="378883" cy="537029"/>
          </a:xfrm>
        </p:grpSpPr>
        <p:sp>
          <p:nvSpPr>
            <p:cNvPr id="37" name="正方形/長方形 36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0.7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40" name="直線矢印コネクタ 39"/>
          <p:cNvCxnSpPr>
            <a:endCxn id="37" idx="1"/>
          </p:cNvCxnSpPr>
          <p:nvPr/>
        </p:nvCxnSpPr>
        <p:spPr>
          <a:xfrm>
            <a:off x="4187477" y="373388"/>
            <a:ext cx="14012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6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9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6555540" y="104868"/>
            <a:ext cx="378883" cy="537029"/>
            <a:chOff x="4032704" y="4927600"/>
            <a:chExt cx="378883" cy="537029"/>
          </a:xfrm>
        </p:grpSpPr>
        <p:sp>
          <p:nvSpPr>
            <p:cNvPr id="32" name="正方形/長方形 31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34" name="正方形/長方形 33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1.2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28" name="直線矢印コネクタ 27"/>
          <p:cNvCxnSpPr>
            <a:endCxn id="32" idx="1"/>
          </p:cNvCxnSpPr>
          <p:nvPr/>
        </p:nvCxnSpPr>
        <p:spPr>
          <a:xfrm flipV="1">
            <a:off x="4187477" y="373383"/>
            <a:ext cx="2368063" cy="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47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579895" y="1617790"/>
            <a:ext cx="5990241" cy="4713306"/>
            <a:chOff x="1579895" y="1617790"/>
            <a:chExt cx="5990241" cy="4713306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10800000">
              <a:off x="5678188" y="551256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10800000">
              <a:off x="1579895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44060" y="5512561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478138" y="1986965"/>
            <a:ext cx="4187724" cy="3974956"/>
            <a:chOff x="2478138" y="1986965"/>
            <a:chExt cx="4187724" cy="3974956"/>
          </a:xfrm>
        </p:grpSpPr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10800000">
              <a:off x="6582462" y="588173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10800000">
              <a:off x="2484169" y="1986965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78138" y="5881738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矢印コネクタ 12"/>
          <p:cNvCxnSpPr/>
          <p:nvPr/>
        </p:nvCxnSpPr>
        <p:spPr>
          <a:xfrm>
            <a:off x="111153" y="680009"/>
            <a:ext cx="886822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138597" y="76241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時間</a:t>
            </a:r>
            <a:endParaRPr kumimoji="1" lang="ja-JP" altLang="en-US" sz="320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4187477" y="718114"/>
            <a:ext cx="409267" cy="537029"/>
            <a:chOff x="4206953" y="5464629"/>
            <a:chExt cx="409267" cy="537029"/>
          </a:xfrm>
        </p:grpSpPr>
        <p:sp>
          <p:nvSpPr>
            <p:cNvPr id="26" name="正方形/長方形 25"/>
            <p:cNvSpPr/>
            <p:nvPr/>
          </p:nvSpPr>
          <p:spPr>
            <a:xfrm>
              <a:off x="4222146" y="5464629"/>
              <a:ext cx="378883" cy="537029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 rot="10800000">
              <a:off x="4206953" y="5528509"/>
              <a:ext cx="409267" cy="4092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6555540" y="104868"/>
            <a:ext cx="378883" cy="537029"/>
            <a:chOff x="4032704" y="4927600"/>
            <a:chExt cx="378883" cy="537029"/>
          </a:xfrm>
        </p:grpSpPr>
        <p:sp>
          <p:nvSpPr>
            <p:cNvPr id="28" name="正方形/長方形 27"/>
            <p:cNvSpPr/>
            <p:nvPr/>
          </p:nvSpPr>
          <p:spPr>
            <a:xfrm>
              <a:off x="4032704" y="4927600"/>
              <a:ext cx="378883" cy="53702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10800000">
              <a:off x="4182053" y="5156022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3060282" y="82346"/>
            <a:ext cx="1116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1.2</a:t>
            </a:r>
            <a:r>
              <a:rPr kumimoji="1" lang="ja-JP" altLang="en-US" sz="3200" dirty="0" smtClean="0"/>
              <a:t>秒</a:t>
            </a:r>
            <a:endParaRPr kumimoji="1" lang="ja-JP" altLang="en-US" sz="3200" dirty="0"/>
          </a:p>
        </p:txBody>
      </p:sp>
      <p:cxnSp>
        <p:nvCxnSpPr>
          <p:cNvPr id="34" name="直線矢印コネクタ 33"/>
          <p:cNvCxnSpPr>
            <a:endCxn id="28" idx="1"/>
          </p:cNvCxnSpPr>
          <p:nvPr/>
        </p:nvCxnSpPr>
        <p:spPr>
          <a:xfrm flipV="1">
            <a:off x="4187477" y="373383"/>
            <a:ext cx="2368063" cy="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4176293" y="69457"/>
            <a:ext cx="0" cy="61055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59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平行四辺形 14"/>
          <p:cNvSpPr/>
          <p:nvPr/>
        </p:nvSpPr>
        <p:spPr>
          <a:xfrm rot="1067009">
            <a:off x="1696570" y="3389457"/>
            <a:ext cx="5219098" cy="1754709"/>
          </a:xfrm>
          <a:prstGeom prst="parallelogram">
            <a:avLst>
              <a:gd name="adj" fmla="val 51101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5311" y="143283"/>
            <a:ext cx="8420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図の中の小さなドット（ </a:t>
            </a:r>
            <a:r>
              <a:rPr kumimoji="1" lang="ja-JP" altLang="en-US" sz="1400" baseline="30000" dirty="0" smtClean="0"/>
              <a:t>●</a:t>
            </a:r>
            <a:r>
              <a:rPr kumimoji="1" lang="ja-JP" altLang="en-US" sz="3600" dirty="0" smtClean="0"/>
              <a:t> ）が作る四角形は、</a:t>
            </a:r>
            <a:endParaRPr kumimoji="1" lang="en-US" altLang="ja-JP" sz="3600" dirty="0" smtClean="0"/>
          </a:p>
        </p:txBody>
      </p:sp>
      <p:sp>
        <p:nvSpPr>
          <p:cNvPr id="6" name="円/楕円 5"/>
          <p:cNvSpPr/>
          <p:nvPr/>
        </p:nvSpPr>
        <p:spPr>
          <a:xfrm>
            <a:off x="2168013" y="21458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496961" y="42399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919290" y="4859628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12858" y="416622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894371" y="287224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524607" y="426771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5638097" y="558624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7033042" y="4190600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5311" y="837732"/>
            <a:ext cx="5602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実は平行四辺形です。</a:t>
            </a:r>
            <a:endParaRPr kumimoji="1" lang="en-US" altLang="ja-JP" sz="36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7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  <p:bldP spid="8" grpId="0" animBg="1"/>
      <p:bldP spid="9" grpId="0" animBg="1"/>
      <p:bldP spid="10" grpId="0" animBg="1"/>
      <p:bldP spid="16" grpId="0"/>
      <p:bldP spid="17" grpId="0" animBg="1"/>
      <p:bldP spid="17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9371" y="543352"/>
            <a:ext cx="835517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/>
              <a:t>●と </a:t>
            </a:r>
            <a:r>
              <a:rPr lang="ja-JP" altLang="en-US" baseline="30000" dirty="0" smtClean="0"/>
              <a:t>●</a:t>
            </a:r>
            <a:r>
              <a:rPr lang="ja-JP" altLang="en-US" sz="3600" dirty="0" smtClean="0"/>
              <a:t> のタイミングが変化すると、見え方が</a:t>
            </a: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重力レンズ錯視から反重力レンズ錯視に</a:t>
            </a: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移り変わっていく様子をご確認いただけた</a:t>
            </a: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でしょうか？</a:t>
            </a:r>
            <a:endParaRPr lang="en-US" altLang="ja-JP" sz="36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2266" y="4613907"/>
            <a:ext cx="5604419" cy="1659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/>
              <a:t>以上、反重力レンズ錯視の</a:t>
            </a: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デモンストレーションでした。</a:t>
            </a:r>
            <a:endParaRPr lang="en-US" altLang="ja-JP" sz="36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04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  <p:bldP spid="4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68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fade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5310" y="143283"/>
            <a:ext cx="8856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周辺の大きな●の重力に引っ張られるように</a:t>
            </a:r>
            <a:endParaRPr kumimoji="1" lang="en-US" altLang="ja-JP" sz="3600" dirty="0" smtClean="0"/>
          </a:p>
        </p:txBody>
      </p:sp>
      <p:sp>
        <p:nvSpPr>
          <p:cNvPr id="6" name="円/楕円 5"/>
          <p:cNvSpPr/>
          <p:nvPr/>
        </p:nvSpPr>
        <p:spPr>
          <a:xfrm>
            <a:off x="2168013" y="21458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496961" y="42399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919290" y="4859628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12858" y="416622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894371" y="287224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524607" y="426771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5638097" y="558624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7033042" y="4190600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5310" y="837732"/>
            <a:ext cx="8391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小さな </a:t>
            </a:r>
            <a:r>
              <a:rPr kumimoji="1" lang="ja-JP" altLang="en-US" sz="1400" baseline="30000" dirty="0" smtClean="0"/>
              <a:t>●</a:t>
            </a:r>
            <a:r>
              <a:rPr kumimoji="1" lang="ja-JP" altLang="en-US" sz="3600" dirty="0" smtClean="0"/>
              <a:t> の位置がずれて見える錯視です。</a:t>
            </a:r>
            <a:endParaRPr kumimoji="1" lang="en-US" altLang="ja-JP" sz="36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08253"/>
      </p:ext>
    </p:extLst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6" grpId="0"/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5003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ちょっと配置を変えます。</a:t>
            </a:r>
            <a:endParaRPr kumimoji="1" lang="en-US" altLang="ja-JP" sz="3600" dirty="0" smtClean="0"/>
          </a:p>
        </p:txBody>
      </p:sp>
      <p:sp>
        <p:nvSpPr>
          <p:cNvPr id="6" name="円/楕円 5"/>
          <p:cNvSpPr/>
          <p:nvPr/>
        </p:nvSpPr>
        <p:spPr>
          <a:xfrm>
            <a:off x="2168013" y="214589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sng"/>
          </a:p>
        </p:txBody>
      </p:sp>
      <p:sp>
        <p:nvSpPr>
          <p:cNvPr id="11" name="円/楕円 10"/>
          <p:cNvSpPr/>
          <p:nvPr/>
        </p:nvSpPr>
        <p:spPr>
          <a:xfrm>
            <a:off x="2894371" y="287224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sng"/>
          </a:p>
        </p:txBody>
      </p:sp>
      <p:sp>
        <p:nvSpPr>
          <p:cNvPr id="8" name="円/楕円 7"/>
          <p:cNvSpPr/>
          <p:nvPr/>
        </p:nvSpPr>
        <p:spPr>
          <a:xfrm>
            <a:off x="1496961" y="4239961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524607" y="426771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919290" y="4859628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5638097" y="558624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012858" y="4166220"/>
            <a:ext cx="818535" cy="8185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7033042" y="4190600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6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06441 -0.076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" y="-384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04479 -0.129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-64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0.12534 0.185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928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10451 0.235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26" y="1178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0.08316 0.095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9" y="474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0.1033 0.043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6" y="215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-0.02847 -0.371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4" y="-1858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04879 -0.321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-1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8" grpId="0" animBg="1"/>
      <p:bldP spid="12" grpId="0" animBg="1"/>
      <p:bldP spid="9" grpId="0" animBg="1"/>
      <p:bldP spid="13" grpId="0" animBg="1"/>
      <p:bldP spid="10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2518229" y="2027059"/>
            <a:ext cx="4107542" cy="389476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9658" y="152400"/>
            <a:ext cx="767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aseline="30000" dirty="0" smtClean="0"/>
              <a:t>●</a:t>
            </a:r>
            <a:r>
              <a:rPr kumimoji="1" lang="ja-JP" altLang="en-US" sz="3600" dirty="0" smtClean="0"/>
              <a:t> が作る四角形が長方形になりました。</a:t>
            </a:r>
            <a:endParaRPr kumimoji="1" lang="en-US" altLang="ja-JP" sz="3600" dirty="0" smtClean="0"/>
          </a:p>
        </p:txBody>
      </p:sp>
      <p:sp>
        <p:nvSpPr>
          <p:cNvPr id="14" name="円/楕円 13"/>
          <p:cNvSpPr/>
          <p:nvPr/>
        </p:nvSpPr>
        <p:spPr>
          <a:xfrm>
            <a:off x="6585679" y="1986967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 rot="10800000">
            <a:off x="6582462" y="588173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 rot="10800000">
            <a:off x="2484169" y="1986965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sng"/>
          </a:p>
        </p:txBody>
      </p:sp>
      <p:sp>
        <p:nvSpPr>
          <p:cNvPr id="25" name="円/楕円 24"/>
          <p:cNvSpPr/>
          <p:nvPr/>
        </p:nvSpPr>
        <p:spPr>
          <a:xfrm>
            <a:off x="2478138" y="5881738"/>
            <a:ext cx="80183" cy="8018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でも、こんな　　　台形に見えますよね。</a:t>
            </a:r>
            <a:endParaRPr kumimoji="1" lang="en-US" altLang="ja-JP" sz="3600" dirty="0" smtClean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6585679" y="1617790"/>
            <a:ext cx="984457" cy="818535"/>
            <a:chOff x="6585679" y="1617790"/>
            <a:chExt cx="984457" cy="818535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 rot="10800000">
            <a:off x="5678188" y="5512560"/>
            <a:ext cx="984457" cy="818535"/>
            <a:chOff x="6585679" y="1617790"/>
            <a:chExt cx="984457" cy="818535"/>
          </a:xfrm>
        </p:grpSpPr>
        <p:sp>
          <p:nvSpPr>
            <p:cNvPr id="18" name="円/楕円 17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10800000">
            <a:off x="1579895" y="1617790"/>
            <a:ext cx="984457" cy="818535"/>
            <a:chOff x="6585679" y="1617790"/>
            <a:chExt cx="984457" cy="818535"/>
          </a:xfrm>
        </p:grpSpPr>
        <p:sp>
          <p:nvSpPr>
            <p:cNvPr id="21" name="円/楕円 20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478138" y="5512561"/>
            <a:ext cx="984457" cy="818535"/>
            <a:chOff x="6585679" y="1617790"/>
            <a:chExt cx="984457" cy="818535"/>
          </a:xfrm>
        </p:grpSpPr>
        <p:sp>
          <p:nvSpPr>
            <p:cNvPr id="24" name="円/楕円 23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台形 1"/>
          <p:cNvSpPr/>
          <p:nvPr/>
        </p:nvSpPr>
        <p:spPr>
          <a:xfrm rot="10800000">
            <a:off x="2644060" y="152400"/>
            <a:ext cx="704176" cy="661759"/>
          </a:xfrm>
          <a:prstGeom prst="trapezoid">
            <a:avLst>
              <a:gd name="adj" fmla="val 1382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05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658" y="152400"/>
            <a:ext cx="7409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このゆがみが、重力レンズ錯視です。</a:t>
            </a:r>
            <a:endParaRPr kumimoji="1" lang="en-US" altLang="ja-JP" sz="3600" dirty="0" smtClean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6585679" y="1617790"/>
            <a:ext cx="984457" cy="818535"/>
            <a:chOff x="6585679" y="1617790"/>
            <a:chExt cx="984457" cy="818535"/>
          </a:xfrm>
        </p:grpSpPr>
        <p:sp>
          <p:nvSpPr>
            <p:cNvPr id="10" name="円/楕円 9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 rot="10800000">
            <a:off x="5678188" y="5512560"/>
            <a:ext cx="984457" cy="818535"/>
            <a:chOff x="6585679" y="1617790"/>
            <a:chExt cx="984457" cy="818535"/>
          </a:xfrm>
        </p:grpSpPr>
        <p:sp>
          <p:nvSpPr>
            <p:cNvPr id="18" name="円/楕円 17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10800000">
            <a:off x="1579895" y="1617790"/>
            <a:ext cx="984457" cy="818535"/>
            <a:chOff x="6585679" y="1617790"/>
            <a:chExt cx="984457" cy="818535"/>
          </a:xfrm>
        </p:grpSpPr>
        <p:sp>
          <p:nvSpPr>
            <p:cNvPr id="21" name="円/楕円 20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478138" y="5512561"/>
            <a:ext cx="984457" cy="818535"/>
            <a:chOff x="6585679" y="1617790"/>
            <a:chExt cx="984457" cy="818535"/>
          </a:xfrm>
        </p:grpSpPr>
        <p:sp>
          <p:nvSpPr>
            <p:cNvPr id="24" name="円/楕円 23"/>
            <p:cNvSpPr/>
            <p:nvPr/>
          </p:nvSpPr>
          <p:spPr>
            <a:xfrm>
              <a:off x="6751601" y="1617790"/>
              <a:ext cx="818535" cy="8185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6585679" y="1986967"/>
              <a:ext cx="80183" cy="8018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9064171" y="6770914"/>
            <a:ext cx="79828" cy="8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8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Default Theme (4-3 aspect ratio)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 (4-3 aspect ratio)" id="{2518A067-1F59-4C4A-950D-1C436FF17623}" vid="{EA2A6861-278D-4111-ACB7-90AA29D396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755</TotalTime>
  <Words>386</Words>
  <Application>Microsoft Office PowerPoint</Application>
  <PresentationFormat>画面に合わせる (4:3)</PresentationFormat>
  <Paragraphs>82</Paragraphs>
  <Slides>41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6" baseType="lpstr">
      <vt:lpstr>ＭＳ Ｐゴシック</vt:lpstr>
      <vt:lpstr>Arial</vt:lpstr>
      <vt:lpstr>Calibri</vt:lpstr>
      <vt:lpstr>Calibri Light</vt:lpstr>
      <vt:lpstr>Default Theme (4-3 aspect ratio)</vt:lpstr>
      <vt:lpstr>反重力レンズ錯視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反重力レンズ錯視</dc:title>
  <dc:creator>Junji Yanagi</dc:creator>
  <cp:lastModifiedBy>Junji Yanagi</cp:lastModifiedBy>
  <cp:revision>41</cp:revision>
  <dcterms:created xsi:type="dcterms:W3CDTF">2015-09-25T03:47:34Z</dcterms:created>
  <dcterms:modified xsi:type="dcterms:W3CDTF">2015-09-26T12:59:57Z</dcterms:modified>
</cp:coreProperties>
</file>