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242626"/>
    <a:srgbClr val="292C29"/>
    <a:srgbClr val="2B2B2B"/>
    <a:srgbClr val="292D2E"/>
    <a:srgbClr val="3A3A3A"/>
    <a:srgbClr val="373A3D"/>
    <a:srgbClr val="464646"/>
    <a:srgbClr val="454747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60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94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56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 marL="539750" indent="-228600">
              <a:defRPr sz="3200"/>
            </a:lvl2pPr>
            <a:lvl3pPr marL="809625" indent="-228600" defTabSz="900113">
              <a:defRPr sz="2800"/>
            </a:lvl3pPr>
            <a:lvl4pPr marL="1079500" indent="-228600">
              <a:defRPr sz="2400"/>
            </a:lvl4pPr>
            <a:lvl5pPr marL="1341438" indent="-228600">
              <a:defRPr sz="2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20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72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3600"/>
            </a:lvl1pPr>
            <a:lvl2pPr marL="449263" indent="-228600">
              <a:defRPr sz="3200"/>
            </a:lvl2pPr>
            <a:lvl3pPr marL="630238" indent="-228600">
              <a:defRPr sz="2800"/>
            </a:lvl3pPr>
            <a:lvl4pPr marL="809625" indent="-228600">
              <a:defRPr sz="2400"/>
            </a:lvl4pPr>
            <a:lvl5pPr marL="989013" indent="-228600" defTabSz="900113">
              <a:defRPr sz="2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3600"/>
            </a:lvl1pPr>
            <a:lvl2pPr marL="449263" indent="-228600">
              <a:defRPr sz="3200"/>
            </a:lvl2pPr>
            <a:lvl3pPr marL="630238" indent="-228600">
              <a:defRPr sz="2800"/>
            </a:lvl3pPr>
            <a:lvl4pPr marL="809625" indent="-228600">
              <a:defRPr sz="2400"/>
            </a:lvl4pPr>
            <a:lvl5pPr marL="989013" indent="-228600">
              <a:defRPr sz="2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39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3200"/>
            </a:lvl1pPr>
            <a:lvl2pPr marL="449263" indent="-228600">
              <a:defRPr sz="2800"/>
            </a:lvl2pPr>
            <a:lvl3pPr marL="630238" indent="-228600">
              <a:defRPr sz="2400"/>
            </a:lvl3pPr>
            <a:lvl4pPr marL="809625" indent="-228600">
              <a:defRPr sz="2000"/>
            </a:lvl4pPr>
            <a:lvl5pPr marL="989013" indent="-228600">
              <a:defRPr sz="20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3200"/>
            </a:lvl1pPr>
            <a:lvl2pPr marL="449263" indent="-228600">
              <a:defRPr sz="2800"/>
            </a:lvl2pPr>
            <a:lvl3pPr marL="630238" indent="-228600">
              <a:defRPr sz="2400"/>
            </a:lvl3pPr>
            <a:lvl4pPr marL="809625" indent="-228600">
              <a:defRPr sz="2000"/>
            </a:lvl4pPr>
            <a:lvl5pPr marL="989013" indent="-228600">
              <a:defRPr sz="20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47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31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61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76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29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F86E-E00D-4E93-8162-84E2CB6002A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2D78-0959-43C5-B50D-2D867CDFA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13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/>
              <a:t>スマートフォンの</a:t>
            </a:r>
            <a:br>
              <a:rPr kumimoji="1" lang="en-US" altLang="ja-JP" dirty="0"/>
            </a:br>
            <a:r>
              <a:rPr kumimoji="1" lang="ja-JP" altLang="en-US" dirty="0"/>
              <a:t>中に見つけた錯視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759920"/>
            <a:ext cx="6858000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/>
              <a:t>電波状況があまり良くない</a:t>
            </a:r>
            <a:br>
              <a:rPr kumimoji="1" lang="en-US" altLang="ja-JP" dirty="0"/>
            </a:br>
            <a:r>
              <a:rPr kumimoji="1" lang="ja-JP" altLang="en-US" dirty="0"/>
              <a:t>ときだけ「目玉」に出会えます</a:t>
            </a:r>
          </a:p>
        </p:txBody>
      </p:sp>
    </p:spTree>
    <p:extLst>
      <p:ext uri="{BB962C8B-B14F-4D97-AF65-F5344CB8AC3E}">
        <p14:creationId xmlns:p14="http://schemas.microsoft.com/office/powerpoint/2010/main" val="151383368"/>
      </p:ext>
    </p:extLst>
  </p:cSld>
  <p:clrMapOvr>
    <a:masterClrMapping/>
  </p:clrMapOvr>
  <p:transition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EBE542-E287-4528-A67C-201E01E6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95" y="365126"/>
            <a:ext cx="8104610" cy="1325563"/>
          </a:xfrm>
        </p:spPr>
        <p:txBody>
          <a:bodyPr/>
          <a:lstStyle/>
          <a:p>
            <a:r>
              <a:rPr kumimoji="1" lang="ja-JP" altLang="en-US" dirty="0"/>
              <a:t>そして、元のアニメーションの背景を黒にすると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D64184F-4113-41C1-80D5-504B01938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44" y="1943723"/>
            <a:ext cx="3614882" cy="2864032"/>
          </a:xfr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00566EF-1183-493E-9699-670F0B2A107B}"/>
              </a:ext>
            </a:extLst>
          </p:cNvPr>
          <p:cNvGrpSpPr/>
          <p:nvPr/>
        </p:nvGrpSpPr>
        <p:grpSpPr>
          <a:xfrm>
            <a:off x="1851223" y="5197621"/>
            <a:ext cx="828582" cy="828582"/>
            <a:chOff x="4111021" y="3408219"/>
            <a:chExt cx="1345150" cy="1345150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ABBC7692-B2D9-4D97-B890-4381CCE41AF5}"/>
                </a:ext>
              </a:extLst>
            </p:cNvPr>
            <p:cNvSpPr/>
            <p:nvPr/>
          </p:nvSpPr>
          <p:spPr>
            <a:xfrm>
              <a:off x="4111021" y="3408219"/>
              <a:ext cx="1345150" cy="1345150"/>
            </a:xfrm>
            <a:prstGeom prst="ellipse">
              <a:avLst/>
            </a:prstGeom>
            <a:gradFill flip="none" rotWithShape="1">
              <a:gsLst>
                <a:gs pos="71600">
                  <a:schemeClr val="tx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B6F35A7B-0565-432F-BE46-DF0F475C650D}"/>
                </a:ext>
              </a:extLst>
            </p:cNvPr>
            <p:cNvSpPr/>
            <p:nvPr/>
          </p:nvSpPr>
          <p:spPr>
            <a:xfrm>
              <a:off x="4591050" y="3888248"/>
              <a:ext cx="385092" cy="3850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602476-BC56-4FBB-AC3B-99274DB43284}"/>
              </a:ext>
            </a:extLst>
          </p:cNvPr>
          <p:cNvSpPr txBox="1"/>
          <p:nvPr/>
        </p:nvSpPr>
        <p:spPr>
          <a:xfrm>
            <a:off x="628650" y="5257969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目玉　　が見えなくなりました。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BDCD88-B323-44B6-9952-05204C7780A2}"/>
              </a:ext>
            </a:extLst>
          </p:cNvPr>
          <p:cNvSpPr txBox="1"/>
          <p:nvPr/>
        </p:nvSpPr>
        <p:spPr>
          <a:xfrm>
            <a:off x="147608" y="6150114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ドーナツ　　部分は一様に見えます。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697984F-0452-47D3-A2B1-1DB844C934BE}"/>
              </a:ext>
            </a:extLst>
          </p:cNvPr>
          <p:cNvSpPr/>
          <p:nvPr/>
        </p:nvSpPr>
        <p:spPr>
          <a:xfrm>
            <a:off x="2509145" y="6203806"/>
            <a:ext cx="488272" cy="488272"/>
          </a:xfrm>
          <a:prstGeom prst="ellipse">
            <a:avLst/>
          </a:prstGeom>
          <a:solidFill>
            <a:schemeClr val="bg1"/>
          </a:solidFill>
          <a:ln w="2413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87529"/>
      </p:ext>
    </p:extLst>
  </p:cSld>
  <p:clrMapOvr>
    <a:masterClrMapping/>
  </p:clrMapOvr>
  <p:transition advClick="0" advTm="1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C5A37E-C046-443D-95D4-717F160B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というわけで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ADDF49-FDBA-4874-A0A8-24B8C0C26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87753" cy="49304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kumimoji="1" lang="ja-JP" altLang="en-US" dirty="0"/>
              <a:t>どうやら、「目玉」が見えるのは</a:t>
            </a:r>
            <a:br>
              <a:rPr kumimoji="1" lang="en-US" altLang="ja-JP" dirty="0"/>
            </a:br>
            <a:r>
              <a:rPr kumimoji="1" lang="ja-JP" altLang="en-US" dirty="0"/>
              <a:t>明るさの対比が主な原因のようです。</a:t>
            </a:r>
            <a:endParaRPr kumimoji="1" lang="en-US" altLang="ja-JP" dirty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kumimoji="1" lang="ja-JP" altLang="en-US" dirty="0"/>
              <a:t>つまり、「目玉」の小円と背景の</a:t>
            </a:r>
            <a:br>
              <a:rPr kumimoji="1" lang="en-US" altLang="ja-JP" dirty="0"/>
            </a:br>
            <a:r>
              <a:rPr kumimoji="1" lang="ja-JP" altLang="en-US" dirty="0"/>
              <a:t>明るさが違うことが重要です。</a:t>
            </a:r>
            <a:endParaRPr kumimoji="1" lang="en-US" altLang="ja-JP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kumimoji="1" lang="ja-JP" altLang="en-US" dirty="0"/>
              <a:t>同時に、ドーナツ部分の明るさの</a:t>
            </a:r>
            <a:br>
              <a:rPr kumimoji="1" lang="en-US" altLang="ja-JP" dirty="0"/>
            </a:br>
            <a:r>
              <a:rPr kumimoji="1" lang="ja-JP" altLang="en-US" dirty="0"/>
              <a:t>変化が高速であることも重要です。</a:t>
            </a:r>
            <a:endParaRPr kumimoji="1" lang="en-US" altLang="ja-JP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kumimoji="1" lang="en-US" altLang="ja-JP" dirty="0"/>
              <a:t>※</a:t>
            </a:r>
            <a:r>
              <a:rPr kumimoji="1" lang="ja-JP" altLang="en-US" dirty="0"/>
              <a:t>作者が知っててやったかは不明です。</a:t>
            </a:r>
            <a:endParaRPr kumimoji="1" lang="en-US" altLang="ja-JP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693903"/>
      </p:ext>
    </p:extLst>
  </p:cSld>
  <p:clrMapOvr>
    <a:masterClrMapping/>
  </p:clrMapOvr>
  <p:transition advClick="0" advTm="1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F9B3DB-E038-4DE2-A1A7-302F2C35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65" y="365126"/>
            <a:ext cx="8025670" cy="1325563"/>
          </a:xfrm>
        </p:spPr>
        <p:txBody>
          <a:bodyPr/>
          <a:lstStyle/>
          <a:p>
            <a:r>
              <a:rPr kumimoji="1" lang="ja-JP" altLang="en-US" dirty="0"/>
              <a:t>スマートフォンの中に見つけたぐるぐる回る目玉のアニメは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758F8D-07DD-4C86-A855-75E687C46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kumimoji="1" lang="ja-JP" altLang="en-US" dirty="0"/>
              <a:t>「明るさの同時対比」の時空間的な特性を、たまたま（？）いい感じでヒットしたことによるようです。</a:t>
            </a:r>
          </a:p>
        </p:txBody>
      </p:sp>
      <p:pic>
        <p:nvPicPr>
          <p:cNvPr id="7" name="楽天Point Webの処理待ち動画パターン 目玉 （Normal Speed） - セグメント">
            <a:hlinkClick r:id="" action="ppaction://media"/>
            <a:extLst>
              <a:ext uri="{FF2B5EF4-FFF2-40B4-BE49-F238E27FC236}">
                <a16:creationId xmlns:a16="http://schemas.microsoft.com/office/drawing/2014/main" id="{2D3A8F60-AA32-4359-A357-E513654C5A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4335" y="3519453"/>
            <a:ext cx="5935329" cy="333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77716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D43BDA-256A-4774-9010-48ED8EAFA19D}"/>
              </a:ext>
            </a:extLst>
          </p:cNvPr>
          <p:cNvSpPr txBox="1"/>
          <p:nvPr/>
        </p:nvSpPr>
        <p:spPr>
          <a:xfrm>
            <a:off x="3325505" y="31058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おしまい。</a:t>
            </a:r>
          </a:p>
        </p:txBody>
      </p:sp>
    </p:spTree>
    <p:extLst>
      <p:ext uri="{BB962C8B-B14F-4D97-AF65-F5344CB8AC3E}">
        <p14:creationId xmlns:p14="http://schemas.microsoft.com/office/powerpoint/2010/main" val="1107639440"/>
      </p:ext>
    </p:extLst>
  </p:cSld>
  <p:clrMapOvr>
    <a:masterClrMapping/>
  </p:clrMapOvr>
  <p:transition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サイトの読み込み中に</a:t>
            </a:r>
            <a:br>
              <a:rPr kumimoji="1" lang="en-US" altLang="ja-JP" dirty="0"/>
            </a:br>
            <a:r>
              <a:rPr kumimoji="1" lang="ja-JP" altLang="en-US" dirty="0"/>
              <a:t>表示されるアニメーション</a:t>
            </a:r>
          </a:p>
        </p:txBody>
      </p:sp>
      <p:pic>
        <p:nvPicPr>
          <p:cNvPr id="16" name="楽天Point Webの処理待ち動画パターン 目玉 （Normal Speed） - セグメント">
            <a:hlinkClick r:id="" action="ppaction://media"/>
            <a:extLst>
              <a:ext uri="{FF2B5EF4-FFF2-40B4-BE49-F238E27FC236}">
                <a16:creationId xmlns:a16="http://schemas.microsoft.com/office/drawing/2014/main" id="{16C4D84F-2FED-49CA-9F67-3E1E70BDDC3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05" y="1639888"/>
            <a:ext cx="9118804" cy="5129212"/>
          </a:xfrm>
        </p:spPr>
      </p:pic>
    </p:spTree>
    <p:extLst>
      <p:ext uri="{BB962C8B-B14F-4D97-AF65-F5344CB8AC3E}">
        <p14:creationId xmlns:p14="http://schemas.microsoft.com/office/powerpoint/2010/main" val="424262515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kumimoji="1" lang="ja-JP" altLang="en-US" dirty="0"/>
              <a:t>大きな●が小さな・に重なったとき、こんな風に見えませんでしたか？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3918474" y="2756425"/>
            <a:ext cx="1345150" cy="1345150"/>
            <a:chOff x="4111021" y="3408219"/>
            <a:chExt cx="1345150" cy="1345150"/>
          </a:xfrm>
        </p:grpSpPr>
        <p:sp>
          <p:nvSpPr>
            <p:cNvPr id="4" name="楕円 3"/>
            <p:cNvSpPr/>
            <p:nvPr/>
          </p:nvSpPr>
          <p:spPr>
            <a:xfrm>
              <a:off x="4111021" y="3408219"/>
              <a:ext cx="1345150" cy="1345150"/>
            </a:xfrm>
            <a:prstGeom prst="ellipse">
              <a:avLst/>
            </a:prstGeom>
            <a:gradFill flip="none" rotWithShape="1">
              <a:gsLst>
                <a:gs pos="71600">
                  <a:schemeClr val="tx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4591050" y="3888248"/>
              <a:ext cx="385092" cy="3850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4B0DAB-7281-4EA9-9D2F-B320B0345FBC}"/>
              </a:ext>
            </a:extLst>
          </p:cNvPr>
          <p:cNvSpPr txBox="1"/>
          <p:nvPr/>
        </p:nvSpPr>
        <p:spPr>
          <a:xfrm>
            <a:off x="2036503" y="471734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「目玉」と呼んでおきます</a:t>
            </a:r>
          </a:p>
        </p:txBody>
      </p:sp>
    </p:spTree>
    <p:extLst>
      <p:ext uri="{BB962C8B-B14F-4D97-AF65-F5344CB8AC3E}">
        <p14:creationId xmlns:p14="http://schemas.microsoft.com/office/powerpoint/2010/main" val="15654974"/>
      </p:ext>
    </p:extLst>
  </p:cSld>
  <p:clrMapOvr>
    <a:masterClrMapping/>
  </p:clrMapOvr>
  <p:transition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もう一度見てみましょう</a:t>
            </a:r>
          </a:p>
        </p:txBody>
      </p:sp>
      <p:pic>
        <p:nvPicPr>
          <p:cNvPr id="16" name="楽天Point Webの処理待ち動画パターン 目玉 （Normal Speed） - セグメント">
            <a:hlinkClick r:id="" action="ppaction://media"/>
            <a:extLst>
              <a:ext uri="{FF2B5EF4-FFF2-40B4-BE49-F238E27FC236}">
                <a16:creationId xmlns:a16="http://schemas.microsoft.com/office/drawing/2014/main" id="{16C4D84F-2FED-49CA-9F67-3E1E70BDDC3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05" y="1639888"/>
            <a:ext cx="9118804" cy="5129212"/>
          </a:xfrm>
        </p:spPr>
      </p:pic>
    </p:spTree>
    <p:extLst>
      <p:ext uri="{BB962C8B-B14F-4D97-AF65-F5344CB8AC3E}">
        <p14:creationId xmlns:p14="http://schemas.microsoft.com/office/powerpoint/2010/main" val="111771131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今度はスローで見てみると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C6115043-E7DE-4FBD-9A55-15CCE5141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3" y="1264675"/>
            <a:ext cx="7420454" cy="5565340"/>
          </a:xfrm>
        </p:spPr>
      </p:pic>
    </p:spTree>
    <p:extLst>
      <p:ext uri="{BB962C8B-B14F-4D97-AF65-F5344CB8AC3E}">
        <p14:creationId xmlns:p14="http://schemas.microsoft.com/office/powerpoint/2010/main" val="4079119641"/>
      </p:ext>
    </p:extLst>
  </p:cSld>
  <p:clrMapOvr>
    <a:masterClrMapping/>
  </p:clrMapOvr>
  <p:transition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>
          <a:xfrm>
            <a:off x="533400" y="365126"/>
            <a:ext cx="8077200" cy="1325563"/>
          </a:xfrm>
        </p:spPr>
        <p:txBody>
          <a:bodyPr/>
          <a:lstStyle/>
          <a:p>
            <a:r>
              <a:rPr kumimoji="1" lang="ja-JP" altLang="en-US" dirty="0"/>
              <a:t>どの瞬間にも目玉パターンは</a:t>
            </a:r>
            <a:br>
              <a:rPr kumimoji="1" lang="en-US" altLang="ja-JP" dirty="0"/>
            </a:br>
            <a:r>
              <a:rPr kumimoji="1" lang="ja-JP" altLang="en-US" dirty="0"/>
              <a:t>出ていませんでしたね。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l="24846" t="40045" r="55896" b="40006"/>
          <a:stretch/>
        </p:blipFill>
        <p:spPr>
          <a:xfrm>
            <a:off x="120880" y="2256964"/>
            <a:ext cx="1508656" cy="117203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24847" t="40045" r="55936" b="40058"/>
          <a:stretch/>
        </p:blipFill>
        <p:spPr>
          <a:xfrm>
            <a:off x="1330712" y="2882114"/>
            <a:ext cx="1505590" cy="116897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/>
          <a:srcRect l="24847" t="40047" r="55934" b="40059"/>
          <a:stretch/>
        </p:blipFill>
        <p:spPr>
          <a:xfrm>
            <a:off x="2540544" y="3463202"/>
            <a:ext cx="1505590" cy="116897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/>
          <a:srcRect l="24847" t="40045" r="55935" b="40059"/>
          <a:stretch/>
        </p:blipFill>
        <p:spPr>
          <a:xfrm>
            <a:off x="3772988" y="4044290"/>
            <a:ext cx="1505590" cy="116897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/>
          <a:srcRect l="24846" t="40045" r="55935" b="40060"/>
          <a:stretch/>
        </p:blipFill>
        <p:spPr>
          <a:xfrm>
            <a:off x="5060346" y="4520052"/>
            <a:ext cx="1505590" cy="116897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7"/>
          <a:srcRect l="24847" t="40046" r="55973" b="40058"/>
          <a:stretch/>
        </p:blipFill>
        <p:spPr>
          <a:xfrm>
            <a:off x="6304503" y="5104539"/>
            <a:ext cx="1502532" cy="116897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8"/>
          <a:srcRect l="24808" t="40047" r="55935" b="40057"/>
          <a:stretch/>
        </p:blipFill>
        <p:spPr>
          <a:xfrm>
            <a:off x="7526351" y="5689026"/>
            <a:ext cx="1508652" cy="1168974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5278578" y="2645198"/>
            <a:ext cx="828582" cy="828582"/>
            <a:chOff x="4111021" y="3408219"/>
            <a:chExt cx="1345150" cy="1345150"/>
          </a:xfrm>
        </p:grpSpPr>
        <p:sp>
          <p:nvSpPr>
            <p:cNvPr id="29" name="楕円 28"/>
            <p:cNvSpPr/>
            <p:nvPr/>
          </p:nvSpPr>
          <p:spPr>
            <a:xfrm>
              <a:off x="4111021" y="3408219"/>
              <a:ext cx="1345150" cy="1345150"/>
            </a:xfrm>
            <a:prstGeom prst="ellipse">
              <a:avLst/>
            </a:prstGeom>
            <a:gradFill flip="none" rotWithShape="1">
              <a:gsLst>
                <a:gs pos="71600">
                  <a:schemeClr val="tx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/>
            <p:cNvSpPr/>
            <p:nvPr/>
          </p:nvSpPr>
          <p:spPr>
            <a:xfrm>
              <a:off x="4591050" y="3888248"/>
              <a:ext cx="385092" cy="3850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934643" y="264519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19849900"/>
      </p:ext>
    </p:extLst>
  </p:cSld>
  <p:clrMapOvr>
    <a:masterClrMapping/>
  </p:clrMapOvr>
  <p:transition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455522-E065-406A-AB7E-F01BC8F2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スローにすると見えないってことは、スピードが重要。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6E9554D-C416-4D46-B91E-554B45D1D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5" y="2559005"/>
            <a:ext cx="3947367" cy="31274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39C8EAE-B666-4113-A1F3-BA24D26F2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70" y="2559005"/>
            <a:ext cx="3947368" cy="312745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B0BFCC-4D2B-4A1B-8BD0-D395630F93E6}"/>
              </a:ext>
            </a:extLst>
          </p:cNvPr>
          <p:cNvSpPr txBox="1"/>
          <p:nvPr/>
        </p:nvSpPr>
        <p:spPr>
          <a:xfrm>
            <a:off x="468455" y="191267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これじゃ見えない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687ABD-678F-4F1B-9503-275B2E75E675}"/>
              </a:ext>
            </a:extLst>
          </p:cNvPr>
          <p:cNvSpPr txBox="1"/>
          <p:nvPr/>
        </p:nvSpPr>
        <p:spPr>
          <a:xfrm>
            <a:off x="5028394" y="1912673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これなら見える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E8523EF-C2B7-4A39-AEB0-D3D0ED996DF9}"/>
              </a:ext>
            </a:extLst>
          </p:cNvPr>
          <p:cNvGrpSpPr/>
          <p:nvPr/>
        </p:nvGrpSpPr>
        <p:grpSpPr>
          <a:xfrm>
            <a:off x="1739390" y="5842309"/>
            <a:ext cx="828582" cy="828582"/>
            <a:chOff x="4111021" y="3408219"/>
            <a:chExt cx="1345150" cy="1345150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A3739A78-73B6-44BA-9E43-90AF53FBE861}"/>
                </a:ext>
              </a:extLst>
            </p:cNvPr>
            <p:cNvSpPr/>
            <p:nvPr/>
          </p:nvSpPr>
          <p:spPr>
            <a:xfrm>
              <a:off x="4111021" y="3408219"/>
              <a:ext cx="1345150" cy="1345150"/>
            </a:xfrm>
            <a:prstGeom prst="ellipse">
              <a:avLst/>
            </a:prstGeom>
            <a:gradFill flip="none" rotWithShape="1">
              <a:gsLst>
                <a:gs pos="71600">
                  <a:schemeClr val="tx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6C06C8A2-B235-4600-9F15-07A28A2BBC8D}"/>
                </a:ext>
              </a:extLst>
            </p:cNvPr>
            <p:cNvSpPr/>
            <p:nvPr/>
          </p:nvSpPr>
          <p:spPr>
            <a:xfrm>
              <a:off x="4591050" y="3888248"/>
              <a:ext cx="385092" cy="3850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5C6C7ED-E090-4A65-AEF5-13540EE506C2}"/>
              </a:ext>
            </a:extLst>
          </p:cNvPr>
          <p:cNvSpPr txBox="1"/>
          <p:nvPr/>
        </p:nvSpPr>
        <p:spPr>
          <a:xfrm>
            <a:off x="2395455" y="584230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/>
              <a:t>？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B5AE54D-412B-437B-8B45-4C3CE7CF6098}"/>
              </a:ext>
            </a:extLst>
          </p:cNvPr>
          <p:cNvGrpSpPr/>
          <p:nvPr/>
        </p:nvGrpSpPr>
        <p:grpSpPr>
          <a:xfrm>
            <a:off x="6067988" y="5842309"/>
            <a:ext cx="828582" cy="828582"/>
            <a:chOff x="4111021" y="3408219"/>
            <a:chExt cx="1345150" cy="1345150"/>
          </a:xfrm>
        </p:grpSpPr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F9EEA5E1-582C-41D0-BAEB-D0929B537FD5}"/>
                </a:ext>
              </a:extLst>
            </p:cNvPr>
            <p:cNvSpPr/>
            <p:nvPr/>
          </p:nvSpPr>
          <p:spPr>
            <a:xfrm>
              <a:off x="4111021" y="3408219"/>
              <a:ext cx="1345150" cy="1345150"/>
            </a:xfrm>
            <a:prstGeom prst="ellipse">
              <a:avLst/>
            </a:prstGeom>
            <a:gradFill flip="none" rotWithShape="1">
              <a:gsLst>
                <a:gs pos="71600">
                  <a:schemeClr val="tx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1D3789E-7811-4DCD-BDB8-4B1BBD1B2903}"/>
                </a:ext>
              </a:extLst>
            </p:cNvPr>
            <p:cNvSpPr/>
            <p:nvPr/>
          </p:nvSpPr>
          <p:spPr>
            <a:xfrm>
              <a:off x="4591050" y="3888248"/>
              <a:ext cx="385092" cy="3850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812E6B3-622D-4701-B164-35EB89CBDF9A}"/>
              </a:ext>
            </a:extLst>
          </p:cNvPr>
          <p:cNvSpPr txBox="1"/>
          <p:nvPr/>
        </p:nvSpPr>
        <p:spPr>
          <a:xfrm>
            <a:off x="6724053" y="584230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18673421"/>
      </p:ext>
    </p:extLst>
  </p:cSld>
  <p:clrMapOvr>
    <a:masterClrMapping/>
  </p:clrMapOvr>
  <p:transition advClick="0"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39D4620-A677-4B4C-AA2A-5001B9719E22}"/>
              </a:ext>
            </a:extLst>
          </p:cNvPr>
          <p:cNvSpPr/>
          <p:nvPr/>
        </p:nvSpPr>
        <p:spPr>
          <a:xfrm>
            <a:off x="822302" y="2361284"/>
            <a:ext cx="7499396" cy="4457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925BB9D2-8A18-425C-84E2-05AA33AF955C}"/>
              </a:ext>
            </a:extLst>
          </p:cNvPr>
          <p:cNvGrpSpPr/>
          <p:nvPr/>
        </p:nvGrpSpPr>
        <p:grpSpPr>
          <a:xfrm>
            <a:off x="1098596" y="3497067"/>
            <a:ext cx="6946808" cy="3107664"/>
            <a:chOff x="1657350" y="1624905"/>
            <a:chExt cx="7392908" cy="2677380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93FDCD49-2D8D-4A0A-B59D-6C331CAD28BD}"/>
                </a:ext>
              </a:extLst>
            </p:cNvPr>
            <p:cNvSpPr/>
            <p:nvPr/>
          </p:nvSpPr>
          <p:spPr>
            <a:xfrm>
              <a:off x="1657350" y="1624905"/>
              <a:ext cx="1480144" cy="26773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E17CF48B-6F58-4955-B151-6E5B38487B98}"/>
                </a:ext>
              </a:extLst>
            </p:cNvPr>
            <p:cNvSpPr/>
            <p:nvPr/>
          </p:nvSpPr>
          <p:spPr>
            <a:xfrm>
              <a:off x="3129682" y="1624905"/>
              <a:ext cx="1480144" cy="26773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6B27D12C-BD37-4CD6-B54D-89C3F96DD811}"/>
                </a:ext>
              </a:extLst>
            </p:cNvPr>
            <p:cNvSpPr/>
            <p:nvPr/>
          </p:nvSpPr>
          <p:spPr>
            <a:xfrm>
              <a:off x="4609826" y="1624905"/>
              <a:ext cx="1480144" cy="26773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54613D07-5093-4A02-8E0D-D90336ADE7F4}"/>
                </a:ext>
              </a:extLst>
            </p:cNvPr>
            <p:cNvSpPr/>
            <p:nvPr/>
          </p:nvSpPr>
          <p:spPr>
            <a:xfrm>
              <a:off x="6089970" y="1624905"/>
              <a:ext cx="1480144" cy="26773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B339DB56-DAE9-479F-A5CE-6A765682F876}"/>
                </a:ext>
              </a:extLst>
            </p:cNvPr>
            <p:cNvSpPr/>
            <p:nvPr/>
          </p:nvSpPr>
          <p:spPr>
            <a:xfrm>
              <a:off x="7570114" y="1624905"/>
              <a:ext cx="1480144" cy="26773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A7106C2E-E8C8-4EF8-9106-D77D0FCF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kumimoji="1" lang="ja-JP" altLang="en-US" dirty="0"/>
              <a:t>ところでこれって、明るさの対比？</a:t>
            </a:r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E551923A-15CC-4D75-AE4F-70884B131C9A}"/>
              </a:ext>
            </a:extLst>
          </p:cNvPr>
          <p:cNvSpPr/>
          <p:nvPr/>
        </p:nvSpPr>
        <p:spPr>
          <a:xfrm>
            <a:off x="3804817" y="2956334"/>
            <a:ext cx="279494" cy="439469"/>
          </a:xfrm>
          <a:prstGeom prst="downArrow">
            <a:avLst>
              <a:gd name="adj1" fmla="val 32353"/>
              <a:gd name="adj2" fmla="val 73529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E507CC0-F35C-4FE1-AEE3-C2E020C4FA7B}"/>
              </a:ext>
            </a:extLst>
          </p:cNvPr>
          <p:cNvSpPr txBox="1"/>
          <p:nvPr/>
        </p:nvSpPr>
        <p:spPr>
          <a:xfrm>
            <a:off x="2778107" y="2310003"/>
            <a:ext cx="247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左側</a:t>
            </a:r>
            <a:r>
              <a:rPr kumimoji="1" lang="ja-JP" altLang="en-US" sz="3600" dirty="0"/>
              <a:t>の方が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799E73F-36C7-46DB-A3A6-8D1A2AB14FB2}"/>
              </a:ext>
            </a:extLst>
          </p:cNvPr>
          <p:cNvSpPr txBox="1"/>
          <p:nvPr/>
        </p:nvSpPr>
        <p:spPr>
          <a:xfrm>
            <a:off x="5046738" y="2310003"/>
            <a:ext cx="3408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右側</a:t>
            </a:r>
            <a:r>
              <a:rPr kumimoji="1" lang="ja-JP" altLang="en-US" sz="3600" dirty="0"/>
              <a:t>より明るく</a:t>
            </a:r>
            <a:br>
              <a:rPr kumimoji="1" lang="en-US" altLang="ja-JP" sz="3600" dirty="0"/>
            </a:br>
            <a:r>
              <a:rPr kumimoji="1" lang="ja-JP" altLang="en-US" sz="3600" dirty="0"/>
              <a:t>見えますね。</a:t>
            </a:r>
          </a:p>
        </p:txBody>
      </p:sp>
      <p:sp>
        <p:nvSpPr>
          <p:cNvPr id="44" name="矢印: 下 43">
            <a:extLst>
              <a:ext uri="{FF2B5EF4-FFF2-40B4-BE49-F238E27FC236}">
                <a16:creationId xmlns:a16="http://schemas.microsoft.com/office/drawing/2014/main" id="{8502971D-87F2-4D38-A319-18F9E39282AD}"/>
              </a:ext>
            </a:extLst>
          </p:cNvPr>
          <p:cNvSpPr/>
          <p:nvPr/>
        </p:nvSpPr>
        <p:spPr>
          <a:xfrm>
            <a:off x="4990017" y="2956334"/>
            <a:ext cx="273728" cy="439467"/>
          </a:xfrm>
          <a:prstGeom prst="downArrow">
            <a:avLst>
              <a:gd name="adj1" fmla="val 32353"/>
              <a:gd name="adj2" fmla="val 7352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F1B9AAF-7D4E-4625-8AC5-00D6532D1D56}"/>
              </a:ext>
            </a:extLst>
          </p:cNvPr>
          <p:cNvSpPr txBox="1"/>
          <p:nvPr/>
        </p:nvSpPr>
        <p:spPr>
          <a:xfrm>
            <a:off x="863896" y="1653398"/>
            <a:ext cx="7651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1</a:t>
            </a:r>
            <a:r>
              <a:rPr kumimoji="1" lang="ja-JP" altLang="en-US" sz="4000" dirty="0"/>
              <a:t>枚の板の中は同じ灰色なのに、</a:t>
            </a:r>
          </a:p>
        </p:txBody>
      </p:sp>
    </p:spTree>
    <p:extLst>
      <p:ext uri="{BB962C8B-B14F-4D97-AF65-F5344CB8AC3E}">
        <p14:creationId xmlns:p14="http://schemas.microsoft.com/office/powerpoint/2010/main" val="887193944"/>
      </p:ext>
    </p:extLst>
  </p:cSld>
  <p:clrMapOvr>
    <a:masterClrMapping/>
  </p:clrMapOvr>
  <p:transition advClick="0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55808B-64B1-4629-A7BC-DCE2AB0F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kumimoji="1" lang="ja-JP" altLang="en-US" dirty="0"/>
              <a:t>この対比は瞬間提示でも見えます。</a:t>
            </a:r>
          </a:p>
        </p:txBody>
      </p:sp>
      <p:pic>
        <p:nvPicPr>
          <p:cNvPr id="17" name="コンテンツ プレースホルダー 16">
            <a:extLst>
              <a:ext uri="{FF2B5EF4-FFF2-40B4-BE49-F238E27FC236}">
                <a16:creationId xmlns:a16="http://schemas.microsoft.com/office/drawing/2014/main" id="{3A00E186-F573-4769-BF14-AA0C10FB8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8" y="2560343"/>
            <a:ext cx="7619923" cy="3557586"/>
          </a:xfrm>
        </p:spPr>
      </p:pic>
      <p:sp>
        <p:nvSpPr>
          <p:cNvPr id="24" name="矢印: 下 23">
            <a:extLst>
              <a:ext uri="{FF2B5EF4-FFF2-40B4-BE49-F238E27FC236}">
                <a16:creationId xmlns:a16="http://schemas.microsoft.com/office/drawing/2014/main" id="{27A54E71-567B-45AD-A331-7DB7E3574D96}"/>
              </a:ext>
            </a:extLst>
          </p:cNvPr>
          <p:cNvSpPr/>
          <p:nvPr/>
        </p:nvSpPr>
        <p:spPr>
          <a:xfrm>
            <a:off x="3804817" y="2272178"/>
            <a:ext cx="279494" cy="439469"/>
          </a:xfrm>
          <a:prstGeom prst="downArrow">
            <a:avLst>
              <a:gd name="adj1" fmla="val 32353"/>
              <a:gd name="adj2" fmla="val 73529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74D2926-1A2B-4A02-826F-AC19CA32933F}"/>
              </a:ext>
            </a:extLst>
          </p:cNvPr>
          <p:cNvSpPr txBox="1"/>
          <p:nvPr/>
        </p:nvSpPr>
        <p:spPr>
          <a:xfrm>
            <a:off x="2482085" y="1625847"/>
            <a:ext cx="247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左側</a:t>
            </a:r>
            <a:r>
              <a:rPr kumimoji="1" lang="ja-JP" altLang="en-US" sz="3600" dirty="0"/>
              <a:t>の方が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31890F4-A8E6-47E1-8A61-EBE47B12216F}"/>
              </a:ext>
            </a:extLst>
          </p:cNvPr>
          <p:cNvSpPr txBox="1"/>
          <p:nvPr/>
        </p:nvSpPr>
        <p:spPr>
          <a:xfrm>
            <a:off x="4783606" y="1625847"/>
            <a:ext cx="3408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右側</a:t>
            </a:r>
            <a:r>
              <a:rPr kumimoji="1" lang="ja-JP" altLang="en-US" sz="3600" dirty="0"/>
              <a:t>より明るく</a:t>
            </a:r>
            <a:br>
              <a:rPr kumimoji="1" lang="en-US" altLang="ja-JP" sz="3600" dirty="0"/>
            </a:br>
            <a:r>
              <a:rPr kumimoji="1" lang="ja-JP" altLang="en-US" sz="3600" dirty="0"/>
              <a:t>見えますね。</a:t>
            </a:r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40E769DE-E462-427A-949A-A60B7E3F1E02}"/>
              </a:ext>
            </a:extLst>
          </p:cNvPr>
          <p:cNvSpPr/>
          <p:nvPr/>
        </p:nvSpPr>
        <p:spPr>
          <a:xfrm>
            <a:off x="4990017" y="2272178"/>
            <a:ext cx="273728" cy="439467"/>
          </a:xfrm>
          <a:prstGeom prst="downArrow">
            <a:avLst>
              <a:gd name="adj1" fmla="val 32353"/>
              <a:gd name="adj2" fmla="val 7352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CE3BF7-446D-445A-B069-7E2852A0DEF6}"/>
              </a:ext>
            </a:extLst>
          </p:cNvPr>
          <p:cNvSpPr txBox="1"/>
          <p:nvPr/>
        </p:nvSpPr>
        <p:spPr>
          <a:xfrm>
            <a:off x="279832" y="162584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これまた、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99EDBF0-FD0B-44E4-90FA-CDEEA664BD24}"/>
              </a:ext>
            </a:extLst>
          </p:cNvPr>
          <p:cNvSpPr txBox="1"/>
          <p:nvPr/>
        </p:nvSpPr>
        <p:spPr>
          <a:xfrm>
            <a:off x="93850" y="6117929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むしろ、瞬間提示の方が対比が強そうな</a:t>
            </a:r>
            <a:r>
              <a:rPr kumimoji="1" lang="en-US" altLang="ja-JP" sz="3600" dirty="0"/>
              <a:t>…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18760449"/>
      </p:ext>
    </p:extLst>
  </p:cSld>
  <p:clrMapOvr>
    <a:masterClrMapping/>
  </p:clrMapOvr>
  <p:transition advClick="0" advTm="15000">
    <p:fade/>
  </p:transition>
</p:sld>
</file>

<file path=ppt/theme/theme1.xml><?xml version="1.0" encoding="utf-8"?>
<a:theme xmlns:a="http://schemas.openxmlformats.org/drawingml/2006/main" name="Default Theme (4-to-3)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太めのフォントセット(游ゴシック Medium・Helvetica Neue OTS)">
      <a:majorFont>
        <a:latin typeface="Helvetica Neue OTS"/>
        <a:ea typeface="游ゴシック Medium"/>
        <a:cs typeface=""/>
      </a:majorFont>
      <a:minorFont>
        <a:latin typeface="Helvetica Neue OTS"/>
        <a:ea typeface="游ゴシック Medium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 (4-to-3)" id="{7F0EEDEF-09F1-4B68-BBD5-F35D4D62EDEA}" vid="{A65A60D4-BC62-4A02-9CB4-34CB26C86D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551</TotalTime>
  <Words>201</Words>
  <Application>Microsoft Office PowerPoint</Application>
  <PresentationFormat>画面に合わせる (4:3)</PresentationFormat>
  <Paragraphs>34</Paragraphs>
  <Slides>13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 Medium</vt:lpstr>
      <vt:lpstr>Arial</vt:lpstr>
      <vt:lpstr>Helvetica Neue OTS</vt:lpstr>
      <vt:lpstr>Default Theme (4-to-3)</vt:lpstr>
      <vt:lpstr>スマートフォンの 中に見つけた錯視</vt:lpstr>
      <vt:lpstr>Webサイトの読み込み中に 表示されるアニメーション</vt:lpstr>
      <vt:lpstr>大きな●が小さな・に重なったとき、こんな風に見えませんでしたか？</vt:lpstr>
      <vt:lpstr>もう一度見てみましょう</vt:lpstr>
      <vt:lpstr>今度はスローで見てみると…</vt:lpstr>
      <vt:lpstr>どの瞬間にも目玉パターンは 出ていませんでしたね。</vt:lpstr>
      <vt:lpstr>スローにすると見えないってことは、スピードが重要。</vt:lpstr>
      <vt:lpstr>ところでこれって、明るさの対比？</vt:lpstr>
      <vt:lpstr>この対比は瞬間提示でも見えます。</vt:lpstr>
      <vt:lpstr>そして、元のアニメーションの背景を黒にすると…</vt:lpstr>
      <vt:lpstr>というわけで…</vt:lpstr>
      <vt:lpstr>スマートフォンの中に見つけたぐるぐる回る目玉のアニメは…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Yanagi Junji</dc:creator>
  <cp:lastModifiedBy>Junji Yanagi</cp:lastModifiedBy>
  <cp:revision>38</cp:revision>
  <dcterms:created xsi:type="dcterms:W3CDTF">2018-09-29T13:23:25Z</dcterms:created>
  <dcterms:modified xsi:type="dcterms:W3CDTF">2018-09-30T14:48:16Z</dcterms:modified>
</cp:coreProperties>
</file>