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66" r:id="rId2"/>
    <p:sldId id="264" r:id="rId3"/>
    <p:sldId id="268" r:id="rId4"/>
    <p:sldId id="269" r:id="rId5"/>
    <p:sldId id="267" r:id="rId6"/>
    <p:sldId id="272" r:id="rId7"/>
    <p:sldId id="277" r:id="rId8"/>
    <p:sldId id="280" r:id="rId9"/>
    <p:sldId id="273" r:id="rId10"/>
    <p:sldId id="281" r:id="rId11"/>
    <p:sldId id="279"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22"/>
    <p:restoredTop sz="94666"/>
  </p:normalViewPr>
  <p:slideViewPr>
    <p:cSldViewPr snapToGrid="0" snapToObjects="1">
      <p:cViewPr>
        <p:scale>
          <a:sx n="89" d="100"/>
          <a:sy n="89" d="100"/>
        </p:scale>
        <p:origin x="97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0925B-18A5-8A41-8B52-0813E826EF03}" type="datetimeFigureOut">
              <a:rPr kumimoji="1" lang="ja-JP" altLang="en-US" smtClean="0"/>
              <a:t>2018/9/30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0D418F-5A5A-0143-B188-886BE09CCE56}" type="slidenum">
              <a:rPr kumimoji="1" lang="ja-JP" altLang="en-US" smtClean="0"/>
              <a:t>‹#›</a:t>
            </a:fld>
            <a:endParaRPr kumimoji="1" lang="ja-JP" altLang="en-US"/>
          </a:p>
        </p:txBody>
      </p:sp>
    </p:spTree>
    <p:extLst>
      <p:ext uri="{BB962C8B-B14F-4D97-AF65-F5344CB8AC3E}">
        <p14:creationId xmlns:p14="http://schemas.microsoft.com/office/powerpoint/2010/main" val="12830697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2</a:t>
            </a:fld>
            <a:endParaRPr kumimoji="1" lang="ja-JP" altLang="en-US"/>
          </a:p>
        </p:txBody>
      </p:sp>
    </p:spTree>
    <p:extLst>
      <p:ext uri="{BB962C8B-B14F-4D97-AF65-F5344CB8AC3E}">
        <p14:creationId xmlns:p14="http://schemas.microsoft.com/office/powerpoint/2010/main" val="729870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11</a:t>
            </a:fld>
            <a:endParaRPr kumimoji="1" lang="ja-JP" altLang="en-US"/>
          </a:p>
        </p:txBody>
      </p:sp>
    </p:spTree>
    <p:extLst>
      <p:ext uri="{BB962C8B-B14F-4D97-AF65-F5344CB8AC3E}">
        <p14:creationId xmlns:p14="http://schemas.microsoft.com/office/powerpoint/2010/main" val="1950790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3</a:t>
            </a:fld>
            <a:endParaRPr kumimoji="1" lang="ja-JP" altLang="en-US"/>
          </a:p>
        </p:txBody>
      </p:sp>
    </p:spTree>
    <p:extLst>
      <p:ext uri="{BB962C8B-B14F-4D97-AF65-F5344CB8AC3E}">
        <p14:creationId xmlns:p14="http://schemas.microsoft.com/office/powerpoint/2010/main" val="514447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4</a:t>
            </a:fld>
            <a:endParaRPr kumimoji="1" lang="ja-JP" altLang="en-US"/>
          </a:p>
        </p:txBody>
      </p:sp>
    </p:spTree>
    <p:extLst>
      <p:ext uri="{BB962C8B-B14F-4D97-AF65-F5344CB8AC3E}">
        <p14:creationId xmlns:p14="http://schemas.microsoft.com/office/powerpoint/2010/main" val="1853710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5</a:t>
            </a:fld>
            <a:endParaRPr kumimoji="1" lang="ja-JP" altLang="en-US"/>
          </a:p>
        </p:txBody>
      </p:sp>
    </p:spTree>
    <p:extLst>
      <p:ext uri="{BB962C8B-B14F-4D97-AF65-F5344CB8AC3E}">
        <p14:creationId xmlns:p14="http://schemas.microsoft.com/office/powerpoint/2010/main" val="1266573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6</a:t>
            </a:fld>
            <a:endParaRPr kumimoji="1" lang="ja-JP" altLang="en-US"/>
          </a:p>
        </p:txBody>
      </p:sp>
    </p:spTree>
    <p:extLst>
      <p:ext uri="{BB962C8B-B14F-4D97-AF65-F5344CB8AC3E}">
        <p14:creationId xmlns:p14="http://schemas.microsoft.com/office/powerpoint/2010/main" val="23584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7</a:t>
            </a:fld>
            <a:endParaRPr kumimoji="1" lang="ja-JP" altLang="en-US"/>
          </a:p>
        </p:txBody>
      </p:sp>
    </p:spTree>
    <p:extLst>
      <p:ext uri="{BB962C8B-B14F-4D97-AF65-F5344CB8AC3E}">
        <p14:creationId xmlns:p14="http://schemas.microsoft.com/office/powerpoint/2010/main" val="204331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8</a:t>
            </a:fld>
            <a:endParaRPr kumimoji="1" lang="ja-JP" altLang="en-US"/>
          </a:p>
        </p:txBody>
      </p:sp>
    </p:spTree>
    <p:extLst>
      <p:ext uri="{BB962C8B-B14F-4D97-AF65-F5344CB8AC3E}">
        <p14:creationId xmlns:p14="http://schemas.microsoft.com/office/powerpoint/2010/main" val="1616122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9</a:t>
            </a:fld>
            <a:endParaRPr kumimoji="1" lang="ja-JP" altLang="en-US"/>
          </a:p>
        </p:txBody>
      </p:sp>
    </p:spTree>
    <p:extLst>
      <p:ext uri="{BB962C8B-B14F-4D97-AF65-F5344CB8AC3E}">
        <p14:creationId xmlns:p14="http://schemas.microsoft.com/office/powerpoint/2010/main" val="1373362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0D418F-5A5A-0143-B188-886BE09CCE56}" type="slidenum">
              <a:rPr kumimoji="1" lang="ja-JP" altLang="en-US" smtClean="0"/>
              <a:t>10</a:t>
            </a:fld>
            <a:endParaRPr kumimoji="1" lang="ja-JP" altLang="en-US"/>
          </a:p>
        </p:txBody>
      </p:sp>
    </p:spTree>
    <p:extLst>
      <p:ext uri="{BB962C8B-B14F-4D97-AF65-F5344CB8AC3E}">
        <p14:creationId xmlns:p14="http://schemas.microsoft.com/office/powerpoint/2010/main" val="1816656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FAB5CA5-C67B-9443-B165-8A7A9145C023}" type="datetimeFigureOut">
              <a:rPr kumimoji="1" lang="ja-JP" altLang="en-US" smtClean="0"/>
              <a:t>2018/9/30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39CC292-DEC5-264F-8A3A-6F35982A8D12}"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B5CA5-C67B-9443-B165-8A7A9145C023}" type="datetimeFigureOut">
              <a:rPr kumimoji="1" lang="ja-JP" altLang="en-US" smtClean="0"/>
              <a:t>2018/9/30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CC292-DEC5-264F-8A3A-6F35982A8D12}" type="slidenum">
              <a:rPr kumimoji="1" lang="ja-JP" altLang="en-US" smtClean="0"/>
              <a:t>‹#›</a:t>
            </a:fld>
            <a:endParaRPr kumimoji="1" lang="ja-JP" altLang="en-US"/>
          </a:p>
        </p:txBody>
      </p:sp>
    </p:spTree>
    <p:extLst>
      <p:ext uri="{BB962C8B-B14F-4D97-AF65-F5344CB8AC3E}">
        <p14:creationId xmlns:p14="http://schemas.microsoft.com/office/powerpoint/2010/main" val="697838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 name="タイトル 1"/>
          <p:cNvSpPr>
            <a:spLocks noGrp="1"/>
          </p:cNvSpPr>
          <p:nvPr>
            <p:ph type="title"/>
          </p:nvPr>
        </p:nvSpPr>
        <p:spPr>
          <a:xfrm>
            <a:off x="681038" y="1418675"/>
            <a:ext cx="8543925" cy="1325563"/>
          </a:xfrm>
        </p:spPr>
        <p:txBody>
          <a:bodyPr>
            <a:normAutofit/>
          </a:bodyPr>
          <a:lstStyle/>
          <a:p>
            <a:pPr algn="ctr"/>
            <a:r>
              <a:rPr kumimoji="1" lang="ja-JP" altLang="en-US" sz="5400" dirty="0" smtClean="0">
                <a:solidFill>
                  <a:schemeClr val="bg1"/>
                </a:solidFill>
                <a:latin typeface="+mn-ea"/>
                <a:ea typeface="+mn-ea"/>
              </a:rPr>
              <a:t>脈動する回転図形</a:t>
            </a:r>
            <a:endParaRPr kumimoji="1" lang="ja-JP" altLang="en-US" sz="5400" dirty="0">
              <a:solidFill>
                <a:schemeClr val="bg1"/>
              </a:solidFill>
              <a:latin typeface="+mn-ea"/>
              <a:ea typeface="+mn-ea"/>
            </a:endParaRPr>
          </a:p>
        </p:txBody>
      </p:sp>
      <p:sp>
        <p:nvSpPr>
          <p:cNvPr id="4" name="テキスト ボックス 3"/>
          <p:cNvSpPr txBox="1"/>
          <p:nvPr/>
        </p:nvSpPr>
        <p:spPr>
          <a:xfrm>
            <a:off x="3475673" y="4353339"/>
            <a:ext cx="2954655" cy="1200329"/>
          </a:xfrm>
          <a:prstGeom prst="rect">
            <a:avLst/>
          </a:prstGeom>
          <a:noFill/>
        </p:spPr>
        <p:txBody>
          <a:bodyPr wrap="none" rtlCol="0">
            <a:spAutoFit/>
          </a:bodyPr>
          <a:lstStyle/>
          <a:p>
            <a:pPr algn="ctr"/>
            <a:r>
              <a:rPr kumimoji="1" lang="ja-JP" altLang="en-US" sz="3600" dirty="0" smtClean="0">
                <a:solidFill>
                  <a:schemeClr val="bg1"/>
                </a:solidFill>
              </a:rPr>
              <a:t>山本健太郎</a:t>
            </a:r>
            <a:endParaRPr kumimoji="1" lang="en-US" altLang="ja-JP" sz="3600" dirty="0" smtClean="0">
              <a:solidFill>
                <a:schemeClr val="bg1"/>
              </a:solidFill>
            </a:endParaRPr>
          </a:p>
          <a:p>
            <a:pPr algn="ctr"/>
            <a:r>
              <a:rPr lang="ja-JP" altLang="en-US" sz="3600" dirty="0" smtClean="0">
                <a:solidFill>
                  <a:schemeClr val="bg1"/>
                </a:solidFill>
              </a:rPr>
              <a:t>（九州大学）</a:t>
            </a:r>
            <a:endParaRPr kumimoji="1" lang="ja-JP" altLang="en-US" sz="3600" dirty="0">
              <a:solidFill>
                <a:schemeClr val="bg1"/>
              </a:solidFill>
            </a:endParaRPr>
          </a:p>
        </p:txBody>
      </p:sp>
      <p:sp>
        <p:nvSpPr>
          <p:cNvPr id="5" name="テキスト ボックス 4"/>
          <p:cNvSpPr txBox="1"/>
          <p:nvPr/>
        </p:nvSpPr>
        <p:spPr>
          <a:xfrm>
            <a:off x="832922" y="5983357"/>
            <a:ext cx="8392041" cy="400110"/>
          </a:xfrm>
          <a:prstGeom prst="rect">
            <a:avLst/>
          </a:prstGeom>
          <a:noFill/>
        </p:spPr>
        <p:txBody>
          <a:bodyPr wrap="none" rtlCol="0">
            <a:spAutoFit/>
          </a:bodyPr>
          <a:lstStyle/>
          <a:p>
            <a:r>
              <a:rPr kumimoji="1" lang="en-US" altLang="ja-JP" sz="2000" dirty="0" smtClean="0">
                <a:solidFill>
                  <a:schemeClr val="bg1"/>
                </a:solidFill>
              </a:rPr>
              <a:t>※</a:t>
            </a:r>
            <a:r>
              <a:rPr kumimoji="1" lang="ja-JP" altLang="en-US" sz="2000" dirty="0" smtClean="0">
                <a:solidFill>
                  <a:schemeClr val="bg1"/>
                </a:solidFill>
              </a:rPr>
              <a:t>アニメーション機能を利用しています。スライドショーでご覧下さい</a:t>
            </a:r>
            <a:endParaRPr kumimoji="1" lang="ja-JP" altLang="en-US" sz="2000" dirty="0">
              <a:solidFill>
                <a:schemeClr val="bg1"/>
              </a:solidFill>
            </a:endParaRPr>
          </a:p>
        </p:txBody>
      </p:sp>
    </p:spTree>
    <p:extLst>
      <p:ext uri="{BB962C8B-B14F-4D97-AF65-F5344CB8AC3E}">
        <p14:creationId xmlns:p14="http://schemas.microsoft.com/office/powerpoint/2010/main" val="2083859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591668" y="4081127"/>
            <a:ext cx="8722664" cy="2246769"/>
          </a:xfrm>
          <a:prstGeom prst="rect">
            <a:avLst/>
          </a:prstGeom>
          <a:solidFill>
            <a:schemeClr val="bg1"/>
          </a:solidFill>
        </p:spPr>
        <p:txBody>
          <a:bodyPr wrap="square" rtlCol="0">
            <a:spAutoFit/>
          </a:bodyPr>
          <a:lstStyle/>
          <a:p>
            <a:r>
              <a:rPr kumimoji="1" lang="ja-JP" altLang="en-US" sz="2800" dirty="0" smtClean="0"/>
              <a:t>本錯視と類似</a:t>
            </a:r>
            <a:r>
              <a:rPr lang="ja-JP" altLang="en-US" sz="2800" dirty="0" smtClean="0"/>
              <a:t>する</a:t>
            </a:r>
            <a:r>
              <a:rPr kumimoji="1" lang="ja-JP" altLang="en-US" sz="2800" dirty="0" smtClean="0"/>
              <a:t>現象として，回転変動型錯視というものが報告されているようです。こちらは主観的輪郭の回転によるものですが，同様のメカニズムが想定されます。ただ本錯視では物理的な輪郭が存在するため，常に明確な回転物体の見えが生じます。</a:t>
            </a:r>
            <a:endParaRPr lang="en-US" altLang="ja-JP" sz="2800" dirty="0" smtClean="0"/>
          </a:p>
        </p:txBody>
      </p:sp>
      <p:sp>
        <p:nvSpPr>
          <p:cNvPr id="2" name="円/楕円 1"/>
          <p:cNvSpPr>
            <a:spLocks noChangeAspect="1"/>
          </p:cNvSpPr>
          <p:nvPr/>
        </p:nvSpPr>
        <p:spPr>
          <a:xfrm>
            <a:off x="4881000" y="2318484"/>
            <a:ext cx="144000" cy="144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rot="18900000">
            <a:off x="2132601" y="1925727"/>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3" name="正方形/長方形 92"/>
          <p:cNvSpPr>
            <a:spLocks noChangeAspect="1"/>
          </p:cNvSpPr>
          <p:nvPr/>
        </p:nvSpPr>
        <p:spPr>
          <a:xfrm rot="18900000">
            <a:off x="2376005" y="145258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6" name="正方形/長方形 95"/>
          <p:cNvSpPr>
            <a:spLocks noChangeAspect="1"/>
          </p:cNvSpPr>
          <p:nvPr/>
        </p:nvSpPr>
        <p:spPr>
          <a:xfrm rot="18900000">
            <a:off x="3088768" y="217441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a:spLocks noChangeAspect="1"/>
          </p:cNvSpPr>
          <p:nvPr/>
        </p:nvSpPr>
        <p:spPr>
          <a:xfrm rot="18900000">
            <a:off x="2376005" y="287599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1" name="正方形/長方形 110"/>
          <p:cNvSpPr>
            <a:spLocks noChangeAspect="1"/>
          </p:cNvSpPr>
          <p:nvPr/>
        </p:nvSpPr>
        <p:spPr>
          <a:xfrm rot="18900000">
            <a:off x="1691360" y="217910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 name="テキスト ボックス 2"/>
          <p:cNvSpPr txBox="1"/>
          <p:nvPr/>
        </p:nvSpPr>
        <p:spPr>
          <a:xfrm>
            <a:off x="1988706" y="636762"/>
            <a:ext cx="1261884" cy="523220"/>
          </a:xfrm>
          <a:prstGeom prst="rect">
            <a:avLst/>
          </a:prstGeom>
          <a:noFill/>
        </p:spPr>
        <p:txBody>
          <a:bodyPr wrap="none" rtlCol="0">
            <a:spAutoFit/>
          </a:bodyPr>
          <a:lstStyle/>
          <a:p>
            <a:r>
              <a:rPr kumimoji="1" lang="ja-JP" altLang="en-US" sz="2800" smtClean="0">
                <a:solidFill>
                  <a:schemeClr val="bg1"/>
                </a:solidFill>
              </a:rPr>
              <a:t>本錯視</a:t>
            </a:r>
            <a:endParaRPr kumimoji="1" lang="ja-JP" altLang="en-US" sz="2800">
              <a:solidFill>
                <a:schemeClr val="bg1"/>
              </a:solidFill>
            </a:endParaRPr>
          </a:p>
        </p:txBody>
      </p:sp>
      <p:sp>
        <p:nvSpPr>
          <p:cNvPr id="59" name="テキスト ボックス 58"/>
          <p:cNvSpPr txBox="1"/>
          <p:nvPr/>
        </p:nvSpPr>
        <p:spPr>
          <a:xfrm>
            <a:off x="6019305" y="635283"/>
            <a:ext cx="2698175" cy="523220"/>
          </a:xfrm>
          <a:prstGeom prst="rect">
            <a:avLst/>
          </a:prstGeom>
          <a:noFill/>
        </p:spPr>
        <p:txBody>
          <a:bodyPr wrap="none" rtlCol="0">
            <a:spAutoFit/>
          </a:bodyPr>
          <a:lstStyle/>
          <a:p>
            <a:r>
              <a:rPr kumimoji="1" lang="ja-JP" altLang="en-US" sz="2800" dirty="0" smtClean="0">
                <a:solidFill>
                  <a:schemeClr val="bg1"/>
                </a:solidFill>
              </a:rPr>
              <a:t>回転変動型錯視</a:t>
            </a:r>
            <a:endParaRPr kumimoji="1" lang="ja-JP" altLang="en-US" sz="2800" dirty="0">
              <a:solidFill>
                <a:schemeClr val="bg1"/>
              </a:solidFill>
            </a:endParaRPr>
          </a:p>
        </p:txBody>
      </p:sp>
      <p:sp>
        <p:nvSpPr>
          <p:cNvPr id="5" name="円/楕円 4"/>
          <p:cNvSpPr/>
          <p:nvPr/>
        </p:nvSpPr>
        <p:spPr>
          <a:xfrm>
            <a:off x="6611656" y="1600838"/>
            <a:ext cx="532762" cy="5327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p:cNvSpPr/>
          <p:nvPr/>
        </p:nvSpPr>
        <p:spPr>
          <a:xfrm>
            <a:off x="7585949" y="1600838"/>
            <a:ext cx="532762" cy="5327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6611656" y="2591582"/>
            <a:ext cx="532762" cy="5327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円/楕円 64"/>
          <p:cNvSpPr/>
          <p:nvPr/>
        </p:nvSpPr>
        <p:spPr>
          <a:xfrm>
            <a:off x="7585949" y="2591582"/>
            <a:ext cx="532762" cy="5327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878037" y="1876419"/>
            <a:ext cx="1001367" cy="100136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Tree>
    <p:extLst>
      <p:ext uri="{BB962C8B-B14F-4D97-AF65-F5344CB8AC3E}">
        <p14:creationId xmlns:p14="http://schemas.microsoft.com/office/powerpoint/2010/main" val="9529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80"/>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4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879735"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 name="正方形/長方形 6"/>
          <p:cNvSpPr/>
          <p:nvPr/>
        </p:nvSpPr>
        <p:spPr>
          <a:xfrm rot="18900000">
            <a:off x="879735"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 name="正方形/長方形 8"/>
          <p:cNvSpPr/>
          <p:nvPr/>
        </p:nvSpPr>
        <p:spPr>
          <a:xfrm rot="18900000">
            <a:off x="229588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rot="18900000">
            <a:off x="229588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371202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 name="正方形/長方形 12"/>
          <p:cNvSpPr/>
          <p:nvPr/>
        </p:nvSpPr>
        <p:spPr>
          <a:xfrm rot="18900000">
            <a:off x="371202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 name="正方形/長方形 14"/>
          <p:cNvSpPr/>
          <p:nvPr/>
        </p:nvSpPr>
        <p:spPr>
          <a:xfrm rot="18900000">
            <a:off x="5128176"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 name="正方形/長方形 15"/>
          <p:cNvSpPr/>
          <p:nvPr/>
        </p:nvSpPr>
        <p:spPr>
          <a:xfrm rot="18900000">
            <a:off x="5128176"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 name="正方形/長方形 17"/>
          <p:cNvSpPr/>
          <p:nvPr/>
        </p:nvSpPr>
        <p:spPr>
          <a:xfrm rot="18900000">
            <a:off x="654432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 name="正方形/長方形 18"/>
          <p:cNvSpPr/>
          <p:nvPr/>
        </p:nvSpPr>
        <p:spPr>
          <a:xfrm rot="18900000">
            <a:off x="654432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p:cNvSpPr/>
          <p:nvPr/>
        </p:nvSpPr>
        <p:spPr>
          <a:xfrm rot="18900000">
            <a:off x="796046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p:cNvSpPr/>
          <p:nvPr/>
        </p:nvSpPr>
        <p:spPr>
          <a:xfrm rot="18900000">
            <a:off x="796046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879735"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p:nvPr/>
        </p:nvSpPr>
        <p:spPr>
          <a:xfrm rot="18900000">
            <a:off x="229588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371202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p:nvPr/>
        </p:nvSpPr>
        <p:spPr>
          <a:xfrm rot="18900000">
            <a:off x="5128176"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p:nvPr/>
        </p:nvSpPr>
        <p:spPr>
          <a:xfrm rot="18900000">
            <a:off x="654432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6" name="正方形/長方形 35"/>
          <p:cNvSpPr/>
          <p:nvPr/>
        </p:nvSpPr>
        <p:spPr>
          <a:xfrm rot="18900000">
            <a:off x="796046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nvGrpSpPr>
          <p:cNvPr id="3" name="図形グループ 2"/>
          <p:cNvGrpSpPr/>
          <p:nvPr/>
        </p:nvGrpSpPr>
        <p:grpSpPr>
          <a:xfrm>
            <a:off x="438494" y="386692"/>
            <a:ext cx="8997956" cy="4774473"/>
            <a:chOff x="438494" y="386692"/>
            <a:chExt cx="8997956" cy="4774473"/>
          </a:xfrm>
        </p:grpSpPr>
        <p:sp>
          <p:nvSpPr>
            <p:cNvPr id="41" name="正方形/長方形 40"/>
            <p:cNvSpPr>
              <a:spLocks noChangeAspect="1"/>
            </p:cNvSpPr>
            <p:nvPr/>
          </p:nvSpPr>
          <p:spPr>
            <a:xfrm rot="18900000">
              <a:off x="1835902"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3" name="正方形/長方形 42"/>
            <p:cNvSpPr>
              <a:spLocks noChangeAspect="1"/>
            </p:cNvSpPr>
            <p:nvPr/>
          </p:nvSpPr>
          <p:spPr>
            <a:xfrm rot="18900000">
              <a:off x="4668194"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5" name="正方形/長方形 44"/>
            <p:cNvSpPr>
              <a:spLocks noChangeAspect="1"/>
            </p:cNvSpPr>
            <p:nvPr/>
          </p:nvSpPr>
          <p:spPr>
            <a:xfrm rot="18900000">
              <a:off x="750048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8" name="正方形/長方形 47"/>
            <p:cNvSpPr>
              <a:spLocks noChangeAspect="1"/>
            </p:cNvSpPr>
            <p:nvPr/>
          </p:nvSpPr>
          <p:spPr>
            <a:xfrm rot="18900000">
              <a:off x="3267865"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9" name="正方形/長方形 48"/>
            <p:cNvSpPr>
              <a:spLocks noChangeAspect="1"/>
            </p:cNvSpPr>
            <p:nvPr/>
          </p:nvSpPr>
          <p:spPr>
            <a:xfrm rot="18900000">
              <a:off x="610015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0" name="正方形/長方形 49"/>
            <p:cNvSpPr>
              <a:spLocks noChangeAspect="1"/>
            </p:cNvSpPr>
            <p:nvPr/>
          </p:nvSpPr>
          <p:spPr>
            <a:xfrm rot="18900000">
              <a:off x="8932450"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6" name="正方形/長方形 75"/>
            <p:cNvSpPr>
              <a:spLocks noChangeAspect="1"/>
            </p:cNvSpPr>
            <p:nvPr/>
          </p:nvSpPr>
          <p:spPr>
            <a:xfrm rot="18900000">
              <a:off x="3267865"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7" name="正方形/長方形 76"/>
            <p:cNvSpPr>
              <a:spLocks noChangeAspect="1"/>
            </p:cNvSpPr>
            <p:nvPr/>
          </p:nvSpPr>
          <p:spPr>
            <a:xfrm rot="18900000">
              <a:off x="610015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8" name="正方形/長方形 77"/>
            <p:cNvSpPr>
              <a:spLocks noChangeAspect="1"/>
            </p:cNvSpPr>
            <p:nvPr/>
          </p:nvSpPr>
          <p:spPr>
            <a:xfrm rot="18900000">
              <a:off x="8932450"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7" name="正方形/長方形 56"/>
            <p:cNvSpPr>
              <a:spLocks noChangeAspect="1"/>
            </p:cNvSpPr>
            <p:nvPr/>
          </p:nvSpPr>
          <p:spPr>
            <a:xfrm rot="18900000">
              <a:off x="1123139"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8" name="正方形/長方形 57"/>
            <p:cNvSpPr>
              <a:spLocks noChangeAspect="1"/>
            </p:cNvSpPr>
            <p:nvPr/>
          </p:nvSpPr>
          <p:spPr>
            <a:xfrm rot="18900000">
              <a:off x="395543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9" name="正方形/長方形 58"/>
            <p:cNvSpPr>
              <a:spLocks noChangeAspect="1"/>
            </p:cNvSpPr>
            <p:nvPr/>
          </p:nvSpPr>
          <p:spPr>
            <a:xfrm rot="18900000">
              <a:off x="678772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0" name="正方形/長方形 59"/>
            <p:cNvSpPr>
              <a:spLocks noChangeAspect="1"/>
            </p:cNvSpPr>
            <p:nvPr/>
          </p:nvSpPr>
          <p:spPr>
            <a:xfrm rot="18900000">
              <a:off x="253928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2" name="正方形/長方形 61"/>
            <p:cNvSpPr>
              <a:spLocks noChangeAspect="1"/>
            </p:cNvSpPr>
            <p:nvPr/>
          </p:nvSpPr>
          <p:spPr>
            <a:xfrm rot="18900000">
              <a:off x="5371580"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9" name="正方形/長方形 78"/>
            <p:cNvSpPr>
              <a:spLocks noChangeAspect="1"/>
            </p:cNvSpPr>
            <p:nvPr/>
          </p:nvSpPr>
          <p:spPr>
            <a:xfrm rot="18900000">
              <a:off x="820387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a:spLocks noChangeAspect="1"/>
            </p:cNvSpPr>
            <p:nvPr/>
          </p:nvSpPr>
          <p:spPr>
            <a:xfrm rot="18900000">
              <a:off x="1835902"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4" name="正方形/長方形 83"/>
            <p:cNvSpPr>
              <a:spLocks noChangeAspect="1"/>
            </p:cNvSpPr>
            <p:nvPr/>
          </p:nvSpPr>
          <p:spPr>
            <a:xfrm rot="18900000">
              <a:off x="4668194"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5" name="正方形/長方形 84"/>
            <p:cNvSpPr>
              <a:spLocks noChangeAspect="1"/>
            </p:cNvSpPr>
            <p:nvPr/>
          </p:nvSpPr>
          <p:spPr>
            <a:xfrm rot="18900000">
              <a:off x="750048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6" name="正方形/長方形 85"/>
            <p:cNvSpPr>
              <a:spLocks noChangeAspect="1"/>
            </p:cNvSpPr>
            <p:nvPr/>
          </p:nvSpPr>
          <p:spPr>
            <a:xfrm rot="18900000">
              <a:off x="1835902"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7" name="正方形/長方形 86"/>
            <p:cNvSpPr>
              <a:spLocks noChangeAspect="1"/>
            </p:cNvSpPr>
            <p:nvPr/>
          </p:nvSpPr>
          <p:spPr>
            <a:xfrm rot="18900000">
              <a:off x="4668194"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8" name="正方形/長方形 87"/>
            <p:cNvSpPr>
              <a:spLocks noChangeAspect="1"/>
            </p:cNvSpPr>
            <p:nvPr/>
          </p:nvSpPr>
          <p:spPr>
            <a:xfrm rot="18900000">
              <a:off x="750048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9" name="正方形/長方形 88"/>
            <p:cNvSpPr>
              <a:spLocks noChangeAspect="1"/>
            </p:cNvSpPr>
            <p:nvPr/>
          </p:nvSpPr>
          <p:spPr>
            <a:xfrm rot="18900000">
              <a:off x="3267865"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0" name="正方形/長方形 89"/>
            <p:cNvSpPr>
              <a:spLocks noChangeAspect="1"/>
            </p:cNvSpPr>
            <p:nvPr/>
          </p:nvSpPr>
          <p:spPr>
            <a:xfrm rot="18900000">
              <a:off x="610015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1" name="正方形/長方形 90"/>
            <p:cNvSpPr>
              <a:spLocks noChangeAspect="1"/>
            </p:cNvSpPr>
            <p:nvPr/>
          </p:nvSpPr>
          <p:spPr>
            <a:xfrm rot="18900000">
              <a:off x="8932450"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a:spLocks noChangeAspect="1"/>
            </p:cNvSpPr>
            <p:nvPr/>
          </p:nvSpPr>
          <p:spPr>
            <a:xfrm rot="18900000">
              <a:off x="1123139"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0" name="正方形/長方形 99"/>
            <p:cNvSpPr>
              <a:spLocks noChangeAspect="1"/>
            </p:cNvSpPr>
            <p:nvPr/>
          </p:nvSpPr>
          <p:spPr>
            <a:xfrm rot="18900000">
              <a:off x="395543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a:spLocks noChangeAspect="1"/>
            </p:cNvSpPr>
            <p:nvPr/>
          </p:nvSpPr>
          <p:spPr>
            <a:xfrm rot="18900000">
              <a:off x="678772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2" name="正方形/長方形 101"/>
            <p:cNvSpPr>
              <a:spLocks noChangeAspect="1"/>
            </p:cNvSpPr>
            <p:nvPr/>
          </p:nvSpPr>
          <p:spPr>
            <a:xfrm rot="18900000">
              <a:off x="253928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3" name="正方形/長方形 102"/>
            <p:cNvSpPr>
              <a:spLocks noChangeAspect="1"/>
            </p:cNvSpPr>
            <p:nvPr/>
          </p:nvSpPr>
          <p:spPr>
            <a:xfrm rot="18900000">
              <a:off x="5371580"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4" name="正方形/長方形 103"/>
            <p:cNvSpPr>
              <a:spLocks noChangeAspect="1"/>
            </p:cNvSpPr>
            <p:nvPr/>
          </p:nvSpPr>
          <p:spPr>
            <a:xfrm rot="18900000">
              <a:off x="820387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6" name="正方形/長方形 105"/>
            <p:cNvSpPr>
              <a:spLocks noChangeAspect="1"/>
            </p:cNvSpPr>
            <p:nvPr/>
          </p:nvSpPr>
          <p:spPr>
            <a:xfrm rot="18900000">
              <a:off x="1123139"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7" name="正方形/長方形 106"/>
            <p:cNvSpPr>
              <a:spLocks noChangeAspect="1"/>
            </p:cNvSpPr>
            <p:nvPr/>
          </p:nvSpPr>
          <p:spPr>
            <a:xfrm rot="18900000">
              <a:off x="395543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8" name="正方形/長方形 107"/>
            <p:cNvSpPr>
              <a:spLocks noChangeAspect="1"/>
            </p:cNvSpPr>
            <p:nvPr/>
          </p:nvSpPr>
          <p:spPr>
            <a:xfrm rot="18900000">
              <a:off x="678772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9" name="正方形/長方形 108"/>
            <p:cNvSpPr>
              <a:spLocks noChangeAspect="1"/>
            </p:cNvSpPr>
            <p:nvPr/>
          </p:nvSpPr>
          <p:spPr>
            <a:xfrm rot="18900000">
              <a:off x="253928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0" name="正方形/長方形 109"/>
            <p:cNvSpPr>
              <a:spLocks noChangeAspect="1"/>
            </p:cNvSpPr>
            <p:nvPr/>
          </p:nvSpPr>
          <p:spPr>
            <a:xfrm rot="18900000">
              <a:off x="5371580"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1" name="正方形/長方形 110"/>
            <p:cNvSpPr>
              <a:spLocks noChangeAspect="1"/>
            </p:cNvSpPr>
            <p:nvPr/>
          </p:nvSpPr>
          <p:spPr>
            <a:xfrm rot="18900000">
              <a:off x="820387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3" name="正方形/長方形 112"/>
            <p:cNvSpPr>
              <a:spLocks noChangeAspect="1"/>
            </p:cNvSpPr>
            <p:nvPr/>
          </p:nvSpPr>
          <p:spPr>
            <a:xfrm rot="18900000">
              <a:off x="1123139"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4" name="正方形/長方形 113"/>
            <p:cNvSpPr>
              <a:spLocks noChangeAspect="1"/>
            </p:cNvSpPr>
            <p:nvPr/>
          </p:nvSpPr>
          <p:spPr>
            <a:xfrm rot="18900000">
              <a:off x="395543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5" name="正方形/長方形 114"/>
            <p:cNvSpPr>
              <a:spLocks noChangeAspect="1"/>
            </p:cNvSpPr>
            <p:nvPr/>
          </p:nvSpPr>
          <p:spPr>
            <a:xfrm rot="18900000">
              <a:off x="678772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6" name="正方形/長方形 115"/>
            <p:cNvSpPr>
              <a:spLocks noChangeAspect="1"/>
            </p:cNvSpPr>
            <p:nvPr/>
          </p:nvSpPr>
          <p:spPr>
            <a:xfrm rot="18900000">
              <a:off x="253928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7" name="正方形/長方形 116"/>
            <p:cNvSpPr>
              <a:spLocks noChangeAspect="1"/>
            </p:cNvSpPr>
            <p:nvPr/>
          </p:nvSpPr>
          <p:spPr>
            <a:xfrm rot="18900000">
              <a:off x="5371580"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8" name="正方形/長方形 117"/>
            <p:cNvSpPr>
              <a:spLocks noChangeAspect="1"/>
            </p:cNvSpPr>
            <p:nvPr/>
          </p:nvSpPr>
          <p:spPr>
            <a:xfrm rot="18900000">
              <a:off x="820387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8" name="正方形/長方形 127"/>
            <p:cNvSpPr>
              <a:spLocks noChangeAspect="1"/>
            </p:cNvSpPr>
            <p:nvPr/>
          </p:nvSpPr>
          <p:spPr>
            <a:xfrm rot="18900000">
              <a:off x="438494" y="25293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9" name="正方形/長方形 128"/>
            <p:cNvSpPr>
              <a:spLocks noChangeAspect="1"/>
            </p:cNvSpPr>
            <p:nvPr/>
          </p:nvSpPr>
          <p:spPr>
            <a:xfrm rot="18900000">
              <a:off x="438494" y="11132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0" name="正方形/長方形 129"/>
            <p:cNvSpPr>
              <a:spLocks noChangeAspect="1"/>
            </p:cNvSpPr>
            <p:nvPr/>
          </p:nvSpPr>
          <p:spPr>
            <a:xfrm rot="18900000">
              <a:off x="438494" y="394550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sp>
        <p:nvSpPr>
          <p:cNvPr id="135" name="テキスト ボックス 134"/>
          <p:cNvSpPr txBox="1"/>
          <p:nvPr/>
        </p:nvSpPr>
        <p:spPr>
          <a:xfrm>
            <a:off x="458481" y="5604264"/>
            <a:ext cx="8989037" cy="707886"/>
          </a:xfrm>
          <a:prstGeom prst="rect">
            <a:avLst/>
          </a:prstGeom>
          <a:noFill/>
        </p:spPr>
        <p:txBody>
          <a:bodyPr wrap="square" rtlCol="0">
            <a:spAutoFit/>
          </a:bodyPr>
          <a:lstStyle/>
          <a:p>
            <a:pPr algn="ctr"/>
            <a:r>
              <a:rPr kumimoji="1" lang="ja-JP" altLang="en-US" sz="4000" smtClean="0">
                <a:solidFill>
                  <a:schemeClr val="bg1"/>
                </a:solidFill>
              </a:rPr>
              <a:t>おわり</a:t>
            </a:r>
            <a:endParaRPr kumimoji="1" lang="ja-JP" altLang="en-US" sz="4000" dirty="0">
              <a:solidFill>
                <a:schemeClr val="bg1"/>
              </a:solidFill>
            </a:endParaRPr>
          </a:p>
        </p:txBody>
      </p:sp>
    </p:spTree>
    <p:extLst>
      <p:ext uri="{BB962C8B-B14F-4D97-AF65-F5344CB8AC3E}">
        <p14:creationId xmlns:p14="http://schemas.microsoft.com/office/powerpoint/2010/main" val="102984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26"/>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6"/>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36"/>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22"/>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21"/>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34"/>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32"/>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6"/>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5"/>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2"/>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13"/>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30"/>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28"/>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10"/>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3" grpId="0" animBg="1"/>
      <p:bldP spid="15" grpId="0" animBg="1"/>
      <p:bldP spid="16" grpId="0" animBg="1"/>
      <p:bldP spid="18" grpId="0" animBg="1"/>
      <p:bldP spid="19" grpId="0" animBg="1"/>
      <p:bldP spid="21" grpId="0" animBg="1"/>
      <p:bldP spid="22" grpId="0" animBg="1"/>
      <p:bldP spid="26" grpId="0" animBg="1"/>
      <p:bldP spid="28" grpId="0" animBg="1"/>
      <p:bldP spid="30" grpId="0" animBg="1"/>
      <p:bldP spid="32" grpId="0" animBg="1"/>
      <p:bldP spid="34"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879735"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 name="正方形/長方形 6"/>
          <p:cNvSpPr/>
          <p:nvPr/>
        </p:nvSpPr>
        <p:spPr>
          <a:xfrm rot="18900000">
            <a:off x="879735"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 name="正方形/長方形 8"/>
          <p:cNvSpPr/>
          <p:nvPr/>
        </p:nvSpPr>
        <p:spPr>
          <a:xfrm rot="18900000">
            <a:off x="229588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rot="18900000">
            <a:off x="229588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371202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 name="正方形/長方形 12"/>
          <p:cNvSpPr/>
          <p:nvPr/>
        </p:nvSpPr>
        <p:spPr>
          <a:xfrm rot="18900000">
            <a:off x="371202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 name="正方形/長方形 14"/>
          <p:cNvSpPr/>
          <p:nvPr/>
        </p:nvSpPr>
        <p:spPr>
          <a:xfrm rot="18900000">
            <a:off x="5128176"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 name="正方形/長方形 15"/>
          <p:cNvSpPr/>
          <p:nvPr/>
        </p:nvSpPr>
        <p:spPr>
          <a:xfrm rot="18900000">
            <a:off x="5128176"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 name="正方形/長方形 17"/>
          <p:cNvSpPr/>
          <p:nvPr/>
        </p:nvSpPr>
        <p:spPr>
          <a:xfrm rot="18900000">
            <a:off x="654432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 name="正方形/長方形 18"/>
          <p:cNvSpPr/>
          <p:nvPr/>
        </p:nvSpPr>
        <p:spPr>
          <a:xfrm rot="18900000">
            <a:off x="654432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p:cNvSpPr/>
          <p:nvPr/>
        </p:nvSpPr>
        <p:spPr>
          <a:xfrm rot="18900000">
            <a:off x="796046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p:cNvSpPr/>
          <p:nvPr/>
        </p:nvSpPr>
        <p:spPr>
          <a:xfrm rot="18900000">
            <a:off x="796046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879735"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p:nvPr/>
        </p:nvSpPr>
        <p:spPr>
          <a:xfrm rot="18900000">
            <a:off x="229588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371202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p:nvPr/>
        </p:nvSpPr>
        <p:spPr>
          <a:xfrm rot="18900000">
            <a:off x="5128176"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p:nvPr/>
        </p:nvSpPr>
        <p:spPr>
          <a:xfrm rot="18900000">
            <a:off x="654432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6" name="正方形/長方形 35"/>
          <p:cNvSpPr/>
          <p:nvPr/>
        </p:nvSpPr>
        <p:spPr>
          <a:xfrm rot="18900000">
            <a:off x="796046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nvGrpSpPr>
          <p:cNvPr id="3" name="図形グループ 2"/>
          <p:cNvGrpSpPr/>
          <p:nvPr/>
        </p:nvGrpSpPr>
        <p:grpSpPr>
          <a:xfrm>
            <a:off x="438494" y="386692"/>
            <a:ext cx="8997956" cy="4774473"/>
            <a:chOff x="438494" y="386692"/>
            <a:chExt cx="8997956" cy="4774473"/>
          </a:xfrm>
        </p:grpSpPr>
        <p:sp>
          <p:nvSpPr>
            <p:cNvPr id="41" name="正方形/長方形 40"/>
            <p:cNvSpPr>
              <a:spLocks noChangeAspect="1"/>
            </p:cNvSpPr>
            <p:nvPr/>
          </p:nvSpPr>
          <p:spPr>
            <a:xfrm rot="18900000">
              <a:off x="1835902"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3" name="正方形/長方形 42"/>
            <p:cNvSpPr>
              <a:spLocks noChangeAspect="1"/>
            </p:cNvSpPr>
            <p:nvPr/>
          </p:nvSpPr>
          <p:spPr>
            <a:xfrm rot="18900000">
              <a:off x="4668194"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5" name="正方形/長方形 44"/>
            <p:cNvSpPr>
              <a:spLocks noChangeAspect="1"/>
            </p:cNvSpPr>
            <p:nvPr/>
          </p:nvSpPr>
          <p:spPr>
            <a:xfrm rot="18900000">
              <a:off x="750048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8" name="正方形/長方形 47"/>
            <p:cNvSpPr>
              <a:spLocks noChangeAspect="1"/>
            </p:cNvSpPr>
            <p:nvPr/>
          </p:nvSpPr>
          <p:spPr>
            <a:xfrm rot="18900000">
              <a:off x="3267865"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9" name="正方形/長方形 48"/>
            <p:cNvSpPr>
              <a:spLocks noChangeAspect="1"/>
            </p:cNvSpPr>
            <p:nvPr/>
          </p:nvSpPr>
          <p:spPr>
            <a:xfrm rot="18900000">
              <a:off x="610015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0" name="正方形/長方形 49"/>
            <p:cNvSpPr>
              <a:spLocks noChangeAspect="1"/>
            </p:cNvSpPr>
            <p:nvPr/>
          </p:nvSpPr>
          <p:spPr>
            <a:xfrm rot="18900000">
              <a:off x="8932450"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6" name="正方形/長方形 75"/>
            <p:cNvSpPr>
              <a:spLocks noChangeAspect="1"/>
            </p:cNvSpPr>
            <p:nvPr/>
          </p:nvSpPr>
          <p:spPr>
            <a:xfrm rot="18900000">
              <a:off x="3267865"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7" name="正方形/長方形 76"/>
            <p:cNvSpPr>
              <a:spLocks noChangeAspect="1"/>
            </p:cNvSpPr>
            <p:nvPr/>
          </p:nvSpPr>
          <p:spPr>
            <a:xfrm rot="18900000">
              <a:off x="610015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8" name="正方形/長方形 77"/>
            <p:cNvSpPr>
              <a:spLocks noChangeAspect="1"/>
            </p:cNvSpPr>
            <p:nvPr/>
          </p:nvSpPr>
          <p:spPr>
            <a:xfrm rot="18900000">
              <a:off x="8932450"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7" name="正方形/長方形 56"/>
            <p:cNvSpPr>
              <a:spLocks noChangeAspect="1"/>
            </p:cNvSpPr>
            <p:nvPr/>
          </p:nvSpPr>
          <p:spPr>
            <a:xfrm rot="18900000">
              <a:off x="1123139"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8" name="正方形/長方形 57"/>
            <p:cNvSpPr>
              <a:spLocks noChangeAspect="1"/>
            </p:cNvSpPr>
            <p:nvPr/>
          </p:nvSpPr>
          <p:spPr>
            <a:xfrm rot="18900000">
              <a:off x="395543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9" name="正方形/長方形 58"/>
            <p:cNvSpPr>
              <a:spLocks noChangeAspect="1"/>
            </p:cNvSpPr>
            <p:nvPr/>
          </p:nvSpPr>
          <p:spPr>
            <a:xfrm rot="18900000">
              <a:off x="678772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0" name="正方形/長方形 59"/>
            <p:cNvSpPr>
              <a:spLocks noChangeAspect="1"/>
            </p:cNvSpPr>
            <p:nvPr/>
          </p:nvSpPr>
          <p:spPr>
            <a:xfrm rot="18900000">
              <a:off x="253928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2" name="正方形/長方形 61"/>
            <p:cNvSpPr>
              <a:spLocks noChangeAspect="1"/>
            </p:cNvSpPr>
            <p:nvPr/>
          </p:nvSpPr>
          <p:spPr>
            <a:xfrm rot="18900000">
              <a:off x="5371580"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9" name="正方形/長方形 78"/>
            <p:cNvSpPr>
              <a:spLocks noChangeAspect="1"/>
            </p:cNvSpPr>
            <p:nvPr/>
          </p:nvSpPr>
          <p:spPr>
            <a:xfrm rot="18900000">
              <a:off x="820387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a:spLocks noChangeAspect="1"/>
            </p:cNvSpPr>
            <p:nvPr/>
          </p:nvSpPr>
          <p:spPr>
            <a:xfrm rot="18900000">
              <a:off x="1835902"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4" name="正方形/長方形 83"/>
            <p:cNvSpPr>
              <a:spLocks noChangeAspect="1"/>
            </p:cNvSpPr>
            <p:nvPr/>
          </p:nvSpPr>
          <p:spPr>
            <a:xfrm rot="18900000">
              <a:off x="4668194"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5" name="正方形/長方形 84"/>
            <p:cNvSpPr>
              <a:spLocks noChangeAspect="1"/>
            </p:cNvSpPr>
            <p:nvPr/>
          </p:nvSpPr>
          <p:spPr>
            <a:xfrm rot="18900000">
              <a:off x="750048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6" name="正方形/長方形 85"/>
            <p:cNvSpPr>
              <a:spLocks noChangeAspect="1"/>
            </p:cNvSpPr>
            <p:nvPr/>
          </p:nvSpPr>
          <p:spPr>
            <a:xfrm rot="18900000">
              <a:off x="1835902"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7" name="正方形/長方形 86"/>
            <p:cNvSpPr>
              <a:spLocks noChangeAspect="1"/>
            </p:cNvSpPr>
            <p:nvPr/>
          </p:nvSpPr>
          <p:spPr>
            <a:xfrm rot="18900000">
              <a:off x="4668194"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8" name="正方形/長方形 87"/>
            <p:cNvSpPr>
              <a:spLocks noChangeAspect="1"/>
            </p:cNvSpPr>
            <p:nvPr/>
          </p:nvSpPr>
          <p:spPr>
            <a:xfrm rot="18900000">
              <a:off x="750048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9" name="正方形/長方形 88"/>
            <p:cNvSpPr>
              <a:spLocks noChangeAspect="1"/>
            </p:cNvSpPr>
            <p:nvPr/>
          </p:nvSpPr>
          <p:spPr>
            <a:xfrm rot="18900000">
              <a:off x="3267865"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0" name="正方形/長方形 89"/>
            <p:cNvSpPr>
              <a:spLocks noChangeAspect="1"/>
            </p:cNvSpPr>
            <p:nvPr/>
          </p:nvSpPr>
          <p:spPr>
            <a:xfrm rot="18900000">
              <a:off x="610015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1" name="正方形/長方形 90"/>
            <p:cNvSpPr>
              <a:spLocks noChangeAspect="1"/>
            </p:cNvSpPr>
            <p:nvPr/>
          </p:nvSpPr>
          <p:spPr>
            <a:xfrm rot="18900000">
              <a:off x="8932450"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a:spLocks noChangeAspect="1"/>
            </p:cNvSpPr>
            <p:nvPr/>
          </p:nvSpPr>
          <p:spPr>
            <a:xfrm rot="18900000">
              <a:off x="1123139"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0" name="正方形/長方形 99"/>
            <p:cNvSpPr>
              <a:spLocks noChangeAspect="1"/>
            </p:cNvSpPr>
            <p:nvPr/>
          </p:nvSpPr>
          <p:spPr>
            <a:xfrm rot="18900000">
              <a:off x="395543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a:spLocks noChangeAspect="1"/>
            </p:cNvSpPr>
            <p:nvPr/>
          </p:nvSpPr>
          <p:spPr>
            <a:xfrm rot="18900000">
              <a:off x="678772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2" name="正方形/長方形 101"/>
            <p:cNvSpPr>
              <a:spLocks noChangeAspect="1"/>
            </p:cNvSpPr>
            <p:nvPr/>
          </p:nvSpPr>
          <p:spPr>
            <a:xfrm rot="18900000">
              <a:off x="253928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3" name="正方形/長方形 102"/>
            <p:cNvSpPr>
              <a:spLocks noChangeAspect="1"/>
            </p:cNvSpPr>
            <p:nvPr/>
          </p:nvSpPr>
          <p:spPr>
            <a:xfrm rot="18900000">
              <a:off x="5371580"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4" name="正方形/長方形 103"/>
            <p:cNvSpPr>
              <a:spLocks noChangeAspect="1"/>
            </p:cNvSpPr>
            <p:nvPr/>
          </p:nvSpPr>
          <p:spPr>
            <a:xfrm rot="18900000">
              <a:off x="820387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6" name="正方形/長方形 105"/>
            <p:cNvSpPr>
              <a:spLocks noChangeAspect="1"/>
            </p:cNvSpPr>
            <p:nvPr/>
          </p:nvSpPr>
          <p:spPr>
            <a:xfrm rot="18900000">
              <a:off x="1123139"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7" name="正方形/長方形 106"/>
            <p:cNvSpPr>
              <a:spLocks noChangeAspect="1"/>
            </p:cNvSpPr>
            <p:nvPr/>
          </p:nvSpPr>
          <p:spPr>
            <a:xfrm rot="18900000">
              <a:off x="395543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8" name="正方形/長方形 107"/>
            <p:cNvSpPr>
              <a:spLocks noChangeAspect="1"/>
            </p:cNvSpPr>
            <p:nvPr/>
          </p:nvSpPr>
          <p:spPr>
            <a:xfrm rot="18900000">
              <a:off x="678772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9" name="正方形/長方形 108"/>
            <p:cNvSpPr>
              <a:spLocks noChangeAspect="1"/>
            </p:cNvSpPr>
            <p:nvPr/>
          </p:nvSpPr>
          <p:spPr>
            <a:xfrm rot="18900000">
              <a:off x="253928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0" name="正方形/長方形 109"/>
            <p:cNvSpPr>
              <a:spLocks noChangeAspect="1"/>
            </p:cNvSpPr>
            <p:nvPr/>
          </p:nvSpPr>
          <p:spPr>
            <a:xfrm rot="18900000">
              <a:off x="5371580"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1" name="正方形/長方形 110"/>
            <p:cNvSpPr>
              <a:spLocks noChangeAspect="1"/>
            </p:cNvSpPr>
            <p:nvPr/>
          </p:nvSpPr>
          <p:spPr>
            <a:xfrm rot="18900000">
              <a:off x="820387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3" name="正方形/長方形 112"/>
            <p:cNvSpPr>
              <a:spLocks noChangeAspect="1"/>
            </p:cNvSpPr>
            <p:nvPr/>
          </p:nvSpPr>
          <p:spPr>
            <a:xfrm rot="18900000">
              <a:off x="1123139"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4" name="正方形/長方形 113"/>
            <p:cNvSpPr>
              <a:spLocks noChangeAspect="1"/>
            </p:cNvSpPr>
            <p:nvPr/>
          </p:nvSpPr>
          <p:spPr>
            <a:xfrm rot="18900000">
              <a:off x="395543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5" name="正方形/長方形 114"/>
            <p:cNvSpPr>
              <a:spLocks noChangeAspect="1"/>
            </p:cNvSpPr>
            <p:nvPr/>
          </p:nvSpPr>
          <p:spPr>
            <a:xfrm rot="18900000">
              <a:off x="678772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6" name="正方形/長方形 115"/>
            <p:cNvSpPr>
              <a:spLocks noChangeAspect="1"/>
            </p:cNvSpPr>
            <p:nvPr/>
          </p:nvSpPr>
          <p:spPr>
            <a:xfrm rot="18900000">
              <a:off x="253928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7" name="正方形/長方形 116"/>
            <p:cNvSpPr>
              <a:spLocks noChangeAspect="1"/>
            </p:cNvSpPr>
            <p:nvPr/>
          </p:nvSpPr>
          <p:spPr>
            <a:xfrm rot="18900000">
              <a:off x="5371580"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8" name="正方形/長方形 117"/>
            <p:cNvSpPr>
              <a:spLocks noChangeAspect="1"/>
            </p:cNvSpPr>
            <p:nvPr/>
          </p:nvSpPr>
          <p:spPr>
            <a:xfrm rot="18900000">
              <a:off x="820387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8" name="正方形/長方形 127"/>
            <p:cNvSpPr>
              <a:spLocks noChangeAspect="1"/>
            </p:cNvSpPr>
            <p:nvPr/>
          </p:nvSpPr>
          <p:spPr>
            <a:xfrm rot="18900000">
              <a:off x="438494" y="25293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9" name="正方形/長方形 128"/>
            <p:cNvSpPr>
              <a:spLocks noChangeAspect="1"/>
            </p:cNvSpPr>
            <p:nvPr/>
          </p:nvSpPr>
          <p:spPr>
            <a:xfrm rot="18900000">
              <a:off x="438494" y="11132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0" name="正方形/長方形 129"/>
            <p:cNvSpPr>
              <a:spLocks noChangeAspect="1"/>
            </p:cNvSpPr>
            <p:nvPr/>
          </p:nvSpPr>
          <p:spPr>
            <a:xfrm rot="18900000">
              <a:off x="438494" y="394550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sp>
        <p:nvSpPr>
          <p:cNvPr id="135" name="テキスト ボックス 134"/>
          <p:cNvSpPr txBox="1"/>
          <p:nvPr/>
        </p:nvSpPr>
        <p:spPr>
          <a:xfrm>
            <a:off x="492162" y="5508439"/>
            <a:ext cx="8923302" cy="954107"/>
          </a:xfrm>
          <a:prstGeom prst="rect">
            <a:avLst/>
          </a:prstGeom>
          <a:solidFill>
            <a:schemeClr val="bg1"/>
          </a:solidFill>
        </p:spPr>
        <p:txBody>
          <a:bodyPr wrap="square" rtlCol="0">
            <a:spAutoFit/>
          </a:bodyPr>
          <a:lstStyle/>
          <a:p>
            <a:r>
              <a:rPr kumimoji="1" lang="ja-JP" altLang="en-US" sz="2800" dirty="0" smtClean="0"/>
              <a:t>正方形が回転中に拡大と縮小を繰り返しているように</a:t>
            </a:r>
            <a:endParaRPr kumimoji="1" lang="en-US" altLang="ja-JP" sz="2800" dirty="0" smtClean="0"/>
          </a:p>
          <a:p>
            <a:r>
              <a:rPr lang="ja-JP" altLang="en-US" sz="2800" dirty="0" smtClean="0"/>
              <a:t>見えます</a:t>
            </a:r>
            <a:r>
              <a:rPr kumimoji="1" lang="ja-JP" altLang="en-US" sz="2800" dirty="0" smtClean="0"/>
              <a:t>（中心を凝視すると変化が見えやすいです）。</a:t>
            </a:r>
            <a:endParaRPr kumimoji="1" lang="ja-JP" altLang="en-US" sz="2800" dirty="0"/>
          </a:p>
        </p:txBody>
      </p:sp>
    </p:spTree>
    <p:extLst>
      <p:ext uri="{BB962C8B-B14F-4D97-AF65-F5344CB8AC3E}">
        <p14:creationId xmlns:p14="http://schemas.microsoft.com/office/powerpoint/2010/main" val="12909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26"/>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6"/>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36"/>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22"/>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21"/>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34"/>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32"/>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6"/>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5"/>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2"/>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13"/>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30"/>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28"/>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10"/>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3" grpId="0" animBg="1"/>
      <p:bldP spid="15" grpId="0" animBg="1"/>
      <p:bldP spid="16" grpId="0" animBg="1"/>
      <p:bldP spid="18" grpId="0" animBg="1"/>
      <p:bldP spid="19" grpId="0" animBg="1"/>
      <p:bldP spid="21" grpId="0" animBg="1"/>
      <p:bldP spid="22" grpId="0" animBg="1"/>
      <p:bldP spid="26" grpId="0" animBg="1"/>
      <p:bldP spid="28" grpId="0" animBg="1"/>
      <p:bldP spid="30" grpId="0" animBg="1"/>
      <p:bldP spid="32" grpId="0" animBg="1"/>
      <p:bldP spid="34" grpId="0" animBg="1"/>
      <p:bldP spid="3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879735"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 name="正方形/長方形 6"/>
          <p:cNvSpPr/>
          <p:nvPr/>
        </p:nvSpPr>
        <p:spPr>
          <a:xfrm rot="18900000">
            <a:off x="879735"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 name="正方形/長方形 8"/>
          <p:cNvSpPr/>
          <p:nvPr/>
        </p:nvSpPr>
        <p:spPr>
          <a:xfrm rot="18900000">
            <a:off x="229588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rot="18900000">
            <a:off x="229588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371202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 name="正方形/長方形 12"/>
          <p:cNvSpPr/>
          <p:nvPr/>
        </p:nvSpPr>
        <p:spPr>
          <a:xfrm rot="18900000">
            <a:off x="371202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 name="正方形/長方形 14"/>
          <p:cNvSpPr/>
          <p:nvPr/>
        </p:nvSpPr>
        <p:spPr>
          <a:xfrm rot="18900000">
            <a:off x="5128176"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 name="正方形/長方形 15"/>
          <p:cNvSpPr/>
          <p:nvPr/>
        </p:nvSpPr>
        <p:spPr>
          <a:xfrm rot="18900000">
            <a:off x="5128176"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 name="正方形/長方形 17"/>
          <p:cNvSpPr/>
          <p:nvPr/>
        </p:nvSpPr>
        <p:spPr>
          <a:xfrm rot="18900000">
            <a:off x="654432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 name="正方形/長方形 18"/>
          <p:cNvSpPr/>
          <p:nvPr/>
        </p:nvSpPr>
        <p:spPr>
          <a:xfrm rot="18900000">
            <a:off x="654432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p:cNvSpPr/>
          <p:nvPr/>
        </p:nvSpPr>
        <p:spPr>
          <a:xfrm rot="18900000">
            <a:off x="796046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p:cNvSpPr/>
          <p:nvPr/>
        </p:nvSpPr>
        <p:spPr>
          <a:xfrm rot="18900000">
            <a:off x="796046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879735"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p:nvPr/>
        </p:nvSpPr>
        <p:spPr>
          <a:xfrm rot="18900000">
            <a:off x="229588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371202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p:nvPr/>
        </p:nvSpPr>
        <p:spPr>
          <a:xfrm rot="18900000">
            <a:off x="5128176"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p:nvPr/>
        </p:nvSpPr>
        <p:spPr>
          <a:xfrm rot="18900000">
            <a:off x="654432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6" name="正方形/長方形 35"/>
          <p:cNvSpPr/>
          <p:nvPr/>
        </p:nvSpPr>
        <p:spPr>
          <a:xfrm rot="18900000">
            <a:off x="796046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551795" y="5508439"/>
            <a:ext cx="8810866" cy="954107"/>
          </a:xfrm>
          <a:prstGeom prst="rect">
            <a:avLst/>
          </a:prstGeom>
          <a:solidFill>
            <a:schemeClr val="bg1"/>
          </a:solidFill>
        </p:spPr>
        <p:txBody>
          <a:bodyPr wrap="square" rtlCol="0">
            <a:spAutoFit/>
          </a:bodyPr>
          <a:lstStyle/>
          <a:p>
            <a:r>
              <a:rPr kumimoji="1" lang="ja-JP" altLang="en-US" sz="2800" dirty="0" smtClean="0"/>
              <a:t>しかし実際には回転対象の大きさは変化</a:t>
            </a:r>
            <a:r>
              <a:rPr lang="ja-JP" altLang="en-US" sz="2800" dirty="0" smtClean="0"/>
              <a:t>してません。拡大・縮小運動は遮蔽によって生じる錯視のようです。</a:t>
            </a:r>
            <a:endParaRPr lang="en-US" altLang="ja-JP" sz="2800" dirty="0" smtClean="0"/>
          </a:p>
        </p:txBody>
      </p:sp>
    </p:spTree>
    <p:extLst>
      <p:ext uri="{BB962C8B-B14F-4D97-AF65-F5344CB8AC3E}">
        <p14:creationId xmlns:p14="http://schemas.microsoft.com/office/powerpoint/2010/main" val="41261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26"/>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6"/>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36"/>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22"/>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21"/>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34"/>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32"/>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6"/>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5"/>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2"/>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13"/>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30"/>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28"/>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10"/>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3" grpId="0" animBg="1"/>
      <p:bldP spid="15" grpId="0" animBg="1"/>
      <p:bldP spid="16" grpId="0" animBg="1"/>
      <p:bldP spid="18" grpId="0" animBg="1"/>
      <p:bldP spid="19" grpId="0" animBg="1"/>
      <p:bldP spid="21" grpId="0" animBg="1"/>
      <p:bldP spid="22" grpId="0" animBg="1"/>
      <p:bldP spid="26" grpId="0" animBg="1"/>
      <p:bldP spid="28" grpId="0" animBg="1"/>
      <p:bldP spid="30" grpId="0" animBg="1"/>
      <p:bldP spid="32" grpId="0" animBg="1"/>
      <p:bldP spid="34"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700833"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 name="正方形/長方形 6"/>
          <p:cNvSpPr/>
          <p:nvPr/>
        </p:nvSpPr>
        <p:spPr>
          <a:xfrm rot="18900000">
            <a:off x="700833"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 name="正方形/長方形 8"/>
          <p:cNvSpPr/>
          <p:nvPr/>
        </p:nvSpPr>
        <p:spPr>
          <a:xfrm rot="18900000">
            <a:off x="2116980"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rot="18900000">
            <a:off x="2116980"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3533127"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 name="正方形/長方形 12"/>
          <p:cNvSpPr/>
          <p:nvPr/>
        </p:nvSpPr>
        <p:spPr>
          <a:xfrm rot="18900000">
            <a:off x="3533127"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 name="正方形/長方形 14"/>
          <p:cNvSpPr/>
          <p:nvPr/>
        </p:nvSpPr>
        <p:spPr>
          <a:xfrm rot="18900000">
            <a:off x="5446225"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 name="正方形/長方形 15"/>
          <p:cNvSpPr/>
          <p:nvPr/>
        </p:nvSpPr>
        <p:spPr>
          <a:xfrm rot="18900000">
            <a:off x="5446225"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 name="正方形/長方形 17"/>
          <p:cNvSpPr/>
          <p:nvPr/>
        </p:nvSpPr>
        <p:spPr>
          <a:xfrm rot="18900000">
            <a:off x="6862371"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 name="正方形/長方形 18"/>
          <p:cNvSpPr/>
          <p:nvPr/>
        </p:nvSpPr>
        <p:spPr>
          <a:xfrm rot="18900000">
            <a:off x="6862371"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p:cNvSpPr/>
          <p:nvPr/>
        </p:nvSpPr>
        <p:spPr>
          <a:xfrm rot="18900000">
            <a:off x="8278518"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p:cNvSpPr/>
          <p:nvPr/>
        </p:nvSpPr>
        <p:spPr>
          <a:xfrm rot="18900000">
            <a:off x="8278518"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700833"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p:nvPr/>
        </p:nvSpPr>
        <p:spPr>
          <a:xfrm rot="18900000">
            <a:off x="2116980"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3533127"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p:nvPr/>
        </p:nvSpPr>
        <p:spPr>
          <a:xfrm rot="18900000">
            <a:off x="5446225"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p:nvPr/>
        </p:nvSpPr>
        <p:spPr>
          <a:xfrm rot="18900000">
            <a:off x="6862371"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6" name="正方形/長方形 35"/>
          <p:cNvSpPr/>
          <p:nvPr/>
        </p:nvSpPr>
        <p:spPr>
          <a:xfrm rot="18900000">
            <a:off x="8278518"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571673" y="5508439"/>
            <a:ext cx="8796334" cy="954107"/>
          </a:xfrm>
          <a:prstGeom prst="rect">
            <a:avLst/>
          </a:prstGeom>
          <a:solidFill>
            <a:schemeClr val="bg1"/>
          </a:solidFill>
        </p:spPr>
        <p:txBody>
          <a:bodyPr wrap="square" rtlCol="0">
            <a:spAutoFit/>
          </a:bodyPr>
          <a:lstStyle/>
          <a:p>
            <a:r>
              <a:rPr kumimoji="1" lang="ja-JP" altLang="en-US" sz="2800" dirty="0" smtClean="0"/>
              <a:t>比較のために並べてみます。正方形の回転する動きは左右で全く同じですが，左側だけ</a:t>
            </a:r>
            <a:r>
              <a:rPr lang="ja-JP" altLang="en-US" sz="2800" dirty="0" smtClean="0"/>
              <a:t>脈動</a:t>
            </a:r>
            <a:r>
              <a:rPr kumimoji="1" lang="ja-JP" altLang="en-US" sz="2800" dirty="0" smtClean="0"/>
              <a:t>して見えます。</a:t>
            </a:r>
            <a:endParaRPr lang="en-US" altLang="ja-JP" sz="2800" dirty="0" smtClean="0"/>
          </a:p>
        </p:txBody>
      </p:sp>
      <p:sp>
        <p:nvSpPr>
          <p:cNvPr id="24" name="正方形/長方形 23"/>
          <p:cNvSpPr>
            <a:spLocks noChangeAspect="1"/>
          </p:cNvSpPr>
          <p:nvPr/>
        </p:nvSpPr>
        <p:spPr>
          <a:xfrm rot="18900000">
            <a:off x="1657000"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5" name="正方形/長方形 24"/>
          <p:cNvSpPr>
            <a:spLocks noChangeAspect="1"/>
          </p:cNvSpPr>
          <p:nvPr/>
        </p:nvSpPr>
        <p:spPr>
          <a:xfrm rot="18900000">
            <a:off x="4489292"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9" name="正方形/長方形 28"/>
          <p:cNvSpPr>
            <a:spLocks noChangeAspect="1"/>
          </p:cNvSpPr>
          <p:nvPr/>
        </p:nvSpPr>
        <p:spPr>
          <a:xfrm rot="18900000">
            <a:off x="3088963"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5" name="正方形/長方形 34"/>
          <p:cNvSpPr>
            <a:spLocks noChangeAspect="1"/>
          </p:cNvSpPr>
          <p:nvPr/>
        </p:nvSpPr>
        <p:spPr>
          <a:xfrm rot="18900000">
            <a:off x="3088963"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9" name="正方形/長方形 38"/>
          <p:cNvSpPr>
            <a:spLocks noChangeAspect="1"/>
          </p:cNvSpPr>
          <p:nvPr/>
        </p:nvSpPr>
        <p:spPr>
          <a:xfrm rot="18900000">
            <a:off x="944237"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0" name="正方形/長方形 39"/>
          <p:cNvSpPr>
            <a:spLocks noChangeAspect="1"/>
          </p:cNvSpPr>
          <p:nvPr/>
        </p:nvSpPr>
        <p:spPr>
          <a:xfrm rot="18900000">
            <a:off x="3776531"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2" name="正方形/長方形 41"/>
          <p:cNvSpPr>
            <a:spLocks noChangeAspect="1"/>
          </p:cNvSpPr>
          <p:nvPr/>
        </p:nvSpPr>
        <p:spPr>
          <a:xfrm rot="18900000">
            <a:off x="2360384"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5" name="正方形/長方形 44"/>
          <p:cNvSpPr>
            <a:spLocks noChangeAspect="1"/>
          </p:cNvSpPr>
          <p:nvPr/>
        </p:nvSpPr>
        <p:spPr>
          <a:xfrm rot="18900000">
            <a:off x="1657000"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6" name="正方形/長方形 45"/>
          <p:cNvSpPr>
            <a:spLocks noChangeAspect="1"/>
          </p:cNvSpPr>
          <p:nvPr/>
        </p:nvSpPr>
        <p:spPr>
          <a:xfrm rot="18900000">
            <a:off x="4489292"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8" name="正方形/長方形 47"/>
          <p:cNvSpPr>
            <a:spLocks noChangeAspect="1"/>
          </p:cNvSpPr>
          <p:nvPr/>
        </p:nvSpPr>
        <p:spPr>
          <a:xfrm rot="18900000">
            <a:off x="1657000"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9" name="正方形/長方形 48"/>
          <p:cNvSpPr>
            <a:spLocks noChangeAspect="1"/>
          </p:cNvSpPr>
          <p:nvPr/>
        </p:nvSpPr>
        <p:spPr>
          <a:xfrm rot="18900000">
            <a:off x="4489292"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1" name="正方形/長方形 50"/>
          <p:cNvSpPr>
            <a:spLocks noChangeAspect="1"/>
          </p:cNvSpPr>
          <p:nvPr/>
        </p:nvSpPr>
        <p:spPr>
          <a:xfrm rot="18900000">
            <a:off x="3088963"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4" name="正方形/長方形 53"/>
          <p:cNvSpPr>
            <a:spLocks noChangeAspect="1"/>
          </p:cNvSpPr>
          <p:nvPr/>
        </p:nvSpPr>
        <p:spPr>
          <a:xfrm rot="18900000">
            <a:off x="944237"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5" name="正方形/長方形 54"/>
          <p:cNvSpPr>
            <a:spLocks noChangeAspect="1"/>
          </p:cNvSpPr>
          <p:nvPr/>
        </p:nvSpPr>
        <p:spPr>
          <a:xfrm rot="18900000">
            <a:off x="3776531"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7" name="正方形/長方形 56"/>
          <p:cNvSpPr>
            <a:spLocks noChangeAspect="1"/>
          </p:cNvSpPr>
          <p:nvPr/>
        </p:nvSpPr>
        <p:spPr>
          <a:xfrm rot="18900000">
            <a:off x="2360384"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0" name="正方形/長方形 59"/>
          <p:cNvSpPr>
            <a:spLocks noChangeAspect="1"/>
          </p:cNvSpPr>
          <p:nvPr/>
        </p:nvSpPr>
        <p:spPr>
          <a:xfrm rot="18900000">
            <a:off x="944237"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1" name="正方形/長方形 60"/>
          <p:cNvSpPr>
            <a:spLocks noChangeAspect="1"/>
          </p:cNvSpPr>
          <p:nvPr/>
        </p:nvSpPr>
        <p:spPr>
          <a:xfrm rot="18900000">
            <a:off x="3776531"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3" name="正方形/長方形 62"/>
          <p:cNvSpPr>
            <a:spLocks noChangeAspect="1"/>
          </p:cNvSpPr>
          <p:nvPr/>
        </p:nvSpPr>
        <p:spPr>
          <a:xfrm rot="18900000">
            <a:off x="2360384"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6" name="正方形/長方形 65"/>
          <p:cNvSpPr>
            <a:spLocks noChangeAspect="1"/>
          </p:cNvSpPr>
          <p:nvPr/>
        </p:nvSpPr>
        <p:spPr>
          <a:xfrm rot="18900000">
            <a:off x="944237"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7" name="正方形/長方形 66"/>
          <p:cNvSpPr>
            <a:spLocks noChangeAspect="1"/>
          </p:cNvSpPr>
          <p:nvPr/>
        </p:nvSpPr>
        <p:spPr>
          <a:xfrm rot="18900000">
            <a:off x="3776531"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9" name="正方形/長方形 68"/>
          <p:cNvSpPr>
            <a:spLocks noChangeAspect="1"/>
          </p:cNvSpPr>
          <p:nvPr/>
        </p:nvSpPr>
        <p:spPr>
          <a:xfrm rot="18900000">
            <a:off x="2360384"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2" name="正方形/長方形 71"/>
          <p:cNvSpPr>
            <a:spLocks noChangeAspect="1"/>
          </p:cNvSpPr>
          <p:nvPr/>
        </p:nvSpPr>
        <p:spPr>
          <a:xfrm rot="18900000">
            <a:off x="259592" y="25293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3" name="正方形/長方形 72"/>
          <p:cNvSpPr>
            <a:spLocks noChangeAspect="1"/>
          </p:cNvSpPr>
          <p:nvPr/>
        </p:nvSpPr>
        <p:spPr>
          <a:xfrm rot="18900000">
            <a:off x="259592" y="11132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4" name="正方形/長方形 73"/>
          <p:cNvSpPr>
            <a:spLocks noChangeAspect="1"/>
          </p:cNvSpPr>
          <p:nvPr/>
        </p:nvSpPr>
        <p:spPr>
          <a:xfrm rot="18900000">
            <a:off x="259592" y="394550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 name="円/楕円 1"/>
          <p:cNvSpPr>
            <a:spLocks noChangeAspect="1"/>
          </p:cNvSpPr>
          <p:nvPr/>
        </p:nvSpPr>
        <p:spPr>
          <a:xfrm>
            <a:off x="5057918" y="2723320"/>
            <a:ext cx="144000" cy="144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1509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26"/>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6"/>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36"/>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22"/>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21"/>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34"/>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32"/>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6"/>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5"/>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2"/>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13"/>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30"/>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28"/>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10"/>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3" grpId="0" animBg="1"/>
      <p:bldP spid="15" grpId="0" animBg="1"/>
      <p:bldP spid="16" grpId="0" animBg="1"/>
      <p:bldP spid="18" grpId="0" animBg="1"/>
      <p:bldP spid="19" grpId="0" animBg="1"/>
      <p:bldP spid="21" grpId="0" animBg="1"/>
      <p:bldP spid="22" grpId="0" animBg="1"/>
      <p:bldP spid="26" grpId="0" animBg="1"/>
      <p:bldP spid="28" grpId="0" animBg="1"/>
      <p:bldP spid="30" grpId="0" animBg="1"/>
      <p:bldP spid="32" grpId="0" animBg="1"/>
      <p:bldP spid="34" grpId="0" animBg="1"/>
      <p:bldP spid="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879735"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 name="正方形/長方形 6"/>
          <p:cNvSpPr/>
          <p:nvPr/>
        </p:nvSpPr>
        <p:spPr>
          <a:xfrm rot="18900000">
            <a:off x="879735"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 name="正方形/長方形 8"/>
          <p:cNvSpPr/>
          <p:nvPr/>
        </p:nvSpPr>
        <p:spPr>
          <a:xfrm rot="18900000">
            <a:off x="229588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a:off x="229588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371202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 name="正方形/長方形 12"/>
          <p:cNvSpPr/>
          <p:nvPr/>
        </p:nvSpPr>
        <p:spPr>
          <a:xfrm>
            <a:off x="371202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 name="正方形/長方形 14"/>
          <p:cNvSpPr/>
          <p:nvPr/>
        </p:nvSpPr>
        <p:spPr>
          <a:xfrm rot="18900000">
            <a:off x="5128176"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 name="正方形/長方形 15"/>
          <p:cNvSpPr/>
          <p:nvPr/>
        </p:nvSpPr>
        <p:spPr>
          <a:xfrm>
            <a:off x="5128176"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 name="正方形/長方形 17"/>
          <p:cNvSpPr/>
          <p:nvPr/>
        </p:nvSpPr>
        <p:spPr>
          <a:xfrm rot="18900000">
            <a:off x="6544322"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 name="正方形/長方形 18"/>
          <p:cNvSpPr/>
          <p:nvPr/>
        </p:nvSpPr>
        <p:spPr>
          <a:xfrm>
            <a:off x="6544322"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 name="正方形/長方形 20"/>
          <p:cNvSpPr/>
          <p:nvPr/>
        </p:nvSpPr>
        <p:spPr>
          <a:xfrm rot="18900000">
            <a:off x="7960469"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 name="正方形/長方形 21"/>
          <p:cNvSpPr/>
          <p:nvPr/>
        </p:nvSpPr>
        <p:spPr>
          <a:xfrm rot="18900000">
            <a:off x="7960469"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879735"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p:nvPr/>
        </p:nvSpPr>
        <p:spPr>
          <a:xfrm rot="18900000">
            <a:off x="229588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371202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p:nvPr/>
        </p:nvSpPr>
        <p:spPr>
          <a:xfrm rot="18900000">
            <a:off x="5128176"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p:nvPr/>
        </p:nvSpPr>
        <p:spPr>
          <a:xfrm rot="18900000">
            <a:off x="6544322"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6" name="正方形/長方形 35"/>
          <p:cNvSpPr/>
          <p:nvPr/>
        </p:nvSpPr>
        <p:spPr>
          <a:xfrm rot="18900000">
            <a:off x="7960469"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nvGrpSpPr>
          <p:cNvPr id="3" name="図形グループ 2"/>
          <p:cNvGrpSpPr/>
          <p:nvPr/>
        </p:nvGrpSpPr>
        <p:grpSpPr>
          <a:xfrm>
            <a:off x="438494" y="386692"/>
            <a:ext cx="8997956" cy="4774473"/>
            <a:chOff x="438494" y="386692"/>
            <a:chExt cx="8997956" cy="4774473"/>
          </a:xfrm>
        </p:grpSpPr>
        <p:sp>
          <p:nvSpPr>
            <p:cNvPr id="41" name="正方形/長方形 40"/>
            <p:cNvSpPr>
              <a:spLocks noChangeAspect="1"/>
            </p:cNvSpPr>
            <p:nvPr/>
          </p:nvSpPr>
          <p:spPr>
            <a:xfrm rot="18900000">
              <a:off x="1835902"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3" name="正方形/長方形 42"/>
            <p:cNvSpPr>
              <a:spLocks noChangeAspect="1"/>
            </p:cNvSpPr>
            <p:nvPr/>
          </p:nvSpPr>
          <p:spPr>
            <a:xfrm rot="18900000">
              <a:off x="4668194"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5" name="正方形/長方形 44"/>
            <p:cNvSpPr>
              <a:spLocks noChangeAspect="1"/>
            </p:cNvSpPr>
            <p:nvPr/>
          </p:nvSpPr>
          <p:spPr>
            <a:xfrm rot="18900000">
              <a:off x="750048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8" name="正方形/長方形 47"/>
            <p:cNvSpPr>
              <a:spLocks noChangeAspect="1"/>
            </p:cNvSpPr>
            <p:nvPr/>
          </p:nvSpPr>
          <p:spPr>
            <a:xfrm rot="18900000">
              <a:off x="3267865"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9" name="正方形/長方形 48"/>
            <p:cNvSpPr>
              <a:spLocks noChangeAspect="1"/>
            </p:cNvSpPr>
            <p:nvPr/>
          </p:nvSpPr>
          <p:spPr>
            <a:xfrm rot="18900000">
              <a:off x="610015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0" name="正方形/長方形 49"/>
            <p:cNvSpPr>
              <a:spLocks noChangeAspect="1"/>
            </p:cNvSpPr>
            <p:nvPr/>
          </p:nvSpPr>
          <p:spPr>
            <a:xfrm rot="18900000">
              <a:off x="8932450"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6" name="正方形/長方形 75"/>
            <p:cNvSpPr>
              <a:spLocks noChangeAspect="1"/>
            </p:cNvSpPr>
            <p:nvPr/>
          </p:nvSpPr>
          <p:spPr>
            <a:xfrm rot="18900000">
              <a:off x="3267865"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7" name="正方形/長方形 76"/>
            <p:cNvSpPr>
              <a:spLocks noChangeAspect="1"/>
            </p:cNvSpPr>
            <p:nvPr/>
          </p:nvSpPr>
          <p:spPr>
            <a:xfrm rot="18900000">
              <a:off x="610015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8" name="正方形/長方形 77"/>
            <p:cNvSpPr>
              <a:spLocks noChangeAspect="1"/>
            </p:cNvSpPr>
            <p:nvPr/>
          </p:nvSpPr>
          <p:spPr>
            <a:xfrm rot="18900000">
              <a:off x="8932450"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7" name="正方形/長方形 56"/>
            <p:cNvSpPr>
              <a:spLocks noChangeAspect="1"/>
            </p:cNvSpPr>
            <p:nvPr/>
          </p:nvSpPr>
          <p:spPr>
            <a:xfrm rot="18900000">
              <a:off x="1123139"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8" name="正方形/長方形 57"/>
            <p:cNvSpPr>
              <a:spLocks noChangeAspect="1"/>
            </p:cNvSpPr>
            <p:nvPr/>
          </p:nvSpPr>
          <p:spPr>
            <a:xfrm rot="18900000">
              <a:off x="395543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9" name="正方形/長方形 58"/>
            <p:cNvSpPr>
              <a:spLocks noChangeAspect="1"/>
            </p:cNvSpPr>
            <p:nvPr/>
          </p:nvSpPr>
          <p:spPr>
            <a:xfrm rot="18900000">
              <a:off x="678772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0" name="正方形/長方形 59"/>
            <p:cNvSpPr>
              <a:spLocks noChangeAspect="1"/>
            </p:cNvSpPr>
            <p:nvPr/>
          </p:nvSpPr>
          <p:spPr>
            <a:xfrm rot="18900000">
              <a:off x="2539286"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2" name="正方形/長方形 61"/>
            <p:cNvSpPr>
              <a:spLocks noChangeAspect="1"/>
            </p:cNvSpPr>
            <p:nvPr/>
          </p:nvSpPr>
          <p:spPr>
            <a:xfrm rot="18900000">
              <a:off x="5371580"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9" name="正方形/長方形 78"/>
            <p:cNvSpPr>
              <a:spLocks noChangeAspect="1"/>
            </p:cNvSpPr>
            <p:nvPr/>
          </p:nvSpPr>
          <p:spPr>
            <a:xfrm rot="18900000">
              <a:off x="8203873"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a:spLocks noChangeAspect="1"/>
            </p:cNvSpPr>
            <p:nvPr/>
          </p:nvSpPr>
          <p:spPr>
            <a:xfrm rot="18900000">
              <a:off x="1835902"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4" name="正方形/長方形 83"/>
            <p:cNvSpPr>
              <a:spLocks noChangeAspect="1"/>
            </p:cNvSpPr>
            <p:nvPr/>
          </p:nvSpPr>
          <p:spPr>
            <a:xfrm rot="18900000">
              <a:off x="4668194"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5" name="正方形/長方形 84"/>
            <p:cNvSpPr>
              <a:spLocks noChangeAspect="1"/>
            </p:cNvSpPr>
            <p:nvPr/>
          </p:nvSpPr>
          <p:spPr>
            <a:xfrm rot="18900000">
              <a:off x="7500487"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6" name="正方形/長方形 85"/>
            <p:cNvSpPr>
              <a:spLocks noChangeAspect="1"/>
            </p:cNvSpPr>
            <p:nvPr/>
          </p:nvSpPr>
          <p:spPr>
            <a:xfrm rot="18900000">
              <a:off x="1835902"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7" name="正方形/長方形 86"/>
            <p:cNvSpPr>
              <a:spLocks noChangeAspect="1"/>
            </p:cNvSpPr>
            <p:nvPr/>
          </p:nvSpPr>
          <p:spPr>
            <a:xfrm rot="18900000">
              <a:off x="4668194"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8" name="正方形/長方形 87"/>
            <p:cNvSpPr>
              <a:spLocks noChangeAspect="1"/>
            </p:cNvSpPr>
            <p:nvPr/>
          </p:nvSpPr>
          <p:spPr>
            <a:xfrm rot="18900000">
              <a:off x="7500487"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9" name="正方形/長方形 88"/>
            <p:cNvSpPr>
              <a:spLocks noChangeAspect="1"/>
            </p:cNvSpPr>
            <p:nvPr/>
          </p:nvSpPr>
          <p:spPr>
            <a:xfrm rot="18900000">
              <a:off x="3267865"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0" name="正方形/長方形 89"/>
            <p:cNvSpPr>
              <a:spLocks noChangeAspect="1"/>
            </p:cNvSpPr>
            <p:nvPr/>
          </p:nvSpPr>
          <p:spPr>
            <a:xfrm rot="18900000">
              <a:off x="6100157"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1" name="正方形/長方形 90"/>
            <p:cNvSpPr>
              <a:spLocks noChangeAspect="1"/>
            </p:cNvSpPr>
            <p:nvPr/>
          </p:nvSpPr>
          <p:spPr>
            <a:xfrm rot="18900000">
              <a:off x="8932450"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a:spLocks noChangeAspect="1"/>
            </p:cNvSpPr>
            <p:nvPr/>
          </p:nvSpPr>
          <p:spPr>
            <a:xfrm rot="18900000">
              <a:off x="1123139"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0" name="正方形/長方形 99"/>
            <p:cNvSpPr>
              <a:spLocks noChangeAspect="1"/>
            </p:cNvSpPr>
            <p:nvPr/>
          </p:nvSpPr>
          <p:spPr>
            <a:xfrm rot="18900000">
              <a:off x="395543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a:spLocks noChangeAspect="1"/>
            </p:cNvSpPr>
            <p:nvPr/>
          </p:nvSpPr>
          <p:spPr>
            <a:xfrm rot="18900000">
              <a:off x="678772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2" name="正方形/長方形 101"/>
            <p:cNvSpPr>
              <a:spLocks noChangeAspect="1"/>
            </p:cNvSpPr>
            <p:nvPr/>
          </p:nvSpPr>
          <p:spPr>
            <a:xfrm rot="18900000">
              <a:off x="2539286"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3" name="正方形/長方形 102"/>
            <p:cNvSpPr>
              <a:spLocks noChangeAspect="1"/>
            </p:cNvSpPr>
            <p:nvPr/>
          </p:nvSpPr>
          <p:spPr>
            <a:xfrm rot="18900000">
              <a:off x="5371580"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4" name="正方形/長方形 103"/>
            <p:cNvSpPr>
              <a:spLocks noChangeAspect="1"/>
            </p:cNvSpPr>
            <p:nvPr/>
          </p:nvSpPr>
          <p:spPr>
            <a:xfrm rot="18900000">
              <a:off x="8203873"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6" name="正方形/長方形 105"/>
            <p:cNvSpPr>
              <a:spLocks noChangeAspect="1"/>
            </p:cNvSpPr>
            <p:nvPr/>
          </p:nvSpPr>
          <p:spPr>
            <a:xfrm rot="18900000">
              <a:off x="1123139"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7" name="正方形/長方形 106"/>
            <p:cNvSpPr>
              <a:spLocks noChangeAspect="1"/>
            </p:cNvSpPr>
            <p:nvPr/>
          </p:nvSpPr>
          <p:spPr>
            <a:xfrm rot="18900000">
              <a:off x="395543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8" name="正方形/長方形 107"/>
            <p:cNvSpPr>
              <a:spLocks noChangeAspect="1"/>
            </p:cNvSpPr>
            <p:nvPr/>
          </p:nvSpPr>
          <p:spPr>
            <a:xfrm rot="18900000">
              <a:off x="678772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9" name="正方形/長方形 108"/>
            <p:cNvSpPr>
              <a:spLocks noChangeAspect="1"/>
            </p:cNvSpPr>
            <p:nvPr/>
          </p:nvSpPr>
          <p:spPr>
            <a:xfrm rot="18900000">
              <a:off x="2539286"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0" name="正方形/長方形 109"/>
            <p:cNvSpPr>
              <a:spLocks noChangeAspect="1"/>
            </p:cNvSpPr>
            <p:nvPr/>
          </p:nvSpPr>
          <p:spPr>
            <a:xfrm rot="18900000">
              <a:off x="5371580"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1" name="正方形/長方形 110"/>
            <p:cNvSpPr>
              <a:spLocks noChangeAspect="1"/>
            </p:cNvSpPr>
            <p:nvPr/>
          </p:nvSpPr>
          <p:spPr>
            <a:xfrm rot="18900000">
              <a:off x="8203873"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3" name="正方形/長方形 112"/>
            <p:cNvSpPr>
              <a:spLocks noChangeAspect="1"/>
            </p:cNvSpPr>
            <p:nvPr/>
          </p:nvSpPr>
          <p:spPr>
            <a:xfrm rot="18900000">
              <a:off x="1123139"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4" name="正方形/長方形 113"/>
            <p:cNvSpPr>
              <a:spLocks noChangeAspect="1"/>
            </p:cNvSpPr>
            <p:nvPr/>
          </p:nvSpPr>
          <p:spPr>
            <a:xfrm rot="18900000">
              <a:off x="395543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5" name="正方形/長方形 114"/>
            <p:cNvSpPr>
              <a:spLocks noChangeAspect="1"/>
            </p:cNvSpPr>
            <p:nvPr/>
          </p:nvSpPr>
          <p:spPr>
            <a:xfrm rot="18900000">
              <a:off x="678772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6" name="正方形/長方形 115"/>
            <p:cNvSpPr>
              <a:spLocks noChangeAspect="1"/>
            </p:cNvSpPr>
            <p:nvPr/>
          </p:nvSpPr>
          <p:spPr>
            <a:xfrm rot="18900000">
              <a:off x="2539286"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7" name="正方形/長方形 116"/>
            <p:cNvSpPr>
              <a:spLocks noChangeAspect="1"/>
            </p:cNvSpPr>
            <p:nvPr/>
          </p:nvSpPr>
          <p:spPr>
            <a:xfrm rot="18900000">
              <a:off x="5371580"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8" name="正方形/長方形 117"/>
            <p:cNvSpPr>
              <a:spLocks noChangeAspect="1"/>
            </p:cNvSpPr>
            <p:nvPr/>
          </p:nvSpPr>
          <p:spPr>
            <a:xfrm rot="18900000">
              <a:off x="8203873"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8" name="正方形/長方形 127"/>
            <p:cNvSpPr>
              <a:spLocks noChangeAspect="1"/>
            </p:cNvSpPr>
            <p:nvPr/>
          </p:nvSpPr>
          <p:spPr>
            <a:xfrm rot="18900000">
              <a:off x="438494" y="25293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9" name="正方形/長方形 128"/>
            <p:cNvSpPr>
              <a:spLocks noChangeAspect="1"/>
            </p:cNvSpPr>
            <p:nvPr/>
          </p:nvSpPr>
          <p:spPr>
            <a:xfrm rot="18900000">
              <a:off x="438494" y="11132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0" name="正方形/長方形 129"/>
            <p:cNvSpPr>
              <a:spLocks noChangeAspect="1"/>
            </p:cNvSpPr>
            <p:nvPr/>
          </p:nvSpPr>
          <p:spPr>
            <a:xfrm rot="18900000">
              <a:off x="438494" y="394550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sp>
        <p:nvSpPr>
          <p:cNvPr id="135" name="テキスト ボックス 134"/>
          <p:cNvSpPr txBox="1"/>
          <p:nvPr/>
        </p:nvSpPr>
        <p:spPr>
          <a:xfrm>
            <a:off x="582089" y="5541317"/>
            <a:ext cx="8802410" cy="954107"/>
          </a:xfrm>
          <a:prstGeom prst="rect">
            <a:avLst/>
          </a:prstGeom>
          <a:solidFill>
            <a:schemeClr val="bg1"/>
          </a:solidFill>
        </p:spPr>
        <p:txBody>
          <a:bodyPr wrap="none" rtlCol="0">
            <a:spAutoFit/>
          </a:bodyPr>
          <a:lstStyle/>
          <a:p>
            <a:r>
              <a:rPr kumimoji="1" lang="ja-JP" altLang="en-US" sz="2800" dirty="0" smtClean="0"/>
              <a:t>外側と内側で回転のフェイズを変えると，まるで連動</a:t>
            </a:r>
            <a:endParaRPr kumimoji="1" lang="en-US" altLang="ja-JP" sz="2800" dirty="0" smtClean="0"/>
          </a:p>
          <a:p>
            <a:r>
              <a:rPr lang="ja-JP" altLang="en-US" sz="2800" dirty="0" smtClean="0"/>
              <a:t>する</a:t>
            </a:r>
            <a:r>
              <a:rPr kumimoji="1" lang="ja-JP" altLang="en-US" sz="2800" dirty="0" smtClean="0"/>
              <a:t>ポンプのように交互に拡大・縮小して見えます。</a:t>
            </a:r>
            <a:endParaRPr kumimoji="1" lang="ja-JP" altLang="en-US" sz="2800" dirty="0"/>
          </a:p>
        </p:txBody>
      </p:sp>
    </p:spTree>
    <p:extLst>
      <p:ext uri="{BB962C8B-B14F-4D97-AF65-F5344CB8AC3E}">
        <p14:creationId xmlns:p14="http://schemas.microsoft.com/office/powerpoint/2010/main" val="116856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26"/>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6"/>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36"/>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22"/>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21"/>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34"/>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32"/>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6"/>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5"/>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2"/>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13"/>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30"/>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28"/>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10"/>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2" grpId="0" animBg="1"/>
      <p:bldP spid="13" grpId="0" animBg="1"/>
      <p:bldP spid="15" grpId="0" animBg="1"/>
      <p:bldP spid="16" grpId="0" animBg="1"/>
      <p:bldP spid="18" grpId="0" animBg="1"/>
      <p:bldP spid="19" grpId="0" animBg="1"/>
      <p:bldP spid="21" grpId="0" animBg="1"/>
      <p:bldP spid="22" grpId="0" animBg="1"/>
      <p:bldP spid="26" grpId="0" animBg="1"/>
      <p:bldP spid="28" grpId="0" animBg="1"/>
      <p:bldP spid="30" grpId="0" animBg="1"/>
      <p:bldP spid="32" grpId="0" animBg="1"/>
      <p:bldP spid="34" grpId="0" animBg="1"/>
      <p:bldP spid="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1161611" y="1047655"/>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57" name="正方形/長方形 56"/>
          <p:cNvSpPr>
            <a:spLocks noChangeAspect="1"/>
          </p:cNvSpPr>
          <p:nvPr/>
        </p:nvSpPr>
        <p:spPr>
          <a:xfrm rot="18900000">
            <a:off x="1405015" y="574513"/>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a:spLocks noChangeAspect="1"/>
          </p:cNvSpPr>
          <p:nvPr/>
        </p:nvSpPr>
        <p:spPr>
          <a:xfrm rot="18900000">
            <a:off x="2117778" y="129633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a:spLocks noChangeAspect="1"/>
          </p:cNvSpPr>
          <p:nvPr/>
        </p:nvSpPr>
        <p:spPr>
          <a:xfrm rot="18900000">
            <a:off x="1405015" y="199792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9" name="正方形/長方形 128"/>
          <p:cNvSpPr>
            <a:spLocks noChangeAspect="1"/>
          </p:cNvSpPr>
          <p:nvPr/>
        </p:nvSpPr>
        <p:spPr>
          <a:xfrm rot="18900000">
            <a:off x="720370" y="130102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603346" y="5060519"/>
            <a:ext cx="8758900" cy="1384995"/>
          </a:xfrm>
          <a:prstGeom prst="rect">
            <a:avLst/>
          </a:prstGeom>
          <a:solidFill>
            <a:schemeClr val="bg1"/>
          </a:solidFill>
        </p:spPr>
        <p:txBody>
          <a:bodyPr wrap="square" rtlCol="0">
            <a:spAutoFit/>
          </a:bodyPr>
          <a:lstStyle/>
          <a:p>
            <a:r>
              <a:rPr lang="ja-JP" altLang="en-US" sz="2800" dirty="0" smtClean="0"/>
              <a:t>並べてみると，正方形の角が遮蔽された場合に実際よりも小さく見える傾向にあるようです。角部分を補完する際に過小視が生じているのかもしれません。</a:t>
            </a:r>
            <a:endParaRPr kumimoji="1" lang="ja-JP" altLang="en-US" sz="2800" dirty="0"/>
          </a:p>
        </p:txBody>
      </p:sp>
      <p:sp>
        <p:nvSpPr>
          <p:cNvPr id="98" name="正方形/長方形 97"/>
          <p:cNvSpPr/>
          <p:nvPr/>
        </p:nvSpPr>
        <p:spPr>
          <a:xfrm rot="20700000">
            <a:off x="5527340" y="104765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5" name="正方形/長方形 104"/>
          <p:cNvSpPr>
            <a:spLocks noChangeAspect="1"/>
          </p:cNvSpPr>
          <p:nvPr/>
        </p:nvSpPr>
        <p:spPr>
          <a:xfrm rot="18900000">
            <a:off x="6499323" y="129633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9" name="正方形/長方形 118"/>
          <p:cNvSpPr>
            <a:spLocks noChangeAspect="1"/>
          </p:cNvSpPr>
          <p:nvPr/>
        </p:nvSpPr>
        <p:spPr>
          <a:xfrm rot="18900000">
            <a:off x="5770744" y="57451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0" name="正方形/長方形 119"/>
          <p:cNvSpPr>
            <a:spLocks noChangeAspect="1"/>
          </p:cNvSpPr>
          <p:nvPr/>
        </p:nvSpPr>
        <p:spPr>
          <a:xfrm rot="18900000">
            <a:off x="5067360" y="129633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2" name="正方形/長方形 121"/>
          <p:cNvSpPr>
            <a:spLocks noChangeAspect="1"/>
          </p:cNvSpPr>
          <p:nvPr/>
        </p:nvSpPr>
        <p:spPr>
          <a:xfrm rot="18900000">
            <a:off x="5770744" y="199792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9800000">
            <a:off x="3337278" y="104765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7" name="正方形/長方形 26"/>
          <p:cNvSpPr>
            <a:spLocks noChangeAspect="1"/>
          </p:cNvSpPr>
          <p:nvPr/>
        </p:nvSpPr>
        <p:spPr>
          <a:xfrm rot="18900000">
            <a:off x="3580682" y="57451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8" name="正方形/長方形 27"/>
          <p:cNvSpPr>
            <a:spLocks noChangeAspect="1"/>
          </p:cNvSpPr>
          <p:nvPr/>
        </p:nvSpPr>
        <p:spPr>
          <a:xfrm rot="18900000">
            <a:off x="4293445" y="129633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9" name="正方形/長方形 28"/>
          <p:cNvSpPr>
            <a:spLocks noChangeAspect="1"/>
          </p:cNvSpPr>
          <p:nvPr/>
        </p:nvSpPr>
        <p:spPr>
          <a:xfrm rot="18900000">
            <a:off x="3580682" y="199792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a:spLocks noChangeAspect="1"/>
          </p:cNvSpPr>
          <p:nvPr/>
        </p:nvSpPr>
        <p:spPr>
          <a:xfrm rot="18900000">
            <a:off x="2896037" y="130103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1" name="正方形/長方形 30"/>
          <p:cNvSpPr/>
          <p:nvPr/>
        </p:nvSpPr>
        <p:spPr>
          <a:xfrm>
            <a:off x="7769181" y="1047655"/>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2" name="正方形/長方形 31"/>
          <p:cNvSpPr>
            <a:spLocks noChangeAspect="1"/>
          </p:cNvSpPr>
          <p:nvPr/>
        </p:nvSpPr>
        <p:spPr>
          <a:xfrm rot="18900000">
            <a:off x="8741164" y="129633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3" name="正方形/長方形 32"/>
          <p:cNvSpPr>
            <a:spLocks noChangeAspect="1"/>
          </p:cNvSpPr>
          <p:nvPr/>
        </p:nvSpPr>
        <p:spPr>
          <a:xfrm rot="18900000">
            <a:off x="8012585" y="574513"/>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4" name="正方形/長方形 33"/>
          <p:cNvSpPr>
            <a:spLocks noChangeAspect="1"/>
          </p:cNvSpPr>
          <p:nvPr/>
        </p:nvSpPr>
        <p:spPr>
          <a:xfrm rot="18900000">
            <a:off x="7309201" y="129633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5" name="正方形/長方形 34"/>
          <p:cNvSpPr>
            <a:spLocks noChangeAspect="1"/>
          </p:cNvSpPr>
          <p:nvPr/>
        </p:nvSpPr>
        <p:spPr>
          <a:xfrm rot="18900000">
            <a:off x="8012585" y="199792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3" name="正方形/長方形 42"/>
          <p:cNvSpPr/>
          <p:nvPr/>
        </p:nvSpPr>
        <p:spPr>
          <a:xfrm rot="18900000">
            <a:off x="1169383" y="3530710"/>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4" name="正方形/長方形 43"/>
          <p:cNvSpPr/>
          <p:nvPr/>
        </p:nvSpPr>
        <p:spPr>
          <a:xfrm rot="20700000">
            <a:off x="5535112" y="353071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5" name="正方形/長方形 44"/>
          <p:cNvSpPr/>
          <p:nvPr/>
        </p:nvSpPr>
        <p:spPr>
          <a:xfrm rot="19800000">
            <a:off x="3345050" y="353071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46" name="正方形/長方形 45"/>
          <p:cNvSpPr/>
          <p:nvPr/>
        </p:nvSpPr>
        <p:spPr>
          <a:xfrm>
            <a:off x="7776953" y="3530710"/>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 name="下矢印 1"/>
          <p:cNvSpPr/>
          <p:nvPr/>
        </p:nvSpPr>
        <p:spPr>
          <a:xfrm>
            <a:off x="1405967" y="2753413"/>
            <a:ext cx="502096" cy="4064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3581634" y="2753413"/>
            <a:ext cx="502096" cy="4064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a:off x="5784747" y="2753413"/>
            <a:ext cx="502096" cy="4064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8026977" y="2753413"/>
            <a:ext cx="502096" cy="4064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591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546273" y="5508439"/>
            <a:ext cx="8826328" cy="954107"/>
          </a:xfrm>
          <a:prstGeom prst="rect">
            <a:avLst/>
          </a:prstGeom>
          <a:solidFill>
            <a:schemeClr val="bg1"/>
          </a:solidFill>
        </p:spPr>
        <p:txBody>
          <a:bodyPr wrap="square" rtlCol="0">
            <a:spAutoFit/>
          </a:bodyPr>
          <a:lstStyle/>
          <a:p>
            <a:r>
              <a:rPr lang="ja-JP" altLang="en-US" sz="2800" dirty="0"/>
              <a:t>実際に角の多い図形に代えると，効果が弱くなります</a:t>
            </a:r>
            <a:r>
              <a:rPr lang="ja-JP" altLang="en-US" sz="2800" dirty="0" smtClean="0"/>
              <a:t>。全部の角が一度に隠れにくくなるからと</a:t>
            </a:r>
            <a:r>
              <a:rPr lang="ja-JP" altLang="en-US" sz="2800" dirty="0"/>
              <a:t>考えられます。</a:t>
            </a:r>
            <a:endParaRPr lang="en-US" altLang="ja-JP" sz="2800" dirty="0"/>
          </a:p>
        </p:txBody>
      </p:sp>
      <p:sp>
        <p:nvSpPr>
          <p:cNvPr id="69" name="八角形 68"/>
          <p:cNvSpPr>
            <a:spLocks noChangeAspect="1"/>
          </p:cNvSpPr>
          <p:nvPr/>
        </p:nvSpPr>
        <p:spPr>
          <a:xfrm>
            <a:off x="5219083" y="1044320"/>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八角形 147"/>
          <p:cNvSpPr>
            <a:spLocks noChangeAspect="1"/>
          </p:cNvSpPr>
          <p:nvPr/>
        </p:nvSpPr>
        <p:spPr>
          <a:xfrm>
            <a:off x="3793559" y="1044320"/>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八角形 149"/>
          <p:cNvSpPr>
            <a:spLocks noChangeAspect="1"/>
          </p:cNvSpPr>
          <p:nvPr/>
        </p:nvSpPr>
        <p:spPr>
          <a:xfrm>
            <a:off x="5229779" y="2477517"/>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八角形 150"/>
          <p:cNvSpPr>
            <a:spLocks noChangeAspect="1"/>
          </p:cNvSpPr>
          <p:nvPr/>
        </p:nvSpPr>
        <p:spPr>
          <a:xfrm>
            <a:off x="3804255" y="2477517"/>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八角形 152"/>
          <p:cNvSpPr>
            <a:spLocks noChangeAspect="1"/>
          </p:cNvSpPr>
          <p:nvPr/>
        </p:nvSpPr>
        <p:spPr>
          <a:xfrm>
            <a:off x="5229779" y="3878700"/>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八角形 153"/>
          <p:cNvSpPr>
            <a:spLocks noChangeAspect="1"/>
          </p:cNvSpPr>
          <p:nvPr/>
        </p:nvSpPr>
        <p:spPr>
          <a:xfrm>
            <a:off x="3804255" y="3878700"/>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a:spLocks noChangeAspect="1"/>
          </p:cNvSpPr>
          <p:nvPr/>
        </p:nvSpPr>
        <p:spPr>
          <a:xfrm rot="18900000">
            <a:off x="4776925" y="129162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6" name="正方形/長方形 125"/>
          <p:cNvSpPr>
            <a:spLocks noChangeAspect="1"/>
          </p:cNvSpPr>
          <p:nvPr/>
        </p:nvSpPr>
        <p:spPr>
          <a:xfrm rot="18900000">
            <a:off x="4776925" y="412392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8" name="正方形/長方形 127"/>
          <p:cNvSpPr>
            <a:spLocks noChangeAspect="1"/>
          </p:cNvSpPr>
          <p:nvPr/>
        </p:nvSpPr>
        <p:spPr>
          <a:xfrm rot="18900000">
            <a:off x="5464493" y="5698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9" name="正方形/長方形 128"/>
          <p:cNvSpPr>
            <a:spLocks noChangeAspect="1"/>
          </p:cNvSpPr>
          <p:nvPr/>
        </p:nvSpPr>
        <p:spPr>
          <a:xfrm rot="18900000">
            <a:off x="4048346" y="5698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4" name="正方形/長方形 133"/>
          <p:cNvSpPr>
            <a:spLocks noChangeAspect="1"/>
          </p:cNvSpPr>
          <p:nvPr/>
        </p:nvSpPr>
        <p:spPr>
          <a:xfrm rot="18900000">
            <a:off x="4776925" y="270777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7" name="正方形/長方形 136"/>
          <p:cNvSpPr>
            <a:spLocks noChangeAspect="1"/>
          </p:cNvSpPr>
          <p:nvPr/>
        </p:nvSpPr>
        <p:spPr>
          <a:xfrm rot="18900000">
            <a:off x="5464493" y="19932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8" name="正方形/長方形 137"/>
          <p:cNvSpPr>
            <a:spLocks noChangeAspect="1"/>
          </p:cNvSpPr>
          <p:nvPr/>
        </p:nvSpPr>
        <p:spPr>
          <a:xfrm rot="18900000">
            <a:off x="4048346" y="19932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0" name="正方形/長方形 139"/>
          <p:cNvSpPr>
            <a:spLocks noChangeAspect="1"/>
          </p:cNvSpPr>
          <p:nvPr/>
        </p:nvSpPr>
        <p:spPr>
          <a:xfrm rot="18900000">
            <a:off x="5464493" y="340756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1" name="正方形/長方形 140"/>
          <p:cNvSpPr>
            <a:spLocks noChangeAspect="1"/>
          </p:cNvSpPr>
          <p:nvPr/>
        </p:nvSpPr>
        <p:spPr>
          <a:xfrm rot="18900000">
            <a:off x="4048346" y="340756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3" name="正方形/長方形 142"/>
          <p:cNvSpPr>
            <a:spLocks noChangeAspect="1"/>
          </p:cNvSpPr>
          <p:nvPr/>
        </p:nvSpPr>
        <p:spPr>
          <a:xfrm rot="18900000">
            <a:off x="5464493" y="48402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4" name="正方形/長方形 143"/>
          <p:cNvSpPr>
            <a:spLocks noChangeAspect="1"/>
          </p:cNvSpPr>
          <p:nvPr/>
        </p:nvSpPr>
        <p:spPr>
          <a:xfrm rot="18900000">
            <a:off x="4048346" y="48402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9" name="十角形 188"/>
          <p:cNvSpPr>
            <a:spLocks noChangeAspect="1"/>
          </p:cNvSpPr>
          <p:nvPr/>
        </p:nvSpPr>
        <p:spPr>
          <a:xfrm>
            <a:off x="8026488" y="1044320"/>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十角形 189"/>
          <p:cNvSpPr>
            <a:spLocks noChangeAspect="1"/>
          </p:cNvSpPr>
          <p:nvPr/>
        </p:nvSpPr>
        <p:spPr>
          <a:xfrm>
            <a:off x="6610959" y="1044320"/>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十角形 191"/>
          <p:cNvSpPr>
            <a:spLocks noChangeAspect="1"/>
          </p:cNvSpPr>
          <p:nvPr/>
        </p:nvSpPr>
        <p:spPr>
          <a:xfrm>
            <a:off x="8026488" y="2443903"/>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十角形 192"/>
          <p:cNvSpPr>
            <a:spLocks noChangeAspect="1"/>
          </p:cNvSpPr>
          <p:nvPr/>
        </p:nvSpPr>
        <p:spPr>
          <a:xfrm>
            <a:off x="6610959" y="2443903"/>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十角形 194"/>
          <p:cNvSpPr>
            <a:spLocks noChangeAspect="1"/>
          </p:cNvSpPr>
          <p:nvPr/>
        </p:nvSpPr>
        <p:spPr>
          <a:xfrm>
            <a:off x="8026488" y="3878700"/>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十角形 195"/>
          <p:cNvSpPr>
            <a:spLocks noChangeAspect="1"/>
          </p:cNvSpPr>
          <p:nvPr/>
        </p:nvSpPr>
        <p:spPr>
          <a:xfrm>
            <a:off x="6610959" y="3878700"/>
            <a:ext cx="1008000" cy="1008000"/>
          </a:xfrm>
          <a:prstGeom prst="dec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p:cNvSpPr>
            <a:spLocks noChangeAspect="1"/>
          </p:cNvSpPr>
          <p:nvPr/>
        </p:nvSpPr>
        <p:spPr>
          <a:xfrm rot="18900000">
            <a:off x="7574703" y="27077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7" name="正方形/長方形 166"/>
          <p:cNvSpPr>
            <a:spLocks noChangeAspect="1"/>
          </p:cNvSpPr>
          <p:nvPr/>
        </p:nvSpPr>
        <p:spPr>
          <a:xfrm rot="18900000">
            <a:off x="9006666" y="129163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8" name="正方形/長方形 167"/>
          <p:cNvSpPr>
            <a:spLocks noChangeAspect="1"/>
          </p:cNvSpPr>
          <p:nvPr/>
        </p:nvSpPr>
        <p:spPr>
          <a:xfrm rot="18900000">
            <a:off x="9006666" y="412392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9" name="正方形/長方形 168"/>
          <p:cNvSpPr>
            <a:spLocks noChangeAspect="1"/>
          </p:cNvSpPr>
          <p:nvPr/>
        </p:nvSpPr>
        <p:spPr>
          <a:xfrm rot="18900000">
            <a:off x="6861940" y="56980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1" name="正方形/長方形 170"/>
          <p:cNvSpPr>
            <a:spLocks noChangeAspect="1"/>
          </p:cNvSpPr>
          <p:nvPr/>
        </p:nvSpPr>
        <p:spPr>
          <a:xfrm rot="18900000">
            <a:off x="8278087" y="56980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2" name="正方形/長方形 171"/>
          <p:cNvSpPr>
            <a:spLocks noChangeAspect="1"/>
          </p:cNvSpPr>
          <p:nvPr/>
        </p:nvSpPr>
        <p:spPr>
          <a:xfrm rot="18900000">
            <a:off x="7574703" y="129163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4" name="正方形/長方形 173"/>
          <p:cNvSpPr>
            <a:spLocks noChangeAspect="1"/>
          </p:cNvSpPr>
          <p:nvPr/>
        </p:nvSpPr>
        <p:spPr>
          <a:xfrm rot="18900000">
            <a:off x="7574703" y="412392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6" name="正方形/長方形 175"/>
          <p:cNvSpPr>
            <a:spLocks noChangeAspect="1"/>
          </p:cNvSpPr>
          <p:nvPr/>
        </p:nvSpPr>
        <p:spPr>
          <a:xfrm rot="18900000">
            <a:off x="9006666" y="27077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7" name="正方形/長方形 176"/>
          <p:cNvSpPr>
            <a:spLocks noChangeAspect="1"/>
          </p:cNvSpPr>
          <p:nvPr/>
        </p:nvSpPr>
        <p:spPr>
          <a:xfrm rot="18900000">
            <a:off x="6861940" y="19932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9" name="正方形/長方形 178"/>
          <p:cNvSpPr>
            <a:spLocks noChangeAspect="1"/>
          </p:cNvSpPr>
          <p:nvPr/>
        </p:nvSpPr>
        <p:spPr>
          <a:xfrm rot="18900000">
            <a:off x="8278087" y="19932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0" name="正方形/長方形 179"/>
          <p:cNvSpPr>
            <a:spLocks noChangeAspect="1"/>
          </p:cNvSpPr>
          <p:nvPr/>
        </p:nvSpPr>
        <p:spPr>
          <a:xfrm rot="18900000">
            <a:off x="6861940" y="340756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2" name="正方形/長方形 181"/>
          <p:cNvSpPr>
            <a:spLocks noChangeAspect="1"/>
          </p:cNvSpPr>
          <p:nvPr/>
        </p:nvSpPr>
        <p:spPr>
          <a:xfrm rot="18900000">
            <a:off x="8278087" y="340756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3" name="正方形/長方形 182"/>
          <p:cNvSpPr>
            <a:spLocks noChangeAspect="1"/>
          </p:cNvSpPr>
          <p:nvPr/>
        </p:nvSpPr>
        <p:spPr>
          <a:xfrm rot="18900000">
            <a:off x="6861940" y="484027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5" name="正方形/長方形 184"/>
          <p:cNvSpPr>
            <a:spLocks noChangeAspect="1"/>
          </p:cNvSpPr>
          <p:nvPr/>
        </p:nvSpPr>
        <p:spPr>
          <a:xfrm rot="18900000">
            <a:off x="8278087" y="484027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6" name="正方形/長方形 185"/>
          <p:cNvSpPr>
            <a:spLocks noChangeAspect="1"/>
          </p:cNvSpPr>
          <p:nvPr/>
        </p:nvSpPr>
        <p:spPr>
          <a:xfrm rot="18900000">
            <a:off x="6177295" y="271246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7" name="正方形/長方形 186"/>
          <p:cNvSpPr>
            <a:spLocks noChangeAspect="1"/>
          </p:cNvSpPr>
          <p:nvPr/>
        </p:nvSpPr>
        <p:spPr>
          <a:xfrm rot="18900000">
            <a:off x="6177295" y="129632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8" name="正方形/長方形 187"/>
          <p:cNvSpPr>
            <a:spLocks noChangeAspect="1"/>
          </p:cNvSpPr>
          <p:nvPr/>
        </p:nvSpPr>
        <p:spPr>
          <a:xfrm rot="18900000">
            <a:off x="6177295" y="4128613"/>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7" name="テキスト ボックス 196"/>
          <p:cNvSpPr txBox="1"/>
          <p:nvPr/>
        </p:nvSpPr>
        <p:spPr>
          <a:xfrm>
            <a:off x="4400661" y="59780"/>
            <a:ext cx="1261884" cy="523220"/>
          </a:xfrm>
          <a:prstGeom prst="rect">
            <a:avLst/>
          </a:prstGeom>
          <a:noFill/>
        </p:spPr>
        <p:txBody>
          <a:bodyPr wrap="none" rtlCol="0">
            <a:spAutoFit/>
          </a:bodyPr>
          <a:lstStyle/>
          <a:p>
            <a:r>
              <a:rPr kumimoji="1" lang="ja-JP" altLang="en-US" sz="2800" dirty="0" smtClean="0">
                <a:solidFill>
                  <a:schemeClr val="bg1"/>
                </a:solidFill>
              </a:rPr>
              <a:t>八角形</a:t>
            </a:r>
            <a:endParaRPr kumimoji="1" lang="ja-JP" altLang="en-US" sz="2800" dirty="0">
              <a:solidFill>
                <a:schemeClr val="bg1"/>
              </a:solidFill>
            </a:endParaRPr>
          </a:p>
        </p:txBody>
      </p:sp>
      <p:sp>
        <p:nvSpPr>
          <p:cNvPr id="198" name="テキスト ボックス 197"/>
          <p:cNvSpPr txBox="1"/>
          <p:nvPr/>
        </p:nvSpPr>
        <p:spPr>
          <a:xfrm>
            <a:off x="7197817" y="59780"/>
            <a:ext cx="1261884" cy="523220"/>
          </a:xfrm>
          <a:prstGeom prst="rect">
            <a:avLst/>
          </a:prstGeom>
          <a:noFill/>
        </p:spPr>
        <p:txBody>
          <a:bodyPr wrap="none" rtlCol="0">
            <a:spAutoFit/>
          </a:bodyPr>
          <a:lstStyle/>
          <a:p>
            <a:r>
              <a:rPr kumimoji="1" lang="ja-JP" altLang="en-US" sz="2800" smtClean="0">
                <a:solidFill>
                  <a:schemeClr val="bg1"/>
                </a:solidFill>
              </a:rPr>
              <a:t>十角形</a:t>
            </a:r>
            <a:endParaRPr kumimoji="1" lang="ja-JP" altLang="en-US" sz="2800" dirty="0">
              <a:solidFill>
                <a:schemeClr val="bg1"/>
              </a:solidFill>
            </a:endParaRPr>
          </a:p>
        </p:txBody>
      </p:sp>
      <p:sp>
        <p:nvSpPr>
          <p:cNvPr id="96" name="正方形/長方形 95"/>
          <p:cNvSpPr/>
          <p:nvPr/>
        </p:nvSpPr>
        <p:spPr>
          <a:xfrm rot="18900000">
            <a:off x="948451" y="104294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7" name="正方形/長方形 96"/>
          <p:cNvSpPr/>
          <p:nvPr/>
        </p:nvSpPr>
        <p:spPr>
          <a:xfrm rot="18900000">
            <a:off x="948451" y="2459093"/>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8" name="正方形/長方形 97"/>
          <p:cNvSpPr/>
          <p:nvPr/>
        </p:nvSpPr>
        <p:spPr>
          <a:xfrm rot="18900000">
            <a:off x="2364598" y="104294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p:nvPr/>
        </p:nvSpPr>
        <p:spPr>
          <a:xfrm rot="18900000">
            <a:off x="2364598" y="2459093"/>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0" name="正方形/長方形 99"/>
          <p:cNvSpPr/>
          <p:nvPr/>
        </p:nvSpPr>
        <p:spPr>
          <a:xfrm rot="18900000">
            <a:off x="948451" y="3875238"/>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p:nvPr/>
        </p:nvSpPr>
        <p:spPr>
          <a:xfrm rot="18900000">
            <a:off x="2364598" y="3875238"/>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9" name="正方形/長方形 78"/>
          <p:cNvSpPr>
            <a:spLocks noChangeAspect="1"/>
          </p:cNvSpPr>
          <p:nvPr/>
        </p:nvSpPr>
        <p:spPr>
          <a:xfrm rot="18900000">
            <a:off x="503604" y="270777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1" name="正方形/長方形 80"/>
          <p:cNvSpPr>
            <a:spLocks noChangeAspect="1"/>
          </p:cNvSpPr>
          <p:nvPr/>
        </p:nvSpPr>
        <p:spPr>
          <a:xfrm rot="18900000">
            <a:off x="1921279" y="129162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2" name="正方形/長方形 81"/>
          <p:cNvSpPr>
            <a:spLocks noChangeAspect="1"/>
          </p:cNvSpPr>
          <p:nvPr/>
        </p:nvSpPr>
        <p:spPr>
          <a:xfrm rot="18900000">
            <a:off x="1921279" y="412392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a:spLocks noChangeAspect="1"/>
          </p:cNvSpPr>
          <p:nvPr/>
        </p:nvSpPr>
        <p:spPr>
          <a:xfrm rot="18900000">
            <a:off x="2623135" y="5698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4" name="正方形/長方形 83"/>
          <p:cNvSpPr>
            <a:spLocks noChangeAspect="1"/>
          </p:cNvSpPr>
          <p:nvPr/>
        </p:nvSpPr>
        <p:spPr>
          <a:xfrm rot="18900000">
            <a:off x="1206988" y="5698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5" name="正方形/長方形 84"/>
          <p:cNvSpPr>
            <a:spLocks noChangeAspect="1"/>
          </p:cNvSpPr>
          <p:nvPr/>
        </p:nvSpPr>
        <p:spPr>
          <a:xfrm rot="18900000">
            <a:off x="503604" y="129162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7" name="正方形/長方形 86"/>
          <p:cNvSpPr>
            <a:spLocks noChangeAspect="1"/>
          </p:cNvSpPr>
          <p:nvPr/>
        </p:nvSpPr>
        <p:spPr>
          <a:xfrm rot="18900000">
            <a:off x="503604" y="412392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9" name="正方形/長方形 88"/>
          <p:cNvSpPr>
            <a:spLocks noChangeAspect="1"/>
          </p:cNvSpPr>
          <p:nvPr/>
        </p:nvSpPr>
        <p:spPr>
          <a:xfrm rot="18900000">
            <a:off x="1921279" y="270777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0" name="正方形/長方形 89"/>
          <p:cNvSpPr>
            <a:spLocks noChangeAspect="1"/>
          </p:cNvSpPr>
          <p:nvPr/>
        </p:nvSpPr>
        <p:spPr>
          <a:xfrm rot="18900000">
            <a:off x="2623135" y="19932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1" name="正方形/長方形 90"/>
          <p:cNvSpPr>
            <a:spLocks noChangeAspect="1"/>
          </p:cNvSpPr>
          <p:nvPr/>
        </p:nvSpPr>
        <p:spPr>
          <a:xfrm rot="18900000">
            <a:off x="1206988" y="19932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2" name="正方形/長方形 91"/>
          <p:cNvSpPr>
            <a:spLocks noChangeAspect="1"/>
          </p:cNvSpPr>
          <p:nvPr/>
        </p:nvSpPr>
        <p:spPr>
          <a:xfrm rot="18900000">
            <a:off x="2623135" y="340756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3" name="正方形/長方形 92"/>
          <p:cNvSpPr>
            <a:spLocks noChangeAspect="1"/>
          </p:cNvSpPr>
          <p:nvPr/>
        </p:nvSpPr>
        <p:spPr>
          <a:xfrm rot="18900000">
            <a:off x="1206988" y="340756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4" name="正方形/長方形 93"/>
          <p:cNvSpPr>
            <a:spLocks noChangeAspect="1"/>
          </p:cNvSpPr>
          <p:nvPr/>
        </p:nvSpPr>
        <p:spPr>
          <a:xfrm rot="18900000">
            <a:off x="2623135" y="48402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5" name="正方形/長方形 94"/>
          <p:cNvSpPr>
            <a:spLocks noChangeAspect="1"/>
          </p:cNvSpPr>
          <p:nvPr/>
        </p:nvSpPr>
        <p:spPr>
          <a:xfrm rot="18900000">
            <a:off x="1206988" y="484027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0" name="正方形/長方形 79"/>
          <p:cNvSpPr>
            <a:spLocks noChangeAspect="1"/>
          </p:cNvSpPr>
          <p:nvPr/>
        </p:nvSpPr>
        <p:spPr>
          <a:xfrm rot="18900000">
            <a:off x="3335896" y="270777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6" name="正方形/長方形 85"/>
          <p:cNvSpPr>
            <a:spLocks noChangeAspect="1"/>
          </p:cNvSpPr>
          <p:nvPr/>
        </p:nvSpPr>
        <p:spPr>
          <a:xfrm rot="18900000">
            <a:off x="3335896" y="129162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8" name="正方形/長方形 87"/>
          <p:cNvSpPr>
            <a:spLocks noChangeAspect="1"/>
          </p:cNvSpPr>
          <p:nvPr/>
        </p:nvSpPr>
        <p:spPr>
          <a:xfrm rot="18900000">
            <a:off x="3335896" y="412392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2" name="テキスト ボックス 101"/>
          <p:cNvSpPr txBox="1"/>
          <p:nvPr/>
        </p:nvSpPr>
        <p:spPr>
          <a:xfrm>
            <a:off x="1545973" y="59780"/>
            <a:ext cx="1261884" cy="523220"/>
          </a:xfrm>
          <a:prstGeom prst="rect">
            <a:avLst/>
          </a:prstGeom>
          <a:noFill/>
        </p:spPr>
        <p:txBody>
          <a:bodyPr wrap="none" rtlCol="0">
            <a:spAutoFit/>
          </a:bodyPr>
          <a:lstStyle/>
          <a:p>
            <a:r>
              <a:rPr kumimoji="1" lang="ja-JP" altLang="en-US" sz="2800" dirty="0" smtClean="0">
                <a:solidFill>
                  <a:schemeClr val="bg1"/>
                </a:solidFill>
              </a:rPr>
              <a:t>四角形</a:t>
            </a:r>
            <a:endParaRPr kumimoji="1" lang="ja-JP" altLang="en-US" sz="2800" dirty="0">
              <a:solidFill>
                <a:schemeClr val="bg1"/>
              </a:solidFill>
            </a:endParaRPr>
          </a:p>
        </p:txBody>
      </p:sp>
    </p:spTree>
    <p:extLst>
      <p:ext uri="{BB962C8B-B14F-4D97-AF65-F5344CB8AC3E}">
        <p14:creationId xmlns:p14="http://schemas.microsoft.com/office/powerpoint/2010/main" val="60463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69"/>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148"/>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150"/>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151"/>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153"/>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154"/>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189"/>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190"/>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192"/>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193"/>
                                        </p:tgtEl>
                                        <p:attrNameLst>
                                          <p:attrName>r</p:attrName>
                                        </p:attrNameLst>
                                      </p:cBhvr>
                                    </p:animRot>
                                  </p:childTnLst>
                                </p:cTn>
                              </p:par>
                              <p:par>
                                <p:cTn id="25" presetID="8" presetClass="emph" presetSubtype="0" repeatCount="indefinite" fill="hold" grpId="0" nodeType="withEffect">
                                  <p:stCondLst>
                                    <p:cond delay="0"/>
                                  </p:stCondLst>
                                  <p:endCondLst>
                                    <p:cond evt="onNext" delay="0">
                                      <p:tgtEl>
                                        <p:sldTgt/>
                                      </p:tgtEl>
                                    </p:cond>
                                  </p:endCondLst>
                                  <p:childTnLst>
                                    <p:animRot by="21600000">
                                      <p:cBhvr>
                                        <p:cTn id="26" dur="5000" fill="hold"/>
                                        <p:tgtEl>
                                          <p:spTgt spid="195"/>
                                        </p:tgtEl>
                                        <p:attrNameLst>
                                          <p:attrName>r</p:attrName>
                                        </p:attrNameLst>
                                      </p:cBhvr>
                                    </p:animRot>
                                  </p:childTnLst>
                                </p:cTn>
                              </p:par>
                              <p:par>
                                <p:cTn id="27" presetID="8" presetClass="emph" presetSubtype="0" repeatCount="indefinite" fill="hold" grpId="0" nodeType="withEffect">
                                  <p:stCondLst>
                                    <p:cond delay="0"/>
                                  </p:stCondLst>
                                  <p:endCondLst>
                                    <p:cond evt="onNext" delay="0">
                                      <p:tgtEl>
                                        <p:sldTgt/>
                                      </p:tgtEl>
                                    </p:cond>
                                  </p:endCondLst>
                                  <p:childTnLst>
                                    <p:animRot by="21600000">
                                      <p:cBhvr>
                                        <p:cTn id="28" dur="5000" fill="hold"/>
                                        <p:tgtEl>
                                          <p:spTgt spid="196"/>
                                        </p:tgtEl>
                                        <p:attrNameLst>
                                          <p:attrName>r</p:attrName>
                                        </p:attrNameLst>
                                      </p:cBhvr>
                                    </p:animRot>
                                  </p:childTnLst>
                                </p:cTn>
                              </p:par>
                              <p:par>
                                <p:cTn id="29" presetID="8" presetClass="emph" presetSubtype="0" repeatCount="indefinite" fill="hold" grpId="0" nodeType="withEffect">
                                  <p:stCondLst>
                                    <p:cond delay="0"/>
                                  </p:stCondLst>
                                  <p:endCondLst>
                                    <p:cond evt="onNext" delay="0">
                                      <p:tgtEl>
                                        <p:sldTgt/>
                                      </p:tgtEl>
                                    </p:cond>
                                  </p:endCondLst>
                                  <p:childTnLst>
                                    <p:animRot by="21600000">
                                      <p:cBhvr>
                                        <p:cTn id="30" dur="5000" fill="hold"/>
                                        <p:tgtEl>
                                          <p:spTgt spid="100"/>
                                        </p:tgtEl>
                                        <p:attrNameLst>
                                          <p:attrName>r</p:attrName>
                                        </p:attrNameLst>
                                      </p:cBhvr>
                                    </p:animRot>
                                  </p:childTnLst>
                                </p:cTn>
                              </p:par>
                              <p:par>
                                <p:cTn id="31" presetID="8" presetClass="emph" presetSubtype="0" repeatCount="indefinite" fill="hold" grpId="0" nodeType="withEffect">
                                  <p:stCondLst>
                                    <p:cond delay="0"/>
                                  </p:stCondLst>
                                  <p:endCondLst>
                                    <p:cond evt="onNext" delay="0">
                                      <p:tgtEl>
                                        <p:sldTgt/>
                                      </p:tgtEl>
                                    </p:cond>
                                  </p:endCondLst>
                                  <p:childTnLst>
                                    <p:animRot by="21600000">
                                      <p:cBhvr>
                                        <p:cTn id="32" dur="5000" fill="hold"/>
                                        <p:tgtEl>
                                          <p:spTgt spid="97"/>
                                        </p:tgtEl>
                                        <p:attrNameLst>
                                          <p:attrName>r</p:attrName>
                                        </p:attrNameLst>
                                      </p:cBhvr>
                                    </p:animRot>
                                  </p:childTnLst>
                                </p:cTn>
                              </p:par>
                              <p:par>
                                <p:cTn id="33" presetID="8" presetClass="emph" presetSubtype="0" repeatCount="indefinite" fill="hold" grpId="0" nodeType="withEffect">
                                  <p:stCondLst>
                                    <p:cond delay="0"/>
                                  </p:stCondLst>
                                  <p:endCondLst>
                                    <p:cond evt="onNext" delay="0">
                                      <p:tgtEl>
                                        <p:sldTgt/>
                                      </p:tgtEl>
                                    </p:cond>
                                  </p:endCondLst>
                                  <p:childTnLst>
                                    <p:animRot by="21600000">
                                      <p:cBhvr>
                                        <p:cTn id="34" dur="5000" fill="hold"/>
                                        <p:tgtEl>
                                          <p:spTgt spid="96"/>
                                        </p:tgtEl>
                                        <p:attrNameLst>
                                          <p:attrName>r</p:attrName>
                                        </p:attrNameLst>
                                      </p:cBhvr>
                                    </p:animRot>
                                  </p:childTnLst>
                                </p:cTn>
                              </p:par>
                              <p:par>
                                <p:cTn id="35" presetID="8" presetClass="emph" presetSubtype="0" repeatCount="indefinite" fill="hold" grpId="0" nodeType="withEffect">
                                  <p:stCondLst>
                                    <p:cond delay="0"/>
                                  </p:stCondLst>
                                  <p:endCondLst>
                                    <p:cond evt="onNext" delay="0">
                                      <p:tgtEl>
                                        <p:sldTgt/>
                                      </p:tgtEl>
                                    </p:cond>
                                  </p:endCondLst>
                                  <p:childTnLst>
                                    <p:animRot by="21600000">
                                      <p:cBhvr>
                                        <p:cTn id="36" dur="5000" fill="hold"/>
                                        <p:tgtEl>
                                          <p:spTgt spid="101"/>
                                        </p:tgtEl>
                                        <p:attrNameLst>
                                          <p:attrName>r</p:attrName>
                                        </p:attrNameLst>
                                      </p:cBhvr>
                                    </p:animRot>
                                  </p:childTnLst>
                                </p:cTn>
                              </p:par>
                              <p:par>
                                <p:cTn id="37" presetID="8" presetClass="emph" presetSubtype="0" repeatCount="indefinite" fill="hold" grpId="0" nodeType="withEffect">
                                  <p:stCondLst>
                                    <p:cond delay="0"/>
                                  </p:stCondLst>
                                  <p:endCondLst>
                                    <p:cond evt="onNext" delay="0">
                                      <p:tgtEl>
                                        <p:sldTgt/>
                                      </p:tgtEl>
                                    </p:cond>
                                  </p:endCondLst>
                                  <p:childTnLst>
                                    <p:animRot by="21600000">
                                      <p:cBhvr>
                                        <p:cTn id="38" dur="5000" fill="hold"/>
                                        <p:tgtEl>
                                          <p:spTgt spid="99"/>
                                        </p:tgtEl>
                                        <p:attrNameLst>
                                          <p:attrName>r</p:attrName>
                                        </p:attrNameLst>
                                      </p:cBhvr>
                                    </p:animRot>
                                  </p:childTnLst>
                                </p:cTn>
                              </p:par>
                              <p:par>
                                <p:cTn id="39" presetID="8" presetClass="emph" presetSubtype="0" repeatCount="indefinite" fill="hold" grpId="0" nodeType="withEffect">
                                  <p:stCondLst>
                                    <p:cond delay="0"/>
                                  </p:stCondLst>
                                  <p:endCondLst>
                                    <p:cond evt="onNext" delay="0">
                                      <p:tgtEl>
                                        <p:sldTgt/>
                                      </p:tgtEl>
                                    </p:cond>
                                  </p:endCondLst>
                                  <p:childTnLst>
                                    <p:animRot by="21600000">
                                      <p:cBhvr>
                                        <p:cTn id="40" dur="5000" fill="hold"/>
                                        <p:tgtEl>
                                          <p:spTgt spid="9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148" grpId="0" animBg="1"/>
      <p:bldP spid="150" grpId="0" animBg="1"/>
      <p:bldP spid="151" grpId="0" animBg="1"/>
      <p:bldP spid="153" grpId="0" animBg="1"/>
      <p:bldP spid="154" grpId="0" animBg="1"/>
      <p:bldP spid="189" grpId="0" animBg="1"/>
      <p:bldP spid="190" grpId="0" animBg="1"/>
      <p:bldP spid="192" grpId="0" animBg="1"/>
      <p:bldP spid="193" grpId="0" animBg="1"/>
      <p:bldP spid="195" grpId="0" animBg="1"/>
      <p:bldP spid="196" grpId="0" animBg="1"/>
      <p:bldP spid="96" grpId="0" animBg="1"/>
      <p:bldP spid="97" grpId="0" animBg="1"/>
      <p:bldP spid="98" grpId="0" animBg="1"/>
      <p:bldP spid="99" grpId="0" animBg="1"/>
      <p:bldP spid="100" grpId="0" animBg="1"/>
      <p:bldP spid="10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874888" y="5422711"/>
            <a:ext cx="8234676" cy="954107"/>
          </a:xfrm>
          <a:prstGeom prst="rect">
            <a:avLst/>
          </a:prstGeom>
          <a:solidFill>
            <a:schemeClr val="bg1"/>
          </a:solidFill>
        </p:spPr>
        <p:txBody>
          <a:bodyPr wrap="square" rtlCol="0">
            <a:spAutoFit/>
          </a:bodyPr>
          <a:lstStyle/>
          <a:p>
            <a:r>
              <a:rPr kumimoji="1" lang="ja-JP" altLang="en-US" sz="2800" dirty="0" smtClean="0"/>
              <a:t>試しに全ての角が一度に隠れるように遮蔽物を増やすと，拡大・縮小が生じるようになりました。</a:t>
            </a:r>
            <a:endParaRPr lang="en-US" altLang="ja-JP" sz="2800" dirty="0" smtClean="0"/>
          </a:p>
        </p:txBody>
      </p:sp>
      <p:sp>
        <p:nvSpPr>
          <p:cNvPr id="69" name="八角形 68"/>
          <p:cNvSpPr>
            <a:spLocks noChangeAspect="1"/>
          </p:cNvSpPr>
          <p:nvPr/>
        </p:nvSpPr>
        <p:spPr>
          <a:xfrm>
            <a:off x="3233129" y="1315796"/>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a:spLocks noChangeAspect="1"/>
          </p:cNvSpPr>
          <p:nvPr/>
        </p:nvSpPr>
        <p:spPr>
          <a:xfrm rot="18900000">
            <a:off x="2819547" y="156310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8" name="正方形/長方形 127"/>
          <p:cNvSpPr>
            <a:spLocks noChangeAspect="1"/>
          </p:cNvSpPr>
          <p:nvPr/>
        </p:nvSpPr>
        <p:spPr>
          <a:xfrm rot="18900000">
            <a:off x="3478539" y="86985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7" name="正方形/長方形 136"/>
          <p:cNvSpPr>
            <a:spLocks noChangeAspect="1"/>
          </p:cNvSpPr>
          <p:nvPr/>
        </p:nvSpPr>
        <p:spPr>
          <a:xfrm rot="18900000">
            <a:off x="3478539" y="22361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87" name="正方形/長方形 186"/>
          <p:cNvSpPr>
            <a:spLocks noChangeAspect="1"/>
          </p:cNvSpPr>
          <p:nvPr/>
        </p:nvSpPr>
        <p:spPr>
          <a:xfrm rot="18900000">
            <a:off x="4162765" y="156779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70" name="八角形 69"/>
          <p:cNvSpPr>
            <a:spLocks noChangeAspect="1"/>
          </p:cNvSpPr>
          <p:nvPr/>
        </p:nvSpPr>
        <p:spPr>
          <a:xfrm>
            <a:off x="7890282" y="1311105"/>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八角形 70"/>
          <p:cNvSpPr>
            <a:spLocks noChangeAspect="1"/>
          </p:cNvSpPr>
          <p:nvPr/>
        </p:nvSpPr>
        <p:spPr>
          <a:xfrm>
            <a:off x="5786949" y="1299932"/>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八角形 71"/>
          <p:cNvSpPr>
            <a:spLocks noChangeAspect="1"/>
          </p:cNvSpPr>
          <p:nvPr/>
        </p:nvSpPr>
        <p:spPr>
          <a:xfrm>
            <a:off x="7894749" y="3425078"/>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八角形 72"/>
          <p:cNvSpPr>
            <a:spLocks noChangeAspect="1"/>
          </p:cNvSpPr>
          <p:nvPr/>
        </p:nvSpPr>
        <p:spPr>
          <a:xfrm>
            <a:off x="5795050" y="3410656"/>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図形グループ 4"/>
          <p:cNvGrpSpPr/>
          <p:nvPr/>
        </p:nvGrpSpPr>
        <p:grpSpPr>
          <a:xfrm>
            <a:off x="5658350" y="1173177"/>
            <a:ext cx="1278735" cy="1278735"/>
            <a:chOff x="5907295" y="812862"/>
            <a:chExt cx="1278735" cy="1278735"/>
          </a:xfrm>
        </p:grpSpPr>
        <p:grpSp>
          <p:nvGrpSpPr>
            <p:cNvPr id="3" name="図形グループ 2"/>
            <p:cNvGrpSpPr/>
            <p:nvPr/>
          </p:nvGrpSpPr>
          <p:grpSpPr>
            <a:xfrm>
              <a:off x="5912347" y="812862"/>
              <a:ext cx="1268632" cy="1278735"/>
              <a:chOff x="5902825" y="803337"/>
              <a:chExt cx="1268632" cy="1278735"/>
            </a:xfrm>
          </p:grpSpPr>
          <p:sp>
            <p:nvSpPr>
              <p:cNvPr id="121" name="正方形/長方形 120"/>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2" name="正方形/長方形 121"/>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3" name="正方形/長方形 122"/>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4" name="正方形/長方形 123"/>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nvGrpSpPr>
            <p:cNvPr id="133" name="図形グループ 132"/>
            <p:cNvGrpSpPr/>
            <p:nvPr/>
          </p:nvGrpSpPr>
          <p:grpSpPr>
            <a:xfrm rot="2700000">
              <a:off x="5912347" y="812862"/>
              <a:ext cx="1268632" cy="1278735"/>
              <a:chOff x="5902825" y="803337"/>
              <a:chExt cx="1268632" cy="1278735"/>
            </a:xfrm>
          </p:grpSpPr>
          <p:sp>
            <p:nvSpPr>
              <p:cNvPr id="136" name="正方形/長方形 135"/>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9" name="正方形/長方形 138"/>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2" name="正方形/長方形 141"/>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45" name="正方形/長方形 144"/>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grpSp>
        <p:nvGrpSpPr>
          <p:cNvPr id="146" name="図形グループ 145"/>
          <p:cNvGrpSpPr/>
          <p:nvPr/>
        </p:nvGrpSpPr>
        <p:grpSpPr>
          <a:xfrm>
            <a:off x="7747708" y="1176080"/>
            <a:ext cx="1278735" cy="1278735"/>
            <a:chOff x="5907295" y="812862"/>
            <a:chExt cx="1278735" cy="1278735"/>
          </a:xfrm>
        </p:grpSpPr>
        <p:grpSp>
          <p:nvGrpSpPr>
            <p:cNvPr id="147" name="図形グループ 146"/>
            <p:cNvGrpSpPr/>
            <p:nvPr/>
          </p:nvGrpSpPr>
          <p:grpSpPr>
            <a:xfrm>
              <a:off x="5912347" y="812862"/>
              <a:ext cx="1268632" cy="1278735"/>
              <a:chOff x="5902825" y="803337"/>
              <a:chExt cx="1268632" cy="1278735"/>
            </a:xfrm>
          </p:grpSpPr>
          <p:sp>
            <p:nvSpPr>
              <p:cNvPr id="158" name="正方形/長方形 157"/>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9" name="正方形/長方形 158"/>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0" name="正方形/長方形 159"/>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61" name="正方形/長方形 160"/>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nvGrpSpPr>
            <p:cNvPr id="149" name="図形グループ 148"/>
            <p:cNvGrpSpPr/>
            <p:nvPr/>
          </p:nvGrpSpPr>
          <p:grpSpPr>
            <a:xfrm rot="2700000">
              <a:off x="5912347" y="812862"/>
              <a:ext cx="1268632" cy="1278735"/>
              <a:chOff x="5902825" y="803337"/>
              <a:chExt cx="1268632" cy="1278735"/>
            </a:xfrm>
          </p:grpSpPr>
          <p:sp>
            <p:nvSpPr>
              <p:cNvPr id="152" name="正方形/長方形 151"/>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5" name="正方形/長方形 154"/>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6" name="正方形/長方形 155"/>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57" name="正方形/長方形 156"/>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sp>
        <p:nvSpPr>
          <p:cNvPr id="162" name="八角形 161"/>
          <p:cNvSpPr>
            <a:spLocks noChangeAspect="1"/>
          </p:cNvSpPr>
          <p:nvPr/>
        </p:nvSpPr>
        <p:spPr>
          <a:xfrm>
            <a:off x="1135309" y="1311105"/>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a:spLocks noChangeAspect="1"/>
          </p:cNvSpPr>
          <p:nvPr/>
        </p:nvSpPr>
        <p:spPr>
          <a:xfrm rot="18900000">
            <a:off x="721727" y="155841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3" name="正方形/長方形 172"/>
          <p:cNvSpPr>
            <a:spLocks noChangeAspect="1"/>
          </p:cNvSpPr>
          <p:nvPr/>
        </p:nvSpPr>
        <p:spPr>
          <a:xfrm rot="18900000">
            <a:off x="1380719" y="865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78" name="正方形/長方形 177"/>
          <p:cNvSpPr>
            <a:spLocks noChangeAspect="1"/>
          </p:cNvSpPr>
          <p:nvPr/>
        </p:nvSpPr>
        <p:spPr>
          <a:xfrm rot="18900000">
            <a:off x="1380719" y="223142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94" name="正方形/長方形 193"/>
          <p:cNvSpPr>
            <a:spLocks noChangeAspect="1"/>
          </p:cNvSpPr>
          <p:nvPr/>
        </p:nvSpPr>
        <p:spPr>
          <a:xfrm rot="18900000">
            <a:off x="2064945" y="156310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nvGrpSpPr>
          <p:cNvPr id="200" name="図形グループ 199"/>
          <p:cNvGrpSpPr/>
          <p:nvPr/>
        </p:nvGrpSpPr>
        <p:grpSpPr>
          <a:xfrm>
            <a:off x="5661400" y="3276354"/>
            <a:ext cx="1278735" cy="1278735"/>
            <a:chOff x="5907295" y="812862"/>
            <a:chExt cx="1278735" cy="1278735"/>
          </a:xfrm>
        </p:grpSpPr>
        <p:grpSp>
          <p:nvGrpSpPr>
            <p:cNvPr id="201" name="図形グループ 200"/>
            <p:cNvGrpSpPr/>
            <p:nvPr/>
          </p:nvGrpSpPr>
          <p:grpSpPr>
            <a:xfrm>
              <a:off x="5912347" y="812862"/>
              <a:ext cx="1268632" cy="1278735"/>
              <a:chOff x="5902825" y="803337"/>
              <a:chExt cx="1268632" cy="1278735"/>
            </a:xfrm>
          </p:grpSpPr>
          <p:sp>
            <p:nvSpPr>
              <p:cNvPr id="207" name="正方形/長方形 206"/>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08" name="正方形/長方形 207"/>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09" name="正方形/長方形 208"/>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0" name="正方形/長方形 209"/>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nvGrpSpPr>
            <p:cNvPr id="202" name="図形グループ 201"/>
            <p:cNvGrpSpPr/>
            <p:nvPr/>
          </p:nvGrpSpPr>
          <p:grpSpPr>
            <a:xfrm rot="2700000">
              <a:off x="5912347" y="812862"/>
              <a:ext cx="1268632" cy="1278735"/>
              <a:chOff x="5902825" y="803337"/>
              <a:chExt cx="1268632" cy="1278735"/>
            </a:xfrm>
          </p:grpSpPr>
          <p:sp>
            <p:nvSpPr>
              <p:cNvPr id="203" name="正方形/長方形 202"/>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04" name="正方形/長方形 203"/>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05" name="正方形/長方形 204"/>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06" name="正方形/長方形 205"/>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grpSp>
        <p:nvGrpSpPr>
          <p:cNvPr id="211" name="図形グループ 210"/>
          <p:cNvGrpSpPr/>
          <p:nvPr/>
        </p:nvGrpSpPr>
        <p:grpSpPr>
          <a:xfrm>
            <a:off x="7750758" y="3279257"/>
            <a:ext cx="1278735" cy="1278735"/>
            <a:chOff x="5907295" y="812862"/>
            <a:chExt cx="1278735" cy="1278735"/>
          </a:xfrm>
        </p:grpSpPr>
        <p:grpSp>
          <p:nvGrpSpPr>
            <p:cNvPr id="212" name="図形グループ 211"/>
            <p:cNvGrpSpPr/>
            <p:nvPr/>
          </p:nvGrpSpPr>
          <p:grpSpPr>
            <a:xfrm>
              <a:off x="5912347" y="812862"/>
              <a:ext cx="1268632" cy="1278735"/>
              <a:chOff x="5902825" y="803337"/>
              <a:chExt cx="1268632" cy="1278735"/>
            </a:xfrm>
          </p:grpSpPr>
          <p:sp>
            <p:nvSpPr>
              <p:cNvPr id="218" name="正方形/長方形 217"/>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9" name="正方形/長方形 218"/>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0" name="正方形/長方形 219"/>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1" name="正方形/長方形 220"/>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nvGrpSpPr>
            <p:cNvPr id="213" name="図形グループ 212"/>
            <p:cNvGrpSpPr/>
            <p:nvPr/>
          </p:nvGrpSpPr>
          <p:grpSpPr>
            <a:xfrm rot="2700000">
              <a:off x="5912347" y="812862"/>
              <a:ext cx="1268632" cy="1278735"/>
              <a:chOff x="5902825" y="803337"/>
              <a:chExt cx="1268632" cy="1278735"/>
            </a:xfrm>
          </p:grpSpPr>
          <p:sp>
            <p:nvSpPr>
              <p:cNvPr id="214" name="正方形/長方形 213"/>
              <p:cNvSpPr>
                <a:spLocks noChangeAspect="1"/>
              </p:cNvSpPr>
              <p:nvPr/>
            </p:nvSpPr>
            <p:spPr>
              <a:xfrm rot="16200000">
                <a:off x="5902825"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5" name="正方形/長方形 214"/>
              <p:cNvSpPr>
                <a:spLocks noChangeAspect="1"/>
              </p:cNvSpPr>
              <p:nvPr/>
            </p:nvSpPr>
            <p:spPr>
              <a:xfrm rot="16200000">
                <a:off x="6811457" y="803337"/>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6" name="正方形/長方形 215"/>
              <p:cNvSpPr>
                <a:spLocks noChangeAspect="1"/>
              </p:cNvSpPr>
              <p:nvPr/>
            </p:nvSpPr>
            <p:spPr>
              <a:xfrm rot="16200000">
                <a:off x="5902825"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17" name="正方形/長方形 216"/>
              <p:cNvSpPr>
                <a:spLocks noChangeAspect="1"/>
              </p:cNvSpPr>
              <p:nvPr/>
            </p:nvSpPr>
            <p:spPr>
              <a:xfrm rot="16200000">
                <a:off x="6811457" y="1722072"/>
                <a:ext cx="360000" cy="360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grpSp>
      </p:grpSp>
      <p:sp>
        <p:nvSpPr>
          <p:cNvPr id="222" name="八角形 221"/>
          <p:cNvSpPr>
            <a:spLocks noChangeAspect="1"/>
          </p:cNvSpPr>
          <p:nvPr/>
        </p:nvSpPr>
        <p:spPr>
          <a:xfrm>
            <a:off x="3231513" y="3425107"/>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正方形/長方形 222"/>
          <p:cNvSpPr>
            <a:spLocks noChangeAspect="1"/>
          </p:cNvSpPr>
          <p:nvPr/>
        </p:nvSpPr>
        <p:spPr>
          <a:xfrm rot="18900000">
            <a:off x="2817931" y="367241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4" name="正方形/長方形 223"/>
          <p:cNvSpPr>
            <a:spLocks noChangeAspect="1"/>
          </p:cNvSpPr>
          <p:nvPr/>
        </p:nvSpPr>
        <p:spPr>
          <a:xfrm rot="18900000">
            <a:off x="3476923" y="297916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5" name="正方形/長方形 224"/>
          <p:cNvSpPr>
            <a:spLocks noChangeAspect="1"/>
          </p:cNvSpPr>
          <p:nvPr/>
        </p:nvSpPr>
        <p:spPr>
          <a:xfrm rot="18900000">
            <a:off x="3476923" y="434542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6" name="正方形/長方形 225"/>
          <p:cNvSpPr>
            <a:spLocks noChangeAspect="1"/>
          </p:cNvSpPr>
          <p:nvPr/>
        </p:nvSpPr>
        <p:spPr>
          <a:xfrm rot="18900000">
            <a:off x="4161149" y="36771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7" name="八角形 226"/>
          <p:cNvSpPr>
            <a:spLocks noChangeAspect="1"/>
          </p:cNvSpPr>
          <p:nvPr/>
        </p:nvSpPr>
        <p:spPr>
          <a:xfrm>
            <a:off x="1133693" y="3420416"/>
            <a:ext cx="1008000" cy="1008000"/>
          </a:xfrm>
          <a:prstGeom prst="oct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8" name="正方形/長方形 227"/>
          <p:cNvSpPr>
            <a:spLocks noChangeAspect="1"/>
          </p:cNvSpPr>
          <p:nvPr/>
        </p:nvSpPr>
        <p:spPr>
          <a:xfrm rot="18900000">
            <a:off x="720111" y="366772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29" name="正方形/長方形 228"/>
          <p:cNvSpPr>
            <a:spLocks noChangeAspect="1"/>
          </p:cNvSpPr>
          <p:nvPr/>
        </p:nvSpPr>
        <p:spPr>
          <a:xfrm rot="18900000">
            <a:off x="1379103" y="297447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30" name="正方形/長方形 229"/>
          <p:cNvSpPr>
            <a:spLocks noChangeAspect="1"/>
          </p:cNvSpPr>
          <p:nvPr/>
        </p:nvSpPr>
        <p:spPr>
          <a:xfrm rot="18900000">
            <a:off x="1379103" y="4340736"/>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31" name="正方形/長方形 230"/>
          <p:cNvSpPr>
            <a:spLocks noChangeAspect="1"/>
          </p:cNvSpPr>
          <p:nvPr/>
        </p:nvSpPr>
        <p:spPr>
          <a:xfrm rot="18900000">
            <a:off x="2063329" y="36724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54" name="円/楕円 253"/>
          <p:cNvSpPr>
            <a:spLocks noChangeAspect="1"/>
          </p:cNvSpPr>
          <p:nvPr/>
        </p:nvSpPr>
        <p:spPr>
          <a:xfrm>
            <a:off x="4930918" y="2823336"/>
            <a:ext cx="144000" cy="144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5" name="テキスト ボックス 254"/>
          <p:cNvSpPr txBox="1"/>
          <p:nvPr/>
        </p:nvSpPr>
        <p:spPr>
          <a:xfrm>
            <a:off x="2055294" y="445066"/>
            <a:ext cx="1261884" cy="523220"/>
          </a:xfrm>
          <a:prstGeom prst="rect">
            <a:avLst/>
          </a:prstGeom>
          <a:noFill/>
        </p:spPr>
        <p:txBody>
          <a:bodyPr wrap="none" rtlCol="0">
            <a:spAutoFit/>
          </a:bodyPr>
          <a:lstStyle/>
          <a:p>
            <a:r>
              <a:rPr kumimoji="1" lang="ja-JP" altLang="en-US" sz="2800" dirty="0" smtClean="0">
                <a:solidFill>
                  <a:schemeClr val="bg1"/>
                </a:solidFill>
              </a:rPr>
              <a:t>八角形</a:t>
            </a:r>
            <a:endParaRPr kumimoji="1" lang="ja-JP" altLang="en-US" sz="2800" dirty="0">
              <a:solidFill>
                <a:schemeClr val="bg1"/>
              </a:solidFill>
            </a:endParaRPr>
          </a:p>
        </p:txBody>
      </p:sp>
      <p:sp>
        <p:nvSpPr>
          <p:cNvPr id="256" name="テキスト ボックス 255"/>
          <p:cNvSpPr txBox="1"/>
          <p:nvPr/>
        </p:nvSpPr>
        <p:spPr>
          <a:xfrm>
            <a:off x="6709170" y="440375"/>
            <a:ext cx="1261884" cy="523220"/>
          </a:xfrm>
          <a:prstGeom prst="rect">
            <a:avLst/>
          </a:prstGeom>
          <a:noFill/>
        </p:spPr>
        <p:txBody>
          <a:bodyPr wrap="none" rtlCol="0">
            <a:spAutoFit/>
          </a:bodyPr>
          <a:lstStyle/>
          <a:p>
            <a:r>
              <a:rPr kumimoji="1" lang="ja-JP" altLang="en-US" sz="2800" dirty="0" smtClean="0">
                <a:solidFill>
                  <a:schemeClr val="bg1"/>
                </a:solidFill>
              </a:rPr>
              <a:t>八角形</a:t>
            </a:r>
            <a:endParaRPr kumimoji="1" lang="ja-JP" altLang="en-US" sz="2800" dirty="0">
              <a:solidFill>
                <a:schemeClr val="bg1"/>
              </a:solidFill>
            </a:endParaRPr>
          </a:p>
        </p:txBody>
      </p:sp>
    </p:spTree>
    <p:extLst>
      <p:ext uri="{BB962C8B-B14F-4D97-AF65-F5344CB8AC3E}">
        <p14:creationId xmlns:p14="http://schemas.microsoft.com/office/powerpoint/2010/main" val="141480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5000" fill="hold"/>
                                        <p:tgtEl>
                                          <p:spTgt spid="69"/>
                                        </p:tgtEl>
                                        <p:attrNameLst>
                                          <p:attrName>r</p:attrName>
                                        </p:attrNameLst>
                                      </p:cBhvr>
                                    </p:animRot>
                                  </p:childTnLst>
                                </p:cTn>
                              </p:par>
                              <p:par>
                                <p:cTn id="7" presetID="8" presetClass="emph" presetSubtype="0" repeatCount="indefinite" fill="hold" grpId="0" nodeType="withEffect">
                                  <p:stCondLst>
                                    <p:cond delay="0"/>
                                  </p:stCondLst>
                                  <p:endCondLst>
                                    <p:cond evt="onNext" delay="0">
                                      <p:tgtEl>
                                        <p:sldTgt/>
                                      </p:tgtEl>
                                    </p:cond>
                                  </p:endCondLst>
                                  <p:childTnLst>
                                    <p:animRot by="21600000">
                                      <p:cBhvr>
                                        <p:cTn id="8" dur="5000" fill="hold"/>
                                        <p:tgtEl>
                                          <p:spTgt spid="70"/>
                                        </p:tgtEl>
                                        <p:attrNameLst>
                                          <p:attrName>r</p:attrName>
                                        </p:attrNameLst>
                                      </p:cBhvr>
                                    </p:animRot>
                                  </p:childTnLst>
                                </p:cTn>
                              </p:par>
                              <p:par>
                                <p:cTn id="9" presetID="8" presetClass="emph" presetSubtype="0" repeatCount="indefinite" fill="hold" grpId="0" nodeType="withEffect">
                                  <p:stCondLst>
                                    <p:cond delay="0"/>
                                  </p:stCondLst>
                                  <p:endCondLst>
                                    <p:cond evt="onNext" delay="0">
                                      <p:tgtEl>
                                        <p:sldTgt/>
                                      </p:tgtEl>
                                    </p:cond>
                                  </p:endCondLst>
                                  <p:childTnLst>
                                    <p:animRot by="21600000">
                                      <p:cBhvr>
                                        <p:cTn id="10" dur="5000" fill="hold"/>
                                        <p:tgtEl>
                                          <p:spTgt spid="71"/>
                                        </p:tgtEl>
                                        <p:attrNameLst>
                                          <p:attrName>r</p:attrName>
                                        </p:attrNameLst>
                                      </p:cBhvr>
                                    </p:animRot>
                                  </p:childTnLst>
                                </p:cTn>
                              </p:par>
                              <p:par>
                                <p:cTn id="11" presetID="8" presetClass="emph" presetSubtype="0" repeatCount="indefinite" fill="hold" grpId="0" nodeType="withEffect">
                                  <p:stCondLst>
                                    <p:cond delay="0"/>
                                  </p:stCondLst>
                                  <p:endCondLst>
                                    <p:cond evt="onNext" delay="0">
                                      <p:tgtEl>
                                        <p:sldTgt/>
                                      </p:tgtEl>
                                    </p:cond>
                                  </p:endCondLst>
                                  <p:childTnLst>
                                    <p:animRot by="21600000">
                                      <p:cBhvr>
                                        <p:cTn id="12" dur="5000" fill="hold"/>
                                        <p:tgtEl>
                                          <p:spTgt spid="72"/>
                                        </p:tgtEl>
                                        <p:attrNameLst>
                                          <p:attrName>r</p:attrName>
                                        </p:attrNameLst>
                                      </p:cBhvr>
                                    </p:animRot>
                                  </p:childTnLst>
                                </p:cTn>
                              </p:par>
                              <p:par>
                                <p:cTn id="13" presetID="8" presetClass="emph" presetSubtype="0" repeatCount="indefinite" fill="hold" grpId="0" nodeType="withEffect">
                                  <p:stCondLst>
                                    <p:cond delay="0"/>
                                  </p:stCondLst>
                                  <p:endCondLst>
                                    <p:cond evt="onNext" delay="0">
                                      <p:tgtEl>
                                        <p:sldTgt/>
                                      </p:tgtEl>
                                    </p:cond>
                                  </p:endCondLst>
                                  <p:childTnLst>
                                    <p:animRot by="21600000">
                                      <p:cBhvr>
                                        <p:cTn id="14" dur="5000" fill="hold"/>
                                        <p:tgtEl>
                                          <p:spTgt spid="73"/>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162"/>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222"/>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2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0" grpId="0" animBg="1"/>
      <p:bldP spid="71" grpId="0" animBg="1"/>
      <p:bldP spid="72" grpId="0" animBg="1"/>
      <p:bldP spid="73" grpId="0" animBg="1"/>
      <p:bldP spid="162" grpId="0" animBg="1"/>
      <p:bldP spid="222" grpId="0" animBg="1"/>
      <p:bldP spid="2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858000"/>
          </a:xfrm>
          <a:prstGeom prst="rect">
            <a:avLst/>
          </a:prstGeom>
          <a:solidFill>
            <a:schemeClr val="accent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6" name="正方形/長方形 5"/>
          <p:cNvSpPr/>
          <p:nvPr/>
        </p:nvSpPr>
        <p:spPr>
          <a:xfrm rot="18900000">
            <a:off x="5591957"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rot="18900000">
            <a:off x="6994624"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正方形/長方形 11"/>
          <p:cNvSpPr/>
          <p:nvPr/>
        </p:nvSpPr>
        <p:spPr>
          <a:xfrm rot="18900000">
            <a:off x="8427220"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6" name="正方形/長方形 25"/>
          <p:cNvSpPr/>
          <p:nvPr/>
        </p:nvSpPr>
        <p:spPr>
          <a:xfrm rot="18900000">
            <a:off x="5591957"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30" name="正方形/長方形 29"/>
          <p:cNvSpPr/>
          <p:nvPr/>
        </p:nvSpPr>
        <p:spPr>
          <a:xfrm rot="18900000">
            <a:off x="8427220"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35" name="テキスト ボックス 134"/>
          <p:cNvSpPr txBox="1"/>
          <p:nvPr/>
        </p:nvSpPr>
        <p:spPr>
          <a:xfrm>
            <a:off x="546273" y="5308407"/>
            <a:ext cx="8826328" cy="1384995"/>
          </a:xfrm>
          <a:prstGeom prst="rect">
            <a:avLst/>
          </a:prstGeom>
          <a:solidFill>
            <a:schemeClr val="bg1"/>
          </a:solidFill>
        </p:spPr>
        <p:txBody>
          <a:bodyPr wrap="square" rtlCol="0">
            <a:spAutoFit/>
          </a:bodyPr>
          <a:lstStyle/>
          <a:p>
            <a:r>
              <a:rPr kumimoji="1" lang="ja-JP" altLang="en-US" sz="2800" dirty="0" smtClean="0"/>
              <a:t>一方で遮蔽物の方を動かした場合には，大きさは変化して見えません。角が隠れるだけでなく，対象自体が回転することも錯視の生起に重要なようです。</a:t>
            </a:r>
            <a:endParaRPr lang="en-US" altLang="ja-JP" sz="2800" dirty="0" smtClean="0"/>
          </a:p>
        </p:txBody>
      </p:sp>
      <p:sp>
        <p:nvSpPr>
          <p:cNvPr id="2" name="円/楕円 1"/>
          <p:cNvSpPr>
            <a:spLocks noChangeAspect="1"/>
          </p:cNvSpPr>
          <p:nvPr/>
        </p:nvSpPr>
        <p:spPr>
          <a:xfrm>
            <a:off x="4930918" y="2723320"/>
            <a:ext cx="144000" cy="144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3"/>
          <a:stretch>
            <a:fillRect/>
          </a:stretch>
        </p:blipFill>
        <p:spPr>
          <a:xfrm>
            <a:off x="4994090" y="244880"/>
            <a:ext cx="2197100" cy="2222500"/>
          </a:xfrm>
          <a:prstGeom prst="rect">
            <a:avLst/>
          </a:prstGeom>
        </p:spPr>
      </p:pic>
      <p:pic>
        <p:nvPicPr>
          <p:cNvPr id="59" name="図 58"/>
          <p:cNvPicPr>
            <a:picLocks noChangeAspect="1"/>
          </p:cNvPicPr>
          <p:nvPr/>
        </p:nvPicPr>
        <p:blipFill>
          <a:blip r:embed="rId3"/>
          <a:stretch>
            <a:fillRect/>
          </a:stretch>
        </p:blipFill>
        <p:spPr>
          <a:xfrm>
            <a:off x="6396757" y="1665414"/>
            <a:ext cx="2197100" cy="2222500"/>
          </a:xfrm>
          <a:prstGeom prst="rect">
            <a:avLst/>
          </a:prstGeom>
        </p:spPr>
      </p:pic>
      <p:pic>
        <p:nvPicPr>
          <p:cNvPr id="62" name="図 61"/>
          <p:cNvPicPr>
            <a:picLocks noChangeAspect="1"/>
          </p:cNvPicPr>
          <p:nvPr/>
        </p:nvPicPr>
        <p:blipFill>
          <a:blip r:embed="rId3"/>
          <a:stretch>
            <a:fillRect/>
          </a:stretch>
        </p:blipFill>
        <p:spPr>
          <a:xfrm>
            <a:off x="7829353" y="3059117"/>
            <a:ext cx="2197100" cy="2222500"/>
          </a:xfrm>
          <a:prstGeom prst="rect">
            <a:avLst/>
          </a:prstGeom>
        </p:spPr>
      </p:pic>
      <p:pic>
        <p:nvPicPr>
          <p:cNvPr id="64" name="図 63"/>
          <p:cNvPicPr>
            <a:picLocks noChangeAspect="1"/>
          </p:cNvPicPr>
          <p:nvPr/>
        </p:nvPicPr>
        <p:blipFill>
          <a:blip r:embed="rId3"/>
          <a:stretch>
            <a:fillRect/>
          </a:stretch>
        </p:blipFill>
        <p:spPr>
          <a:xfrm>
            <a:off x="7829353" y="252055"/>
            <a:ext cx="2197100" cy="2222500"/>
          </a:xfrm>
          <a:prstGeom prst="rect">
            <a:avLst/>
          </a:prstGeom>
        </p:spPr>
      </p:pic>
      <p:pic>
        <p:nvPicPr>
          <p:cNvPr id="65" name="図 64"/>
          <p:cNvPicPr>
            <a:picLocks noChangeAspect="1"/>
          </p:cNvPicPr>
          <p:nvPr/>
        </p:nvPicPr>
        <p:blipFill>
          <a:blip r:embed="rId3"/>
          <a:stretch>
            <a:fillRect/>
          </a:stretch>
        </p:blipFill>
        <p:spPr>
          <a:xfrm>
            <a:off x="4994090" y="3085948"/>
            <a:ext cx="2197100" cy="2222500"/>
          </a:xfrm>
          <a:prstGeom prst="rect">
            <a:avLst/>
          </a:prstGeom>
        </p:spPr>
      </p:pic>
      <p:sp>
        <p:nvSpPr>
          <p:cNvPr id="80" name="正方形/長方形 79"/>
          <p:cNvSpPr/>
          <p:nvPr/>
        </p:nvSpPr>
        <p:spPr>
          <a:xfrm rot="18900000">
            <a:off x="573833"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3" name="正方形/長方形 82"/>
          <p:cNvSpPr/>
          <p:nvPr/>
        </p:nvSpPr>
        <p:spPr>
          <a:xfrm rot="18900000">
            <a:off x="1989980" y="2275981"/>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4" name="正方形/長方形 83"/>
          <p:cNvSpPr/>
          <p:nvPr/>
        </p:nvSpPr>
        <p:spPr>
          <a:xfrm rot="18900000">
            <a:off x="3406127" y="859834"/>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6" name="正方形/長方形 85"/>
          <p:cNvSpPr/>
          <p:nvPr/>
        </p:nvSpPr>
        <p:spPr>
          <a:xfrm rot="18900000">
            <a:off x="573833"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8" name="正方形/長方形 87"/>
          <p:cNvSpPr/>
          <p:nvPr/>
        </p:nvSpPr>
        <p:spPr>
          <a:xfrm rot="18900000">
            <a:off x="3406127" y="3692126"/>
            <a:ext cx="1001367" cy="10013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89" name="正方形/長方形 88"/>
          <p:cNvSpPr>
            <a:spLocks noChangeAspect="1"/>
          </p:cNvSpPr>
          <p:nvPr/>
        </p:nvSpPr>
        <p:spPr>
          <a:xfrm rot="18900000">
            <a:off x="1530000"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1" name="正方形/長方形 90"/>
          <p:cNvSpPr>
            <a:spLocks noChangeAspect="1"/>
          </p:cNvSpPr>
          <p:nvPr/>
        </p:nvSpPr>
        <p:spPr>
          <a:xfrm rot="18900000">
            <a:off x="2961963"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2" name="正方形/長方形 91"/>
          <p:cNvSpPr>
            <a:spLocks noChangeAspect="1"/>
          </p:cNvSpPr>
          <p:nvPr/>
        </p:nvSpPr>
        <p:spPr>
          <a:xfrm rot="18900000">
            <a:off x="2961963"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3" name="正方形/長方形 92"/>
          <p:cNvSpPr>
            <a:spLocks noChangeAspect="1"/>
          </p:cNvSpPr>
          <p:nvPr/>
        </p:nvSpPr>
        <p:spPr>
          <a:xfrm rot="18900000">
            <a:off x="817237"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4" name="正方形/長方形 93"/>
          <p:cNvSpPr>
            <a:spLocks noChangeAspect="1"/>
          </p:cNvSpPr>
          <p:nvPr/>
        </p:nvSpPr>
        <p:spPr>
          <a:xfrm rot="18900000">
            <a:off x="3649531" y="386692"/>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6" name="正方形/長方形 95"/>
          <p:cNvSpPr>
            <a:spLocks noChangeAspect="1"/>
          </p:cNvSpPr>
          <p:nvPr/>
        </p:nvSpPr>
        <p:spPr>
          <a:xfrm rot="18900000">
            <a:off x="1530000"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7" name="正方形/長方形 96"/>
          <p:cNvSpPr>
            <a:spLocks noChangeAspect="1"/>
          </p:cNvSpPr>
          <p:nvPr/>
        </p:nvSpPr>
        <p:spPr>
          <a:xfrm rot="18900000">
            <a:off x="4362292" y="1108517"/>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8" name="正方形/長方形 97"/>
          <p:cNvSpPr>
            <a:spLocks noChangeAspect="1"/>
          </p:cNvSpPr>
          <p:nvPr/>
        </p:nvSpPr>
        <p:spPr>
          <a:xfrm rot="18900000">
            <a:off x="1530000"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99" name="正方形/長方形 98"/>
          <p:cNvSpPr>
            <a:spLocks noChangeAspect="1"/>
          </p:cNvSpPr>
          <p:nvPr/>
        </p:nvSpPr>
        <p:spPr>
          <a:xfrm rot="18900000">
            <a:off x="4362292" y="3940809"/>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0" name="正方形/長方形 99"/>
          <p:cNvSpPr>
            <a:spLocks noChangeAspect="1"/>
          </p:cNvSpPr>
          <p:nvPr/>
        </p:nvSpPr>
        <p:spPr>
          <a:xfrm rot="18900000">
            <a:off x="2961963" y="252466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1" name="正方形/長方形 100"/>
          <p:cNvSpPr>
            <a:spLocks noChangeAspect="1"/>
          </p:cNvSpPr>
          <p:nvPr/>
        </p:nvSpPr>
        <p:spPr>
          <a:xfrm rot="18900000">
            <a:off x="817237"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2" name="正方形/長方形 101"/>
          <p:cNvSpPr>
            <a:spLocks noChangeAspect="1"/>
          </p:cNvSpPr>
          <p:nvPr/>
        </p:nvSpPr>
        <p:spPr>
          <a:xfrm rot="18900000">
            <a:off x="3649531" y="1810104"/>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3" name="正方形/長方形 102"/>
          <p:cNvSpPr>
            <a:spLocks noChangeAspect="1"/>
          </p:cNvSpPr>
          <p:nvPr/>
        </p:nvSpPr>
        <p:spPr>
          <a:xfrm rot="18900000">
            <a:off x="2233384" y="1821281"/>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4" name="正方形/長方形 103"/>
          <p:cNvSpPr>
            <a:spLocks noChangeAspect="1"/>
          </p:cNvSpPr>
          <p:nvPr/>
        </p:nvSpPr>
        <p:spPr>
          <a:xfrm rot="18900000">
            <a:off x="817237"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5" name="正方形/長方形 104"/>
          <p:cNvSpPr>
            <a:spLocks noChangeAspect="1"/>
          </p:cNvSpPr>
          <p:nvPr/>
        </p:nvSpPr>
        <p:spPr>
          <a:xfrm rot="18900000">
            <a:off x="3649531"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6" name="正方形/長方形 105"/>
          <p:cNvSpPr>
            <a:spLocks noChangeAspect="1"/>
          </p:cNvSpPr>
          <p:nvPr/>
        </p:nvSpPr>
        <p:spPr>
          <a:xfrm rot="18900000">
            <a:off x="2233384" y="322445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7" name="正方形/長方形 106"/>
          <p:cNvSpPr>
            <a:spLocks noChangeAspect="1"/>
          </p:cNvSpPr>
          <p:nvPr/>
        </p:nvSpPr>
        <p:spPr>
          <a:xfrm rot="18900000">
            <a:off x="817237"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8" name="正方形/長方形 107"/>
          <p:cNvSpPr>
            <a:spLocks noChangeAspect="1"/>
          </p:cNvSpPr>
          <p:nvPr/>
        </p:nvSpPr>
        <p:spPr>
          <a:xfrm rot="18900000">
            <a:off x="3649531" y="4657165"/>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1" name="正方形/長方形 110"/>
          <p:cNvSpPr>
            <a:spLocks noChangeAspect="1"/>
          </p:cNvSpPr>
          <p:nvPr/>
        </p:nvSpPr>
        <p:spPr>
          <a:xfrm rot="18900000">
            <a:off x="132592" y="1113208"/>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12" name="正方形/長方形 111"/>
          <p:cNvSpPr>
            <a:spLocks noChangeAspect="1"/>
          </p:cNvSpPr>
          <p:nvPr/>
        </p:nvSpPr>
        <p:spPr>
          <a:xfrm rot="18900000">
            <a:off x="132592" y="3945500"/>
            <a:ext cx="504000" cy="504000"/>
          </a:xfrm>
          <a:prstGeom prst="rect">
            <a:avLst/>
          </a:prstGeom>
          <a:solidFill>
            <a:schemeClr val="bg1"/>
          </a:solidFill>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Tree>
    <p:extLst>
      <p:ext uri="{BB962C8B-B14F-4D97-AF65-F5344CB8AC3E}">
        <p14:creationId xmlns:p14="http://schemas.microsoft.com/office/powerpoint/2010/main" val="163212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endCondLst>
                                    <p:cond evt="onNext" delay="0">
                                      <p:tgtEl>
                                        <p:sldTgt/>
                                      </p:tgtEl>
                                    </p:cond>
                                  </p:endCondLst>
                                  <p:childTnLst>
                                    <p:animRot by="21600000">
                                      <p:cBhvr>
                                        <p:cTn id="6" dur="5000" fill="hold"/>
                                        <p:tgtEl>
                                          <p:spTgt spid="5"/>
                                        </p:tgtEl>
                                        <p:attrNameLst>
                                          <p:attrName>r</p:attrName>
                                        </p:attrNameLst>
                                      </p:cBhvr>
                                    </p:animRot>
                                  </p:childTnLst>
                                </p:cTn>
                              </p:par>
                              <p:par>
                                <p:cTn id="7" presetID="8" presetClass="emph" presetSubtype="0" repeatCount="indefinite" fill="hold" nodeType="withEffect">
                                  <p:stCondLst>
                                    <p:cond delay="0"/>
                                  </p:stCondLst>
                                  <p:endCondLst>
                                    <p:cond evt="onNext" delay="0">
                                      <p:tgtEl>
                                        <p:sldTgt/>
                                      </p:tgtEl>
                                    </p:cond>
                                  </p:endCondLst>
                                  <p:childTnLst>
                                    <p:animRot by="21600000">
                                      <p:cBhvr>
                                        <p:cTn id="8" dur="5000" fill="hold"/>
                                        <p:tgtEl>
                                          <p:spTgt spid="59"/>
                                        </p:tgtEl>
                                        <p:attrNameLst>
                                          <p:attrName>r</p:attrName>
                                        </p:attrNameLst>
                                      </p:cBhvr>
                                    </p:animRot>
                                  </p:childTnLst>
                                </p:cTn>
                              </p:par>
                              <p:par>
                                <p:cTn id="9" presetID="8" presetClass="emph" presetSubtype="0" repeatCount="indefinite" fill="hold" nodeType="withEffect">
                                  <p:stCondLst>
                                    <p:cond delay="0"/>
                                  </p:stCondLst>
                                  <p:endCondLst>
                                    <p:cond evt="onNext" delay="0">
                                      <p:tgtEl>
                                        <p:sldTgt/>
                                      </p:tgtEl>
                                    </p:cond>
                                  </p:endCondLst>
                                  <p:childTnLst>
                                    <p:animRot by="21600000">
                                      <p:cBhvr>
                                        <p:cTn id="10" dur="5000" fill="hold"/>
                                        <p:tgtEl>
                                          <p:spTgt spid="62"/>
                                        </p:tgtEl>
                                        <p:attrNameLst>
                                          <p:attrName>r</p:attrName>
                                        </p:attrNameLst>
                                      </p:cBhvr>
                                    </p:animRot>
                                  </p:childTnLst>
                                </p:cTn>
                              </p:par>
                              <p:par>
                                <p:cTn id="11" presetID="8" presetClass="emph" presetSubtype="0" repeatCount="indefinite" fill="hold" nodeType="withEffect">
                                  <p:stCondLst>
                                    <p:cond delay="0"/>
                                  </p:stCondLst>
                                  <p:endCondLst>
                                    <p:cond evt="onNext" delay="0">
                                      <p:tgtEl>
                                        <p:sldTgt/>
                                      </p:tgtEl>
                                    </p:cond>
                                  </p:endCondLst>
                                  <p:childTnLst>
                                    <p:animRot by="21600000">
                                      <p:cBhvr>
                                        <p:cTn id="12" dur="5000" fill="hold"/>
                                        <p:tgtEl>
                                          <p:spTgt spid="64"/>
                                        </p:tgtEl>
                                        <p:attrNameLst>
                                          <p:attrName>r</p:attrName>
                                        </p:attrNameLst>
                                      </p:cBhvr>
                                    </p:animRot>
                                  </p:childTnLst>
                                </p:cTn>
                              </p:par>
                              <p:par>
                                <p:cTn id="13" presetID="8" presetClass="emph" presetSubtype="0" repeatCount="indefinite" fill="hold" nodeType="withEffect">
                                  <p:stCondLst>
                                    <p:cond delay="0"/>
                                  </p:stCondLst>
                                  <p:endCondLst>
                                    <p:cond evt="onNext" delay="0">
                                      <p:tgtEl>
                                        <p:sldTgt/>
                                      </p:tgtEl>
                                    </p:cond>
                                  </p:endCondLst>
                                  <p:childTnLst>
                                    <p:animRot by="21600000">
                                      <p:cBhvr>
                                        <p:cTn id="14" dur="5000" fill="hold"/>
                                        <p:tgtEl>
                                          <p:spTgt spid="65"/>
                                        </p:tgtEl>
                                        <p:attrNameLst>
                                          <p:attrName>r</p:attrName>
                                        </p:attrNameLst>
                                      </p:cBhvr>
                                    </p:animRot>
                                  </p:childTnLst>
                                </p:cTn>
                              </p:par>
                              <p:par>
                                <p:cTn id="15" presetID="8" presetClass="emph" presetSubtype="0" repeatCount="indefinite" fill="hold" grpId="0" nodeType="withEffect">
                                  <p:stCondLst>
                                    <p:cond delay="0"/>
                                  </p:stCondLst>
                                  <p:endCondLst>
                                    <p:cond evt="onNext" delay="0">
                                      <p:tgtEl>
                                        <p:sldTgt/>
                                      </p:tgtEl>
                                    </p:cond>
                                  </p:endCondLst>
                                  <p:childTnLst>
                                    <p:animRot by="21600000">
                                      <p:cBhvr>
                                        <p:cTn id="16" dur="5000" fill="hold"/>
                                        <p:tgtEl>
                                          <p:spTgt spid="86"/>
                                        </p:tgtEl>
                                        <p:attrNameLst>
                                          <p:attrName>r</p:attrName>
                                        </p:attrNameLst>
                                      </p:cBhvr>
                                    </p:animRot>
                                  </p:childTnLst>
                                </p:cTn>
                              </p:par>
                              <p:par>
                                <p:cTn id="17" presetID="8" presetClass="emph" presetSubtype="0" repeatCount="indefinite" fill="hold" grpId="0" nodeType="withEffect">
                                  <p:stCondLst>
                                    <p:cond delay="0"/>
                                  </p:stCondLst>
                                  <p:endCondLst>
                                    <p:cond evt="onNext" delay="0">
                                      <p:tgtEl>
                                        <p:sldTgt/>
                                      </p:tgtEl>
                                    </p:cond>
                                  </p:endCondLst>
                                  <p:childTnLst>
                                    <p:animRot by="21600000">
                                      <p:cBhvr>
                                        <p:cTn id="18" dur="5000" fill="hold"/>
                                        <p:tgtEl>
                                          <p:spTgt spid="80"/>
                                        </p:tgtEl>
                                        <p:attrNameLst>
                                          <p:attrName>r</p:attrName>
                                        </p:attrNameLst>
                                      </p:cBhvr>
                                    </p:animRot>
                                  </p:childTnLst>
                                </p:cTn>
                              </p:par>
                              <p:par>
                                <p:cTn id="19" presetID="8" presetClass="emph" presetSubtype="0" repeatCount="indefinite" fill="hold" grpId="0" nodeType="withEffect">
                                  <p:stCondLst>
                                    <p:cond delay="0"/>
                                  </p:stCondLst>
                                  <p:endCondLst>
                                    <p:cond evt="onNext" delay="0">
                                      <p:tgtEl>
                                        <p:sldTgt/>
                                      </p:tgtEl>
                                    </p:cond>
                                  </p:endCondLst>
                                  <p:childTnLst>
                                    <p:animRot by="21600000">
                                      <p:cBhvr>
                                        <p:cTn id="20" dur="5000" fill="hold"/>
                                        <p:tgtEl>
                                          <p:spTgt spid="84"/>
                                        </p:tgtEl>
                                        <p:attrNameLst>
                                          <p:attrName>r</p:attrName>
                                        </p:attrNameLst>
                                      </p:cBhvr>
                                    </p:animRot>
                                  </p:childTnLst>
                                </p:cTn>
                              </p:par>
                              <p:par>
                                <p:cTn id="21" presetID="8" presetClass="emph" presetSubtype="0" repeatCount="indefinite" fill="hold" grpId="0" nodeType="withEffect">
                                  <p:stCondLst>
                                    <p:cond delay="0"/>
                                  </p:stCondLst>
                                  <p:endCondLst>
                                    <p:cond evt="onNext" delay="0">
                                      <p:tgtEl>
                                        <p:sldTgt/>
                                      </p:tgtEl>
                                    </p:cond>
                                  </p:endCondLst>
                                  <p:childTnLst>
                                    <p:animRot by="21600000">
                                      <p:cBhvr>
                                        <p:cTn id="22" dur="5000" fill="hold"/>
                                        <p:tgtEl>
                                          <p:spTgt spid="88"/>
                                        </p:tgtEl>
                                        <p:attrNameLst>
                                          <p:attrName>r</p:attrName>
                                        </p:attrNameLst>
                                      </p:cBhvr>
                                    </p:animRot>
                                  </p:childTnLst>
                                </p:cTn>
                              </p:par>
                              <p:par>
                                <p:cTn id="23" presetID="8" presetClass="emph" presetSubtype="0" repeatCount="indefinite" fill="hold" grpId="0" nodeType="withEffect">
                                  <p:stCondLst>
                                    <p:cond delay="0"/>
                                  </p:stCondLst>
                                  <p:endCondLst>
                                    <p:cond evt="onNext" delay="0">
                                      <p:tgtEl>
                                        <p:sldTgt/>
                                      </p:tgtEl>
                                    </p:cond>
                                  </p:endCondLst>
                                  <p:childTnLst>
                                    <p:animRot by="21600000">
                                      <p:cBhvr>
                                        <p:cTn id="24" dur="5000" fill="hold"/>
                                        <p:tgtEl>
                                          <p:spTgt spid="8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3" grpId="0" animBg="1"/>
      <p:bldP spid="84" grpId="0" animBg="1"/>
      <p:bldP spid="86" grpId="0" animBg="1"/>
      <p:bldP spid="88" grpId="0" animBg="1"/>
    </p:bldLst>
  </p:timing>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1182</TotalTime>
  <Words>346</Words>
  <Application>Microsoft Macintosh PowerPoint</Application>
  <PresentationFormat>A4 210x297 mm</PresentationFormat>
  <Paragraphs>33</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Calibri</vt:lpstr>
      <vt:lpstr>Calibri Light</vt:lpstr>
      <vt:lpstr>Yu Gothic</vt:lpstr>
      <vt:lpstr>游ゴシック</vt:lpstr>
      <vt:lpstr>游ゴシック Light</vt:lpstr>
      <vt:lpstr>Arial</vt:lpstr>
      <vt:lpstr>ホワイト</vt:lpstr>
      <vt:lpstr>脈動する回転図形</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健太郎</dc:creator>
  <cp:lastModifiedBy>山本 健太郎</cp:lastModifiedBy>
  <cp:revision>132</cp:revision>
  <dcterms:created xsi:type="dcterms:W3CDTF">2018-09-24T01:22:08Z</dcterms:created>
  <dcterms:modified xsi:type="dcterms:W3CDTF">2018-09-29T16:20:01Z</dcterms:modified>
</cp:coreProperties>
</file>