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7" r:id="rId3"/>
    <p:sldId id="257" r:id="rId4"/>
    <p:sldId id="289" r:id="rId5"/>
    <p:sldId id="265" r:id="rId6"/>
    <p:sldId id="290" r:id="rId7"/>
    <p:sldId id="284" r:id="rId8"/>
    <p:sldId id="264" r:id="rId9"/>
    <p:sldId id="262" r:id="rId10"/>
    <p:sldId id="286" r:id="rId11"/>
    <p:sldId id="273" r:id="rId12"/>
    <p:sldId id="279" r:id="rId13"/>
    <p:sldId id="280" r:id="rId14"/>
    <p:sldId id="287" r:id="rId15"/>
    <p:sldId id="288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9B9B9B"/>
    <a:srgbClr val="C8C8C8"/>
    <a:srgbClr val="323232"/>
    <a:srgbClr val="FAFAFA"/>
    <a:srgbClr val="141414"/>
    <a:srgbClr val="FCFCFC"/>
    <a:srgbClr val="F8F8F8"/>
    <a:srgbClr val="0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58"/>
  </p:normalViewPr>
  <p:slideViewPr>
    <p:cSldViewPr snapToGrid="0" showGuides="1">
      <p:cViewPr varScale="1">
        <p:scale>
          <a:sx n="80" d="100"/>
          <a:sy n="80" d="100"/>
        </p:scale>
        <p:origin x="68" y="1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01B86-0860-475B-BD3A-840ED32A4D53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EAC3E-D709-4AF4-84EB-FC2218421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96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EAC3E-D709-4AF4-84EB-FC2218421DD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97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230AB3-9F41-1DEE-3ACB-71A242EE2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9959617-973D-E3D5-36DB-15B86DDE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AC3E86-2DD4-2467-D52B-66239E0A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C225BA-7226-318F-1B1C-876CFCAB3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59D3F0-C4BB-35B0-F020-A8EFBC6E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4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FD0CC-E809-6A39-91B2-CCFD2BB8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BBBA06-B374-302A-62AF-0701E159B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30A9A5E-A858-8C2E-F90E-D60F7E3B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896EA5-B75C-3A4E-8A91-49EBCA3D7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101C03-7BA4-23F8-5C3A-3AFD467B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77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D721136-4366-3BD0-155F-A5AF30E4D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06F453-8C3B-2B51-1FE9-082A968CC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2D6AA4-9534-10F3-5ED8-E7FFE8ADC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12263D-BF40-E30B-0153-4356CBC4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04286E-23C4-3DF7-D599-CEA8F8D90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58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7FA816-E4A8-6A3F-0599-50D53A84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26382C-596A-2B04-4C3F-E20E0DF9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30BB64-FEBF-F14F-65A9-3FAB95A7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C212E0-7A51-A609-FE23-38D03BD6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B4A07-9E10-7E0F-0742-FD7C148E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07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1E8E78-00AD-156D-1A3A-00A2FFE2B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925CFA3-D861-8758-C133-B46799C07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7E99A2-3569-4A9D-EFA7-6B42ADC8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10D73F-70DC-6AAC-AD79-C06B3571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55CC5E-931D-EF2E-9F69-DEA1CD88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94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EADD8B-EAF5-BA94-2AB3-C0E453C9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FCCB3D-F793-8B57-2038-B3421EF9E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73327FE-F049-F328-C7ED-C097056C8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D07FD08-2A3B-D8CC-E7C7-FBE20096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6F6FA2C-97EC-0BE9-2094-1A24B96B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3E84C9A-BC13-D075-6BA1-CA1C8A0C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77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3987FE-0FF2-35FA-BB11-76E52820E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1A8FC1-5803-7066-1E14-B4A70B71F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DCB4E68-2E93-BCCA-D7E7-322EC5FB5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2D1E92-B153-03A6-A279-3EA301B58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A3B12F-36BB-1159-F2C5-38D1364C8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F31F7C5-32B0-D2DB-02B3-762158F5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450F98F-2583-AD25-959D-D37DE7DC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2894379-7F16-B997-6652-2B4707B1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37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196F50-C609-A273-8BEA-6A66AFAD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9F59DCE-DA32-9A5C-FBB8-6758FFCE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CED498B-1D3B-8138-BE1F-37BB00FF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CC1B15-BEF2-341D-70C8-FEF56D5F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688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ECFFCDB-D0D9-2294-7D61-3323394CC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91A85CB-AFE0-CDED-DC14-E9BE5B64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168ACB-16D9-FFC8-F77F-40D4192C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35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E87819-32C0-EAD3-FCC3-18B63BF9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88E44D-F203-2C9F-8242-9A950EECC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09947F2-675E-FB0B-336B-DB7AA208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9BF225-B8D1-665A-C07B-CADD38DF7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5545AE0-5B4E-13CE-F42F-6529841AC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3BDCBD7-90E7-5A43-E651-DF34D5B7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92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38BE5-C023-9309-57B2-F2B94ECD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26B1DC6-67F0-429E-E86F-FD7BF6229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8E77C8-E681-3680-3D66-7DE7CF77B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DFA99FB-EDE3-D0E5-09C7-1F49C727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D6C1AE-52BC-A600-D8CF-ABCB7A85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871B87A-3A7F-CD84-E292-7D50BB12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971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C7FCDB2-FDC8-54D8-FB15-00476619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72D028A-2138-989E-E409-B1FD830F5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9F0670-3AC3-270C-213B-4D09FB23B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2C807-37AA-4820-9170-30E959DA834E}" type="datetimeFigureOut">
              <a:rPr kumimoji="1" lang="ja-JP" altLang="en-US" smtClean="0"/>
              <a:t>2023/12/5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7F5E7D-B1DD-C96A-4291-C64A44293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5C34C1-D0DA-ED0D-14C6-4F303BC02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9D409-A14A-4D56-B051-74DD81F2C9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31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DE0B76-48A3-C409-B2F4-1FA0C6C50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1529" y="1111912"/>
            <a:ext cx="8288942" cy="2387600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重ね市松回転錯視</a:t>
            </a:r>
            <a:br>
              <a:rPr kumimoji="1" lang="en-US" altLang="ja-JP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kumimoji="1" lang="ja-JP" altLang="en-US" sz="3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－回転によって変形する主観的輪郭－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D90F5F-A4F4-1EB2-CD79-13B6EA1F0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0779"/>
            <a:ext cx="9144000" cy="1655762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臼井</a:t>
            </a:r>
            <a:r>
              <a:rPr lang="ja-JP" altLang="en-US" dirty="0"/>
              <a:t>健太郎（立命館大学大学院・日本学術振興会）</a:t>
            </a:r>
            <a:endParaRPr lang="en-US" altLang="ja-JP" dirty="0"/>
          </a:p>
          <a:p>
            <a:r>
              <a:rPr lang="ja-JP" altLang="en-US" dirty="0"/>
              <a:t>石川将</a:t>
            </a:r>
            <a:r>
              <a:rPr kumimoji="1" lang="ja-JP" altLang="en-US" dirty="0"/>
              <a:t>也（</a:t>
            </a:r>
            <a:r>
              <a:rPr kumimoji="1" lang="en-US" altLang="ja-JP" dirty="0"/>
              <a:t>cog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ja-JP" altLang="en-US" dirty="0"/>
              <a:t>田谷修一郎（慶應義塾大学）</a:t>
            </a:r>
          </a:p>
        </p:txBody>
      </p:sp>
    </p:spTree>
    <p:extLst>
      <p:ext uri="{BB962C8B-B14F-4D97-AF65-F5344CB8AC3E}">
        <p14:creationId xmlns:p14="http://schemas.microsoft.com/office/powerpoint/2010/main" val="2406678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552006-A9F5-092B-5340-7E4B1872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A36901-8F71-5279-8518-8349126F119C}"/>
              </a:ext>
            </a:extLst>
          </p:cNvPr>
          <p:cNvSpPr txBox="1"/>
          <p:nvPr/>
        </p:nvSpPr>
        <p:spPr>
          <a:xfrm>
            <a:off x="-2198" y="6095742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正方形の中をくりぬいた形でも同様の錯視が生じ、回転する枠の中の領域でも錯視が生じる。（左上</a:t>
            </a:r>
            <a:r>
              <a:rPr lang="en-US" altLang="ja-JP" sz="2400" dirty="0">
                <a:solidFill>
                  <a:schemeClr val="bg1"/>
                </a:solidFill>
              </a:rPr>
              <a:t>2</a:t>
            </a:r>
            <a:r>
              <a:rPr lang="ja-JP" altLang="en-US" sz="2400" dirty="0">
                <a:solidFill>
                  <a:schemeClr val="bg1"/>
                </a:solidFill>
              </a:rPr>
              <a:t>つ）輪郭線だけでは円の知覚が生じづらい。（右上</a:t>
            </a:r>
            <a:r>
              <a:rPr lang="en-US" altLang="ja-JP" sz="2400" dirty="0">
                <a:solidFill>
                  <a:schemeClr val="bg1"/>
                </a:solidFill>
              </a:rPr>
              <a:t>2</a:t>
            </a:r>
            <a:r>
              <a:rPr lang="ja-JP" altLang="en-US" sz="2400" dirty="0">
                <a:solidFill>
                  <a:schemeClr val="bg1"/>
                </a:solidFill>
              </a:rPr>
              <a:t>つ）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7" name="384602810_7256295324399983_2443334041086994440_n">
            <a:hlinkClick r:id="" action="ppaction://media"/>
            <a:extLst>
              <a:ext uri="{FF2B5EF4-FFF2-40B4-BE49-F238E27FC236}">
                <a16:creationId xmlns:a16="http://schemas.microsoft.com/office/drawing/2014/main" id="{7CDA0DD3-8D62-DF97-76FF-EDD30AC834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8" y="-1"/>
            <a:ext cx="12192001" cy="6096001"/>
          </a:xfrm>
        </p:spPr>
      </p:pic>
    </p:spTree>
    <p:extLst>
      <p:ext uri="{BB962C8B-B14F-4D97-AF65-F5344CB8AC3E}">
        <p14:creationId xmlns:p14="http://schemas.microsoft.com/office/powerpoint/2010/main" val="35271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himatsu 7b">
            <a:hlinkClick r:id="" action="ppaction://media"/>
            <a:extLst>
              <a:ext uri="{FF2B5EF4-FFF2-40B4-BE49-F238E27FC236}">
                <a16:creationId xmlns:a16="http://schemas.microsoft.com/office/drawing/2014/main" id="{CEBAEB26-211C-CFD2-1AF7-AC7B04EC62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133" y="532288"/>
            <a:ext cx="4351337" cy="4351338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2F30DD-599F-1027-7FA4-E89C9226B6AA}"/>
              </a:ext>
            </a:extLst>
          </p:cNvPr>
          <p:cNvSpPr txBox="1"/>
          <p:nvPr/>
        </p:nvSpPr>
        <p:spPr>
          <a:xfrm>
            <a:off x="-2198" y="6095742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このような配置でも同様の錯視が生じる。ただ、市松模様を回転させた方が錯視はわかりやすい。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himatsu_hikaku_A">
            <a:hlinkClick r:id="" action="ppaction://media"/>
            <a:extLst>
              <a:ext uri="{FF2B5EF4-FFF2-40B4-BE49-F238E27FC236}">
                <a16:creationId xmlns:a16="http://schemas.microsoft.com/office/drawing/2014/main" id="{C36095C1-5227-0590-00B9-E87A7F3AA1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426195"/>
            <a:ext cx="7735887" cy="4351338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52F11A8-EC16-F466-4E79-DAEE5A66466F}"/>
              </a:ext>
            </a:extLst>
          </p:cNvPr>
          <p:cNvSpPr txBox="1"/>
          <p:nvPr/>
        </p:nvSpPr>
        <p:spPr>
          <a:xfrm>
            <a:off x="-2198" y="5657671"/>
            <a:ext cx="12192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Breathing square (</a:t>
            </a:r>
            <a:r>
              <a:rPr lang="ja-JP" altLang="en-US" sz="2400" dirty="0">
                <a:solidFill>
                  <a:schemeClr val="bg1"/>
                </a:solidFill>
              </a:rPr>
              <a:t>左</a:t>
            </a:r>
            <a:r>
              <a:rPr lang="en-US" altLang="ja-JP" sz="2400" dirty="0">
                <a:solidFill>
                  <a:schemeClr val="bg1"/>
                </a:solidFill>
              </a:rPr>
              <a:t>)</a:t>
            </a:r>
            <a:r>
              <a:rPr lang="ja-JP" altLang="en-US" sz="2400" dirty="0">
                <a:solidFill>
                  <a:schemeClr val="bg1"/>
                </a:solidFill>
              </a:rPr>
              <a:t>と、重ね市松回転錯視（右）。</a:t>
            </a:r>
            <a:r>
              <a:rPr lang="en-US" altLang="ja-JP" sz="2400" dirty="0">
                <a:solidFill>
                  <a:schemeClr val="bg1"/>
                </a:solidFill>
              </a:rPr>
              <a:t>Brething square </a:t>
            </a:r>
            <a:r>
              <a:rPr lang="ja-JP" altLang="en-US" sz="2400" dirty="0">
                <a:solidFill>
                  <a:schemeClr val="bg1"/>
                </a:solidFill>
              </a:rPr>
              <a:t>は正方形がアモーダル補完されるが、重ね市松回転錯視では、回転の角度に応じて、正方形や円がモーダル補完される。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himatsu_hikaku_B">
            <a:hlinkClick r:id="" action="ppaction://media"/>
            <a:extLst>
              <a:ext uri="{FF2B5EF4-FFF2-40B4-BE49-F238E27FC236}">
                <a16:creationId xmlns:a16="http://schemas.microsoft.com/office/drawing/2014/main" id="{91109D61-755F-EFA6-9BF3-8E2F888ED8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858" y="424800"/>
            <a:ext cx="7735887" cy="4351338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311447-5DF1-ECB5-D946-C6E6876A1FF3}"/>
              </a:ext>
            </a:extLst>
          </p:cNvPr>
          <p:cNvSpPr txBox="1"/>
          <p:nvPr/>
        </p:nvSpPr>
        <p:spPr>
          <a:xfrm>
            <a:off x="-2198" y="5657671"/>
            <a:ext cx="12192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正方形を固定し、背景や遮蔽の枠を回転させると、</a:t>
            </a:r>
            <a:r>
              <a:rPr lang="en-US" altLang="ja-JP" sz="2400" dirty="0">
                <a:solidFill>
                  <a:schemeClr val="bg1"/>
                </a:solidFill>
              </a:rPr>
              <a:t>Breathing square (</a:t>
            </a:r>
            <a:r>
              <a:rPr lang="ja-JP" altLang="en-US" sz="2400" dirty="0">
                <a:solidFill>
                  <a:schemeClr val="bg1"/>
                </a:solidFill>
              </a:rPr>
              <a:t>左</a:t>
            </a:r>
            <a:r>
              <a:rPr lang="en-US" altLang="ja-JP" sz="2400" dirty="0">
                <a:solidFill>
                  <a:schemeClr val="bg1"/>
                </a:solidFill>
              </a:rPr>
              <a:t>)</a:t>
            </a:r>
            <a:r>
              <a:rPr lang="ja-JP" altLang="en-US" sz="2400" dirty="0">
                <a:solidFill>
                  <a:schemeClr val="bg1"/>
                </a:solidFill>
              </a:rPr>
              <a:t> 、重ね市松回転錯視（右）ともに大きさの知覚の変化は生じない。しかし、重ね市松回転錯視（右）では正方形から円への知覚される形の変化は生じる。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42368F-4563-CDC6-583A-809C31261BC4}"/>
              </a:ext>
            </a:extLst>
          </p:cNvPr>
          <p:cNvSpPr txBox="1"/>
          <p:nvPr/>
        </p:nvSpPr>
        <p:spPr>
          <a:xfrm>
            <a:off x="-1" y="6027003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重ね市松回転錯視を、</a:t>
            </a:r>
            <a:r>
              <a:rPr lang="en-US" altLang="ja-JP" sz="2400" dirty="0">
                <a:solidFill>
                  <a:schemeClr val="bg1"/>
                </a:solidFill>
              </a:rPr>
              <a:t>Breathing square </a:t>
            </a:r>
            <a:r>
              <a:rPr lang="ja-JP" altLang="en-US" sz="2400" dirty="0">
                <a:solidFill>
                  <a:schemeClr val="bg1"/>
                </a:solidFill>
              </a:rPr>
              <a:t>と同様に遮蔽したデモ（左）と遮蔽領域を逆転させたデモ（右）。左のデモの方が円の知覚が生じやすい。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2" name="ichimatsu_hikaku_modal+amodal_hikaku">
            <a:hlinkClick r:id="" action="ppaction://media"/>
            <a:extLst>
              <a:ext uri="{FF2B5EF4-FFF2-40B4-BE49-F238E27FC236}">
                <a16:creationId xmlns:a16="http://schemas.microsoft.com/office/drawing/2014/main" id="{F578C6E8-2A19-8ADC-5B89-A209F29E7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799" y="424800"/>
            <a:ext cx="7736400" cy="386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B59E80-64DE-6CDF-4934-1F0DE3824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135" y="365125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おしまい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2C24-957C-E65A-9548-DB878C2CA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135" y="2307795"/>
            <a:ext cx="53558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/>
              <a:t>市松模様の正方形が回転しているだけなのだが、変形しながら回転して見える。具体的には、正方形から円へと変形して見えたり、それに伴って大きさが変わって見える。</a:t>
            </a:r>
            <a:endParaRPr lang="en-US" altLang="ja-JP" sz="2800" dirty="0"/>
          </a:p>
          <a:p>
            <a:endParaRPr lang="en-US" altLang="ja-JP" dirty="0"/>
          </a:p>
        </p:txBody>
      </p:sp>
      <p:pic>
        <p:nvPicPr>
          <p:cNvPr id="6" name="383157909_7084839378217576_5854526948837396053_n (1)">
            <a:hlinkClick r:id="" action="ppaction://media"/>
            <a:extLst>
              <a:ext uri="{FF2B5EF4-FFF2-40B4-BE49-F238E27FC236}">
                <a16:creationId xmlns:a16="http://schemas.microsoft.com/office/drawing/2014/main" id="{E09E8BCD-CE6F-262F-6975-E7D1E6CE3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4066" y="791816"/>
            <a:ext cx="5701059" cy="570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9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himatsu 5">
            <a:hlinkClick r:id="" action="ppaction://media"/>
            <a:extLst>
              <a:ext uri="{FF2B5EF4-FFF2-40B4-BE49-F238E27FC236}">
                <a16:creationId xmlns:a16="http://schemas.microsoft.com/office/drawing/2014/main" id="{F5062738-434B-84A8-DC4A-E06BAAF635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6146" y="933476"/>
            <a:ext cx="4830709" cy="4830710"/>
          </a:xfr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0124F548-0DC8-4B40-E970-33A42A869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128" y="4504186"/>
            <a:ext cx="1260000" cy="126000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72E29BE-431E-F2E7-1484-96972DBC8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4666" y="4504186"/>
            <a:ext cx="1260000" cy="12600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8C79751-A27D-1887-ADC1-D0DAEE8672BE}"/>
              </a:ext>
            </a:extLst>
          </p:cNvPr>
          <p:cNvSpPr txBox="1"/>
          <p:nvPr/>
        </p:nvSpPr>
        <p:spPr>
          <a:xfrm>
            <a:off x="398681" y="1743515"/>
            <a:ext cx="5697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市松模様の正方形が回転しているだけなのだが、変形しながら回転して見える。具体的には、正方形から円へと変形して見えたり、それに伴って大きさが変わって見える。</a:t>
            </a:r>
            <a:endParaRPr lang="en-US" altLang="ja-JP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1BDB49-6B41-6FF4-6D15-747AD6F54C11}"/>
              </a:ext>
            </a:extLst>
          </p:cNvPr>
          <p:cNvSpPr txBox="1"/>
          <p:nvPr/>
        </p:nvSpPr>
        <p:spPr>
          <a:xfrm>
            <a:off x="2973333" y="6273225"/>
            <a:ext cx="3122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一瞬知覚される円のイメージ図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CDFB6E-1013-C046-AE82-46CFA485CCD5}"/>
              </a:ext>
            </a:extLst>
          </p:cNvPr>
          <p:cNvSpPr txBox="1"/>
          <p:nvPr/>
        </p:nvSpPr>
        <p:spPr>
          <a:xfrm>
            <a:off x="581108" y="6273225"/>
            <a:ext cx="184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回転しているのは正方形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A5FA46-6AD9-5DDC-2DBC-3695C536796A}"/>
              </a:ext>
            </a:extLst>
          </p:cNvPr>
          <p:cNvSpPr txBox="1"/>
          <p:nvPr/>
        </p:nvSpPr>
        <p:spPr>
          <a:xfrm>
            <a:off x="7408335" y="6211669"/>
            <a:ext cx="358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重ね市松回転錯視のデモ</a:t>
            </a:r>
          </a:p>
        </p:txBody>
      </p:sp>
    </p:spTree>
    <p:extLst>
      <p:ext uri="{BB962C8B-B14F-4D97-AF65-F5344CB8AC3E}">
        <p14:creationId xmlns:p14="http://schemas.microsoft.com/office/powerpoint/2010/main" val="40088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chimatsu 3">
            <a:hlinkClick r:id="" action="ppaction://media"/>
            <a:extLst>
              <a:ext uri="{FF2B5EF4-FFF2-40B4-BE49-F238E27FC236}">
                <a16:creationId xmlns:a16="http://schemas.microsoft.com/office/drawing/2014/main" id="{20D79B7D-E3A9-2A42-75BD-0E1799E930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7191" y="549700"/>
            <a:ext cx="5429680" cy="5429681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BE0CC0-6AF9-150B-7BB1-D604D43B0437}"/>
              </a:ext>
            </a:extLst>
          </p:cNvPr>
          <p:cNvSpPr txBox="1"/>
          <p:nvPr/>
        </p:nvSpPr>
        <p:spPr>
          <a:xfrm>
            <a:off x="1593978" y="6435098"/>
            <a:ext cx="973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北岡明佳の</a:t>
            </a:r>
            <a:r>
              <a:rPr kumimoji="1" lang="en-US" altLang="ja-JP" dirty="0"/>
              <a:t>2000</a:t>
            </a:r>
            <a:r>
              <a:rPr kumimoji="1" lang="ja-JP" altLang="en-US" dirty="0"/>
              <a:t>年の作品、「ミドリガメ」（左）を動的に拡張したデモ（石川作）</a:t>
            </a:r>
          </a:p>
        </p:txBody>
      </p:sp>
      <p:pic>
        <p:nvPicPr>
          <p:cNvPr id="3" name="図 2" descr="布 が含まれている画像&#10;&#10;自動的に生成された説明">
            <a:extLst>
              <a:ext uri="{FF2B5EF4-FFF2-40B4-BE49-F238E27FC236}">
                <a16:creationId xmlns:a16="http://schemas.microsoft.com/office/drawing/2014/main" id="{11359BD9-C1F6-B9C6-48D4-6F0A5C444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9" y="1554660"/>
            <a:ext cx="4530698" cy="4520137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120B13D0-07F7-CCCE-3FB2-BAA67C9B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56" y="549701"/>
            <a:ext cx="6022944" cy="794070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静止画の錯視作品を基にした動画デモから、本錯視は発見された。</a:t>
            </a:r>
          </a:p>
        </p:txBody>
      </p:sp>
    </p:spTree>
    <p:extLst>
      <p:ext uri="{BB962C8B-B14F-4D97-AF65-F5344CB8AC3E}">
        <p14:creationId xmlns:p14="http://schemas.microsoft.com/office/powerpoint/2010/main" val="225702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311623D-424F-6D09-1309-6A36BCA70A0B}"/>
              </a:ext>
            </a:extLst>
          </p:cNvPr>
          <p:cNvSpPr txBox="1"/>
          <p:nvPr/>
        </p:nvSpPr>
        <p:spPr>
          <a:xfrm>
            <a:off x="-2198" y="6095742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上段では錯視（形や大きさの変形が伴った回転の知覚）が中心視・周辺視どちらでも生じるが、下段では錯視は生じず、正方形が回転して見える。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2" name="基本のスライド30">
            <a:hlinkClick r:id="" action="ppaction://media"/>
            <a:extLst>
              <a:ext uri="{FF2B5EF4-FFF2-40B4-BE49-F238E27FC236}">
                <a16:creationId xmlns:a16="http://schemas.microsoft.com/office/drawing/2014/main" id="{04794576-C0FA-EDEA-CA33-27A49487E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9" y="-1"/>
            <a:ext cx="12192001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D1A22A29-77C5-9930-FD7D-186EBAEA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" y="-297843"/>
            <a:ext cx="12190320" cy="60951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16DD24-8898-0516-F3AB-4A73FF8A2FFF}"/>
              </a:ext>
            </a:extLst>
          </p:cNvPr>
          <p:cNvSpPr txBox="1"/>
          <p:nvPr/>
        </p:nvSpPr>
        <p:spPr>
          <a:xfrm>
            <a:off x="0" y="6027003"/>
            <a:ext cx="1219032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市松模様の傾き毎の見え方。図の市松の模様の半分以上が同じ色の背景と重なるとき（図の</a:t>
            </a:r>
            <a:r>
              <a:rPr lang="en-US" altLang="ja-JP" sz="2400" dirty="0">
                <a:solidFill>
                  <a:schemeClr val="bg1"/>
                </a:solidFill>
              </a:rPr>
              <a:t>65°</a:t>
            </a:r>
            <a:r>
              <a:rPr lang="ja-JP" altLang="en-US" sz="2400" dirty="0">
                <a:solidFill>
                  <a:schemeClr val="bg1"/>
                </a:solidFill>
              </a:rPr>
              <a:t>～</a:t>
            </a:r>
            <a:r>
              <a:rPr lang="en-US" altLang="ja-JP" sz="2400" dirty="0">
                <a:solidFill>
                  <a:schemeClr val="bg1"/>
                </a:solidFill>
              </a:rPr>
              <a:t>115°</a:t>
            </a:r>
            <a:r>
              <a:rPr lang="ja-JP" altLang="en-US" sz="2400" dirty="0">
                <a:solidFill>
                  <a:schemeClr val="bg1"/>
                </a:solidFill>
              </a:rPr>
              <a:t>）、図の市松は丸みを帯びた形に知覚される。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D5C60DE0-E526-EB4D-3C3C-7A964B4FE747}"/>
              </a:ext>
            </a:extLst>
          </p:cNvPr>
          <p:cNvSpPr/>
          <p:nvPr/>
        </p:nvSpPr>
        <p:spPr>
          <a:xfrm>
            <a:off x="6096000" y="83004"/>
            <a:ext cx="5155096" cy="564193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27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E08F17-BADA-DA9F-EDA9-63EDB36EF3CD}"/>
              </a:ext>
            </a:extLst>
          </p:cNvPr>
          <p:cNvSpPr txBox="1"/>
          <p:nvPr/>
        </p:nvSpPr>
        <p:spPr>
          <a:xfrm>
            <a:off x="-2198" y="6095742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回転する市松の大きさはあまり錯視に影響しない。大きさが小さいとき、中心視では錯視が生じる。周辺視では大きさの変化は生じるが、円の知覚は生じづらい。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8" name="大きさ変化30">
            <a:hlinkClick r:id="" action="ppaction://media"/>
            <a:extLst>
              <a:ext uri="{FF2B5EF4-FFF2-40B4-BE49-F238E27FC236}">
                <a16:creationId xmlns:a16="http://schemas.microsoft.com/office/drawing/2014/main" id="{B66CB048-719E-52F3-EC34-3E73876B8E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311623D-424F-6D09-1309-6A36BCA70A0B}"/>
              </a:ext>
            </a:extLst>
          </p:cNvPr>
          <p:cNvSpPr txBox="1"/>
          <p:nvPr/>
        </p:nvSpPr>
        <p:spPr>
          <a:xfrm>
            <a:off x="-1" y="6096000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回転を速くしても錯視は生じる。回転が速いとき、中心視では錯視が生じる。周辺視では大きさの変化は生じるが、円の知覚は生じづらい。</a:t>
            </a:r>
            <a:endParaRPr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2" name="速く回す 30">
            <a:hlinkClick r:id="" action="ppaction://media"/>
            <a:extLst>
              <a:ext uri="{FF2B5EF4-FFF2-40B4-BE49-F238E27FC236}">
                <a16:creationId xmlns:a16="http://schemas.microsoft.com/office/drawing/2014/main" id="{7AB19581-F4C5-AC28-A463-FB89BD2D1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9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311623D-424F-6D09-1309-6A36BCA70A0B}"/>
              </a:ext>
            </a:extLst>
          </p:cNvPr>
          <p:cNvSpPr txBox="1"/>
          <p:nvPr/>
        </p:nvSpPr>
        <p:spPr>
          <a:xfrm>
            <a:off x="0" y="6046304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回転を遅くしても錯視は生じる。</a:t>
            </a:r>
            <a:endParaRPr lang="en-US" altLang="ja-JP" sz="2400" dirty="0">
              <a:solidFill>
                <a:schemeClr val="bg1"/>
              </a:solidFill>
            </a:endParaRPr>
          </a:p>
          <a:p>
            <a:r>
              <a:rPr lang="ja-JP" altLang="en-US" sz="2400" dirty="0">
                <a:solidFill>
                  <a:schemeClr val="bg1"/>
                </a:solidFill>
              </a:rPr>
              <a:t>　　　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3" name="遅く回す30">
            <a:hlinkClick r:id="" action="ppaction://media"/>
            <a:extLst>
              <a:ext uri="{FF2B5EF4-FFF2-40B4-BE49-F238E27FC236}">
                <a16:creationId xmlns:a16="http://schemas.microsoft.com/office/drawing/2014/main" id="{B9063675-CDE4-6BE0-D3A4-3A2940E8E5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9" y="-49697"/>
            <a:ext cx="12192001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311623D-424F-6D09-1309-6A36BCA70A0B}"/>
              </a:ext>
            </a:extLst>
          </p:cNvPr>
          <p:cNvSpPr txBox="1"/>
          <p:nvPr/>
        </p:nvSpPr>
        <p:spPr>
          <a:xfrm>
            <a:off x="-1" y="6096000"/>
            <a:ext cx="1219200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回転する市松模様と背景の市松模様で輝度差があるとき、錯視は生じない。右のデモを周辺視で見ても、大きさの変化も生じない。　</a:t>
            </a:r>
            <a:r>
              <a:rPr lang="en-US" altLang="ja-JP" sz="2400" dirty="0">
                <a:solidFill>
                  <a:schemeClr val="bg1"/>
                </a:solidFill>
              </a:rPr>
              <a:t>※</a:t>
            </a:r>
            <a:r>
              <a:rPr lang="ja-JP" altLang="en-US" sz="2400" dirty="0">
                <a:solidFill>
                  <a:schemeClr val="bg1"/>
                </a:solidFill>
              </a:rPr>
              <a:t>左半分は上下で同じデモ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pic>
        <p:nvPicPr>
          <p:cNvPr id="2" name="輝度の効果 kannryaku">
            <a:hlinkClick r:id="" action="ppaction://media"/>
            <a:extLst>
              <a:ext uri="{FF2B5EF4-FFF2-40B4-BE49-F238E27FC236}">
                <a16:creationId xmlns:a16="http://schemas.microsoft.com/office/drawing/2014/main" id="{63F97E5E-34B6-2D48-45D5-71B00E2F2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999" y="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1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12292</TotalTime>
  <Words>625</Words>
  <Application>Microsoft Office PowerPoint</Application>
  <PresentationFormat>ワイド画面</PresentationFormat>
  <Paragraphs>25</Paragraphs>
  <Slides>15</Slides>
  <Notes>1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ＭＳ ゴシック</vt:lpstr>
      <vt:lpstr>游ゴシック</vt:lpstr>
      <vt:lpstr>游ゴシック Light</vt:lpstr>
      <vt:lpstr>Arial</vt:lpstr>
      <vt:lpstr>Office テーマ</vt:lpstr>
      <vt:lpstr>重ね市松回転錯視 －回転によって変形する主観的輪郭－</vt:lpstr>
      <vt:lpstr>PowerPoint プレゼンテーション</vt:lpstr>
      <vt:lpstr>静止画の錯視作品を基にした動画デモから、本錯視は発見された。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おしまい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二重市松模様回転錯視</dc:title>
  <dc:creator>Kentaro Usui</dc:creator>
  <cp:lastModifiedBy>明佳 北岡</cp:lastModifiedBy>
  <cp:revision>21</cp:revision>
  <dcterms:created xsi:type="dcterms:W3CDTF">2023-09-12T04:26:09Z</dcterms:created>
  <dcterms:modified xsi:type="dcterms:W3CDTF">2023-12-05T09:51:35Z</dcterms:modified>
</cp:coreProperties>
</file>