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75" r:id="rId4"/>
    <p:sldId id="267" r:id="rId5"/>
    <p:sldId id="273" r:id="rId6"/>
    <p:sldId id="277" r:id="rId7"/>
    <p:sldId id="274" r:id="rId8"/>
    <p:sldId id="276" r:id="rId9"/>
    <p:sldId id="269" r:id="rId10"/>
    <p:sldId id="257" r:id="rId11"/>
    <p:sldId id="270" r:id="rId12"/>
    <p:sldId id="261" r:id="rId13"/>
    <p:sldId id="262" r:id="rId14"/>
    <p:sldId id="263" r:id="rId15"/>
    <p:sldId id="264" r:id="rId16"/>
    <p:sldId id="265" r:id="rId17"/>
    <p:sldId id="278" r:id="rId1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79"/>
  </p:normalViewPr>
  <p:slideViewPr>
    <p:cSldViewPr snapToGrid="0" snapToObjects="1">
      <p:cViewPr varScale="1">
        <p:scale>
          <a:sx n="88" d="100"/>
          <a:sy n="88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777E5-84F4-174B-B3D6-BB90707BB35C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311CF-16A5-524A-846A-A37490EDD7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11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3;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3;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4FABE-F0E2-C344-81F7-5B9A12D41FDF}" type="datetimeFigureOut">
              <a:rPr kumimoji="1" lang="ja-JP" altLang="en-US" smtClean="0"/>
              <a:t>2017/9/17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87BB8-4112-A646-AC07-DFD867CE4D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05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016000" y="2053774"/>
            <a:ext cx="7112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/>
              <a:t>すみだトリフォニーホール</a:t>
            </a:r>
            <a:endParaRPr kumimoji="1" lang="en-US" altLang="ja-JP" sz="4400" dirty="0" smtClean="0"/>
          </a:p>
          <a:p>
            <a:pPr algn="ctr"/>
            <a:r>
              <a:rPr lang="ja-JP" altLang="en-US" sz="4000" dirty="0" smtClean="0"/>
              <a:t>大ホール錯視</a:t>
            </a:r>
            <a:endParaRPr lang="en-US" altLang="ja-JP" sz="4000" dirty="0" smtClean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74586" cy="167458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69" y="302434"/>
            <a:ext cx="842445" cy="9940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55828" y="677180"/>
            <a:ext cx="589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smtClean="0"/>
              <a:t>&amp;</a:t>
            </a:r>
            <a:endParaRPr kumimoji="1" lang="ja-JP" altLang="en-US" sz="4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4735016"/>
            <a:ext cx="9144000" cy="142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000" dirty="0" smtClean="0"/>
              <a:t>上地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泰一郎</a:t>
            </a:r>
            <a:r>
              <a:rPr lang="en-US" altLang="ja-JP" sz="2000" dirty="0"/>
              <a:t>* </a:t>
            </a:r>
            <a:r>
              <a:rPr lang="ja-JP" altLang="en-US" sz="2000" dirty="0" smtClean="0"/>
              <a:t>，すみだトリフォニーホール</a:t>
            </a:r>
            <a:endParaRPr lang="en-US" altLang="ja-JP" sz="2000" dirty="0" smtClean="0"/>
          </a:p>
          <a:p>
            <a:pPr algn="ctr">
              <a:lnSpc>
                <a:spcPct val="150000"/>
              </a:lnSpc>
            </a:pPr>
            <a:r>
              <a:rPr lang="ja-JP" altLang="en-US" sz="2000" dirty="0" smtClean="0"/>
              <a:t>設計者：株式会社日建設計</a:t>
            </a:r>
            <a:endParaRPr lang="en-US" altLang="ja-JP" sz="2000" dirty="0" smtClean="0"/>
          </a:p>
          <a:p>
            <a:pPr algn="ctr">
              <a:lnSpc>
                <a:spcPct val="150000"/>
              </a:lnSpc>
            </a:pPr>
            <a:r>
              <a:rPr lang="en-US" altLang="ja-JP" sz="2000" dirty="0" smtClean="0"/>
              <a:t>*</a:t>
            </a:r>
            <a:r>
              <a:rPr lang="ja-JP" altLang="en-US" sz="2000" dirty="0" smtClean="0"/>
              <a:t>千葉大学大学院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融合理工学府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4433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0" y="18143"/>
            <a:ext cx="9144000" cy="6092190"/>
            <a:chOff x="0" y="18143"/>
            <a:chExt cx="9144000" cy="6092190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0" y="25450"/>
              <a:ext cx="3557392" cy="3206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>
              <a:off x="0" y="2219705"/>
              <a:ext cx="2767914" cy="11986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5708822" y="25450"/>
              <a:ext cx="3435178" cy="3206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>
              <a:off x="6487297" y="2219705"/>
              <a:ext cx="2656703" cy="11986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>
              <a:off x="2496065" y="3838440"/>
              <a:ext cx="1445740" cy="93911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5338119" y="3838440"/>
              <a:ext cx="1396313" cy="9267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1717589" y="18143"/>
              <a:ext cx="1581665" cy="23374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5881816" y="25450"/>
              <a:ext cx="1618735" cy="23301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V="1">
              <a:off x="2211859" y="403262"/>
              <a:ext cx="4905633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2656703" y="1009589"/>
              <a:ext cx="3888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2940673" y="1585110"/>
              <a:ext cx="3312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3106176" y="1820733"/>
              <a:ext cx="2988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3233627" y="2054667"/>
              <a:ext cx="2700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3366349" y="2207348"/>
              <a:ext cx="2448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2833579" y="1391519"/>
              <a:ext cx="3492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4337222" y="3838440"/>
              <a:ext cx="222421" cy="80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4664675" y="3838440"/>
              <a:ext cx="253314" cy="80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>
              <a:off x="4792870" y="3838440"/>
              <a:ext cx="372254" cy="80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>
              <a:off x="4917989" y="3838440"/>
              <a:ext cx="531341" cy="80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5012203" y="3838440"/>
              <a:ext cx="696619" cy="8031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5090984" y="3838440"/>
              <a:ext cx="852616" cy="8147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5183659" y="3832685"/>
              <a:ext cx="1044147" cy="8204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4102444" y="3835563"/>
              <a:ext cx="348295" cy="8175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3830596" y="3831246"/>
              <a:ext cx="536364" cy="821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H="1">
              <a:off x="3595818" y="3829088"/>
              <a:ext cx="670341" cy="8240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H="1">
              <a:off x="3279567" y="3835563"/>
              <a:ext cx="897016" cy="8175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2971885" y="3826083"/>
              <a:ext cx="1105845" cy="8342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>
              <a:off x="2767914" y="4653140"/>
              <a:ext cx="3704789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>
              <a:off x="4925704" y="4740483"/>
              <a:ext cx="1088959" cy="13698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5251620" y="4752840"/>
              <a:ext cx="2273643" cy="13451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5572897" y="4765197"/>
              <a:ext cx="3571103" cy="1332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>
              <a:off x="5881816" y="4765197"/>
              <a:ext cx="3262184" cy="815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>
              <a:off x="6227806" y="4752840"/>
              <a:ext cx="2916194" cy="6549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6598508" y="4765197"/>
              <a:ext cx="2545492" cy="4695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H="1">
              <a:off x="3143247" y="4752840"/>
              <a:ext cx="1159983" cy="13451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>
              <a:off x="1742303" y="4765197"/>
              <a:ext cx="2224216" cy="1332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/>
            <p:cNvCxnSpPr/>
            <p:nvPr/>
          </p:nvCxnSpPr>
          <p:spPr>
            <a:xfrm flipH="1">
              <a:off x="49428" y="4777554"/>
              <a:ext cx="3595818" cy="13327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 flipH="1">
              <a:off x="0" y="4777554"/>
              <a:ext cx="3299254" cy="9514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/>
            <p:cNvCxnSpPr/>
            <p:nvPr/>
          </p:nvCxnSpPr>
          <p:spPr>
            <a:xfrm flipH="1">
              <a:off x="0" y="4777554"/>
              <a:ext cx="2971885" cy="7166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 flipH="1">
              <a:off x="0" y="4777554"/>
              <a:ext cx="2656703" cy="5436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H="1" flipV="1">
              <a:off x="24714" y="3319457"/>
              <a:ext cx="2808865" cy="50662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/>
            <p:cNvCxnSpPr/>
            <p:nvPr/>
          </p:nvCxnSpPr>
          <p:spPr>
            <a:xfrm flipV="1">
              <a:off x="6472703" y="3232113"/>
              <a:ext cx="2671297" cy="59397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H="1">
              <a:off x="12357" y="3826083"/>
              <a:ext cx="2959528" cy="6178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6252673" y="3826083"/>
              <a:ext cx="2891327" cy="6425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7164000" y="4675118"/>
              <a:ext cx="1980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>
              <a:off x="0" y="4675118"/>
              <a:ext cx="2088000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>
              <a:off x="1149178" y="18143"/>
              <a:ext cx="1507525" cy="138573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flipH="1">
              <a:off x="6487297" y="18143"/>
              <a:ext cx="1587210" cy="147251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台形 51"/>
            <p:cNvSpPr/>
            <p:nvPr/>
          </p:nvSpPr>
          <p:spPr>
            <a:xfrm>
              <a:off x="3537761" y="3363128"/>
              <a:ext cx="2186614" cy="460795"/>
            </a:xfrm>
            <a:prstGeom prst="trapezoid">
              <a:avLst>
                <a:gd name="adj" fmla="val 8184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362857" y="5994221"/>
            <a:ext cx="863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黒い台形の部分が舞台</a:t>
            </a:r>
            <a:r>
              <a:rPr lang="ja-JP" altLang="en-US" dirty="0" smtClean="0"/>
              <a:t>の部分，</a:t>
            </a:r>
            <a:r>
              <a:rPr kumimoji="1" lang="ja-JP" altLang="en-US" dirty="0" smtClean="0"/>
              <a:t>細い実線は座席の</a:t>
            </a:r>
            <a:r>
              <a:rPr lang="ja-JP" altLang="en-US" smtClean="0"/>
              <a:t>線遠近的手がかり</a:t>
            </a:r>
            <a:r>
              <a:rPr kumimoji="1" lang="ja-JP" altLang="en-US" smtClean="0"/>
              <a:t>を</a:t>
            </a:r>
            <a:r>
              <a:rPr kumimoji="1" lang="ja-JP" altLang="en-US" dirty="0" smtClean="0"/>
              <a:t>示している．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b="1" dirty="0" smtClean="0"/>
              <a:t>舞台に向かって登って見える．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1002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図形グループ 53"/>
          <p:cNvGrpSpPr/>
          <p:nvPr/>
        </p:nvGrpSpPr>
        <p:grpSpPr>
          <a:xfrm>
            <a:off x="0" y="0"/>
            <a:ext cx="9144000" cy="4759411"/>
            <a:chOff x="0" y="18143"/>
            <a:chExt cx="9144000" cy="4759411"/>
          </a:xfrm>
        </p:grpSpPr>
        <p:cxnSp>
          <p:nvCxnSpPr>
            <p:cNvPr id="55" name="直線コネクタ 54"/>
            <p:cNvCxnSpPr/>
            <p:nvPr/>
          </p:nvCxnSpPr>
          <p:spPr>
            <a:xfrm>
              <a:off x="0" y="25450"/>
              <a:ext cx="3557392" cy="3206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>
              <a:off x="0" y="2219705"/>
              <a:ext cx="2767914" cy="11986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5708822" y="25450"/>
              <a:ext cx="3435178" cy="320666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>
              <a:off x="6487297" y="2219705"/>
              <a:ext cx="2656703" cy="119860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H="1">
              <a:off x="2496065" y="3838440"/>
              <a:ext cx="1445740" cy="93911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5338119" y="3838440"/>
              <a:ext cx="1396313" cy="9267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1717589" y="18143"/>
              <a:ext cx="1581665" cy="23374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5881816" y="25450"/>
              <a:ext cx="1618735" cy="233017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V="1">
              <a:off x="2211859" y="403262"/>
              <a:ext cx="4905633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V="1">
              <a:off x="2656703" y="1009589"/>
              <a:ext cx="3816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V="1">
              <a:off x="2940673" y="1585110"/>
              <a:ext cx="3312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V="1">
              <a:off x="3106176" y="1820733"/>
              <a:ext cx="2988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コネクタ 66"/>
            <p:cNvCxnSpPr/>
            <p:nvPr/>
          </p:nvCxnSpPr>
          <p:spPr>
            <a:xfrm flipV="1">
              <a:off x="3233627" y="2054667"/>
              <a:ext cx="2700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V="1">
              <a:off x="3366349" y="2207348"/>
              <a:ext cx="2448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V="1">
              <a:off x="2833579" y="1391519"/>
              <a:ext cx="3492000" cy="12357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/>
            <p:cNvCxnSpPr/>
            <p:nvPr/>
          </p:nvCxnSpPr>
          <p:spPr>
            <a:xfrm flipH="1" flipV="1">
              <a:off x="24714" y="3319457"/>
              <a:ext cx="2808865" cy="50662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 flipV="1">
              <a:off x="6472703" y="3232113"/>
              <a:ext cx="2671297" cy="59397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H="1">
              <a:off x="12357" y="3826083"/>
              <a:ext cx="2959528" cy="61783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>
              <a:off x="6252673" y="3826083"/>
              <a:ext cx="2891327" cy="64255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>
              <a:off x="1149178" y="18143"/>
              <a:ext cx="1507525" cy="138573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コネクタ 101"/>
            <p:cNvCxnSpPr/>
            <p:nvPr/>
          </p:nvCxnSpPr>
          <p:spPr>
            <a:xfrm flipH="1">
              <a:off x="6487297" y="18143"/>
              <a:ext cx="1587210" cy="147251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台形 104"/>
          <p:cNvSpPr/>
          <p:nvPr/>
        </p:nvSpPr>
        <p:spPr>
          <a:xfrm>
            <a:off x="3537761" y="3363128"/>
            <a:ext cx="2186614" cy="460795"/>
          </a:xfrm>
          <a:prstGeom prst="trapezoid">
            <a:avLst>
              <a:gd name="adj" fmla="val 8184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928914" y="5994221"/>
            <a:ext cx="8089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座席の線遠近的手がかりを消してしまうと，登っているように見えない．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193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104"/>
            <a:ext cx="9144000" cy="16217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16388" y="5267711"/>
            <a:ext cx="8089826" cy="46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座席と天井の部分をカット．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092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966"/>
            <a:ext cx="9144000" cy="37678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104"/>
            <a:ext cx="9144000" cy="162176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16388" y="5117399"/>
            <a:ext cx="808982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座席の部分のみカット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 smtClean="0"/>
              <a:t>天井と壁側の座席の傾斜（線遠近的手がかり）により，大きく広く見える．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632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397"/>
            <a:ext cx="9144000" cy="383012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640815" y="1109069"/>
            <a:ext cx="808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天井のみカット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 smtClean="0"/>
              <a:t>座席があることによって舞台に向かって登って見える．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8315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400"/>
            <a:ext cx="9144000" cy="60921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53550" y="-87682"/>
            <a:ext cx="8089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カット無し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 smtClean="0"/>
              <a:t>天井，壁側の線遠近的手がかりと座席の傾斜が合わさって登って見える．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1418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" y="128694"/>
            <a:ext cx="3381386" cy="22528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72" y="174046"/>
            <a:ext cx="2004485" cy="150336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29" y="2457855"/>
            <a:ext cx="2753597" cy="206519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9" y="2579983"/>
            <a:ext cx="2379947" cy="178496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6" y="556805"/>
            <a:ext cx="2438400" cy="18288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44049" y="4523053"/>
            <a:ext cx="899995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音響を意識した設計が，座席から舞台まで登って見えるホールを生み出している．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実際にすみだトリフォニーホールの大ホールで座席に座って舞台を見ると，登って見える．また，様々な角度の構造物があるため，違った錯覚体験ができる（平衡感覚が傾いてしまう錯覚が生じる）．</a:t>
            </a:r>
            <a:endParaRPr lang="en-US" altLang="ja-JP" dirty="0" smtClean="0"/>
          </a:p>
          <a:p>
            <a:r>
              <a:rPr lang="ja-JP" altLang="en-US" dirty="0" smtClean="0"/>
              <a:t>　</a:t>
            </a:r>
            <a:endParaRPr lang="en-US" altLang="ja-JP" dirty="0"/>
          </a:p>
          <a:p>
            <a:pPr algn="ctr"/>
            <a:r>
              <a:rPr lang="ja-JP" altLang="en-US" sz="2000" dirty="0" smtClean="0"/>
              <a:t>より良い音楽が楽しめて，錯視体験もできる美しいホールです．</a:t>
            </a:r>
            <a:endParaRPr lang="en-US" altLang="ja-JP" sz="2000" dirty="0" smtClean="0"/>
          </a:p>
          <a:p>
            <a:pPr algn="ctr"/>
            <a:r>
              <a:rPr lang="ja-JP" altLang="en-US" sz="2000" dirty="0" smtClean="0"/>
              <a:t>みなさま，一度足を運んでみてください．</a:t>
            </a:r>
            <a:endParaRPr lang="en-US" altLang="ja-JP" sz="20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17" y="2418899"/>
            <a:ext cx="2210138" cy="16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" y="128694"/>
            <a:ext cx="3381386" cy="225284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72" y="174046"/>
            <a:ext cx="2004485" cy="150336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29" y="2457855"/>
            <a:ext cx="2753597" cy="2065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9" y="2579983"/>
            <a:ext cx="2379947" cy="17849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6" y="556805"/>
            <a:ext cx="2438400" cy="18288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17" y="2418899"/>
            <a:ext cx="2210138" cy="1657603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9907" y="5069749"/>
            <a:ext cx="8999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すみだトリフォニーホールの関係者皆様のご協力に感謝致します．</a:t>
            </a:r>
            <a:endParaRPr lang="en-US" altLang="ja-JP" sz="2000" dirty="0" smtClean="0"/>
          </a:p>
          <a:p>
            <a:pPr algn="ctr"/>
            <a:endParaRPr lang="en-US" altLang="ja-JP" sz="2000" dirty="0" smtClean="0"/>
          </a:p>
          <a:p>
            <a:pPr algn="ctr"/>
            <a:r>
              <a:rPr lang="ja-JP" altLang="en-US" sz="1600" dirty="0" smtClean="0"/>
              <a:t>すみだ</a:t>
            </a:r>
            <a:r>
              <a:rPr lang="ja-JP" altLang="en-US" sz="1600" dirty="0"/>
              <a:t>トリフォニーホールから画像の使用許可を頂き，</a:t>
            </a:r>
            <a:endParaRPr lang="en-US" altLang="ja-JP" sz="1600" dirty="0"/>
          </a:p>
          <a:p>
            <a:pPr algn="ctr"/>
            <a:r>
              <a:rPr lang="ja-JP" altLang="en-US" sz="1600" dirty="0"/>
              <a:t>錯視・錯聴コンテスト</a:t>
            </a:r>
            <a:r>
              <a:rPr lang="en-US" altLang="ja-JP" sz="1600" dirty="0"/>
              <a:t>2017</a:t>
            </a:r>
            <a:r>
              <a:rPr lang="ja-JP" altLang="en-US" sz="1600" dirty="0"/>
              <a:t>への</a:t>
            </a:r>
            <a:r>
              <a:rPr lang="ja-JP" altLang="en-US" sz="1600" dirty="0" smtClean="0"/>
              <a:t>応募を了承して頂いて</a:t>
            </a:r>
            <a:r>
              <a:rPr lang="ja-JP" altLang="en-US" sz="1600" smtClean="0"/>
              <a:t>います．</a:t>
            </a:r>
            <a:endParaRPr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16552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"/>
            <a:ext cx="9144000" cy="609219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16114" y="6139544"/>
            <a:ext cx="9027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すみだトリフォニーホール　大ホール（客席後方から撮影）</a:t>
            </a:r>
            <a:endParaRPr kumimoji="1" lang="en-US" altLang="ja-JP" sz="2000" dirty="0" smtClean="0"/>
          </a:p>
          <a:p>
            <a:pPr algn="ctr"/>
            <a:r>
              <a:rPr kumimoji="1" lang="ja-JP" altLang="en-US" sz="2000" b="1" dirty="0" smtClean="0"/>
              <a:t>座席から舞台に向かって登って見える．実際は，舞台まで下っている．</a:t>
            </a:r>
            <a:endParaRPr kumimoji="1" lang="en-US" altLang="ja-JP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67" y="358347"/>
            <a:ext cx="6519996" cy="464373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48229" y="5210827"/>
            <a:ext cx="69233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ホールの平面図（１階のみ）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 smtClean="0"/>
              <a:t>舞台から後方の座席に向けて広がるような構造である．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（赤い矢印①はスライド２枚目の写真の撮影方向を示している）</a:t>
            </a:r>
            <a:endParaRPr kumimoji="1" lang="en-US" altLang="ja-JP" dirty="0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51201" y="2495550"/>
            <a:ext cx="6966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mtClean="0"/>
              <a:t>舞台</a:t>
            </a:r>
            <a:endParaRPr kumimoji="1" lang="ja-JP" altLang="en-US"/>
          </a:p>
        </p:txBody>
      </p:sp>
      <p:sp>
        <p:nvSpPr>
          <p:cNvPr id="5" name="下矢印 4"/>
          <p:cNvSpPr/>
          <p:nvPr/>
        </p:nvSpPr>
        <p:spPr>
          <a:xfrm rot="5400000">
            <a:off x="8080571" y="2204483"/>
            <a:ext cx="298325" cy="65314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/>
          <p:cNvSpPr/>
          <p:nvPr/>
        </p:nvSpPr>
        <p:spPr>
          <a:xfrm rot="18015425">
            <a:off x="3628754" y="547767"/>
            <a:ext cx="258755" cy="65314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rot="3078078">
            <a:off x="8092181" y="1684885"/>
            <a:ext cx="351426" cy="653142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 rot="10800000">
            <a:off x="5994867" y="4557685"/>
            <a:ext cx="351426" cy="653142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 rot="5400000">
            <a:off x="7134239" y="207488"/>
            <a:ext cx="351426" cy="65314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523901" y="2381891"/>
            <a:ext cx="4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smtClean="0"/>
              <a:t>①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44217" y="438002"/>
            <a:ext cx="4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②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407653" y="1485475"/>
            <a:ext cx="4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smtClean="0"/>
              <a:t>③</a:t>
            </a:r>
            <a:endParaRPr kumimoji="1" lang="ja-JP" altLang="en-US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92979" y="351933"/>
            <a:ext cx="4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⑤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52689" y="5026163"/>
            <a:ext cx="449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④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7683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" y="101600"/>
            <a:ext cx="7056000" cy="5292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28914" y="5457376"/>
            <a:ext cx="7092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舞台手前の上手の位置から撮影（ホール平面図の黄色い矢印②）</a:t>
            </a:r>
            <a:endParaRPr lang="en-US" altLang="ja-JP" dirty="0" smtClean="0"/>
          </a:p>
          <a:p>
            <a:pPr algn="ctr">
              <a:lnSpc>
                <a:spcPct val="150000"/>
              </a:lnSpc>
            </a:pPr>
            <a:r>
              <a:rPr lang="ja-JP" altLang="en-US" dirty="0" smtClean="0"/>
              <a:t>１階の後方席から前方の席まで舞台に向かって緩やかな傾斜構造．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２階，３階の壁側に席が舞台に向かうように傾きのある構造．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5434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7" y="261256"/>
            <a:ext cx="7056000" cy="5292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28914" y="5675086"/>
            <a:ext cx="70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２</a:t>
            </a:r>
            <a:r>
              <a:rPr kumimoji="1" lang="ja-JP" altLang="en-US" dirty="0" smtClean="0"/>
              <a:t>階中央の座席位置から</a:t>
            </a:r>
            <a:r>
              <a:rPr lang="ja-JP" altLang="en-US" dirty="0" smtClean="0"/>
              <a:t>撮影</a:t>
            </a:r>
            <a:r>
              <a:rPr kumimoji="1" lang="ja-JP" altLang="en-US" dirty="0" smtClean="0"/>
              <a:t>（ホール平面図の黒い矢印③）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座席のラインが舞台の中央に向かうような構造．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57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73" y="150312"/>
            <a:ext cx="7056000" cy="5292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153973" y="5689601"/>
            <a:ext cx="70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２</a:t>
            </a:r>
            <a:r>
              <a:rPr kumimoji="1" lang="ja-JP" altLang="en-US" dirty="0" smtClean="0"/>
              <a:t>階左側座席の位置から</a:t>
            </a:r>
            <a:r>
              <a:rPr lang="ja-JP" altLang="en-US" dirty="0" smtClean="0"/>
              <a:t>撮影</a:t>
            </a:r>
            <a:r>
              <a:rPr kumimoji="1" lang="ja-JP" altLang="en-US" dirty="0" smtClean="0"/>
              <a:t>（ホール平面図の青い矢印④）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２階，３階の壁側座席は大きく傾斜している．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806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45140"/>
            <a:ext cx="7056000" cy="5292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928914" y="5675086"/>
            <a:ext cx="70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dirty="0" smtClean="0"/>
              <a:t>２</a:t>
            </a:r>
            <a:r>
              <a:rPr kumimoji="1" lang="ja-JP" altLang="en-US" dirty="0" smtClean="0"/>
              <a:t>階右側座席の位置から撮影（ホール平面図緑色の矢印⑤）</a:t>
            </a:r>
            <a:endParaRPr kumimoji="1" lang="en-US" altLang="ja-JP" dirty="0" smtClean="0"/>
          </a:p>
          <a:p>
            <a:pPr algn="ctr">
              <a:lnSpc>
                <a:spcPct val="150000"/>
              </a:lnSpc>
            </a:pPr>
            <a:r>
              <a:rPr kumimoji="1" lang="ja-JP" altLang="en-US" dirty="0" smtClean="0"/>
              <a:t>舞台袖の部分は内側に傾いた構造．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20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809"/>
            <a:ext cx="4885151" cy="36638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3" y="3527327"/>
            <a:ext cx="4630056" cy="30847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85151" y="757995"/>
            <a:ext cx="4258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アコースティックな音楽を聴くのに最適な臨場感あふれるホールであり，</a:t>
            </a:r>
            <a:r>
              <a:rPr lang="ja-JP" altLang="en-US" sz="2000" dirty="0"/>
              <a:t>優れた音響性能を</a:t>
            </a:r>
            <a:r>
              <a:rPr lang="ja-JP" altLang="en-US" sz="2000" dirty="0" smtClean="0"/>
              <a:t>備えている．</a:t>
            </a:r>
            <a:endParaRPr kumimoji="1" lang="en-US" altLang="ja-JP" sz="2000" dirty="0" smtClean="0"/>
          </a:p>
          <a:p>
            <a:endParaRPr lang="en-US" altLang="ja-JP" sz="1600" dirty="0"/>
          </a:p>
          <a:p>
            <a:r>
              <a:rPr kumimoji="1" lang="ja-JP" altLang="en-US" sz="1600" dirty="0" smtClean="0"/>
              <a:t>１階から３階までしっかりと音を伝え，どこからでも同じように聴こえるように設計されている</a:t>
            </a:r>
            <a:r>
              <a:rPr kumimoji="1" lang="ja-JP" altLang="en-US" dirty="0" smtClean="0"/>
              <a:t>．</a:t>
            </a:r>
            <a:endParaRPr kumimoji="1"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4222722"/>
            <a:ext cx="45139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観客の視線が舞台中央，パイプオルガンに自然と向けられるような構造である．</a:t>
            </a:r>
            <a:endParaRPr lang="en-US" altLang="ja-JP" dirty="0" smtClean="0"/>
          </a:p>
          <a:p>
            <a:endParaRPr lang="en-US" altLang="ja-JP" sz="1600" dirty="0" smtClean="0"/>
          </a:p>
          <a:p>
            <a:r>
              <a:rPr lang="ja-JP" altLang="en-US" sz="1600" dirty="0" smtClean="0"/>
              <a:t>天井と舞台袖，舞台奥の構造が舞台までの距離を遠くに，そして舞台を広く感じさせている．</a:t>
            </a:r>
            <a:endParaRPr lang="en-US" altLang="ja-JP" sz="1600" dirty="0" smtClean="0"/>
          </a:p>
          <a:p>
            <a:endParaRPr lang="en-US" altLang="ja-JP" sz="16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349829" y="3207658"/>
            <a:ext cx="2612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/>
              <a:t>舞台から座席方向に撮影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645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43"/>
            <a:ext cx="9144000" cy="60921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928914" y="6240960"/>
            <a:ext cx="7199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いくつか線遠近的手がかりになりうる線分を取る．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69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</TotalTime>
  <Words>511</Words>
  <Application>Microsoft Macintosh PowerPoint</Application>
  <PresentationFormat>画面に合わせる (4:3)</PresentationFormat>
  <Paragraphs>54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Calibri</vt:lpstr>
      <vt:lpstr>Calibri Light</vt:lpstr>
      <vt:lpstr>Yu Gothic</vt:lpstr>
      <vt:lpstr>游ゴシック</vt:lpstr>
      <vt:lpstr>游ゴシック Light</vt:lpstr>
      <vt:lpstr>Arial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afaa2896</dc:creator>
  <cp:lastModifiedBy>afaa2896</cp:lastModifiedBy>
  <cp:revision>63</cp:revision>
  <dcterms:created xsi:type="dcterms:W3CDTF">2017-09-11T10:17:26Z</dcterms:created>
  <dcterms:modified xsi:type="dcterms:W3CDTF">2017-09-17T14:50:38Z</dcterms:modified>
</cp:coreProperties>
</file>