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4" r:id="rId6"/>
    <p:sldId id="265" r:id="rId7"/>
    <p:sldId id="267" r:id="rId8"/>
    <p:sldId id="269" r:id="rId9"/>
    <p:sldId id="270" r:id="rId10"/>
    <p:sldId id="271" r:id="rId11"/>
    <p:sldId id="273" r:id="rId12"/>
    <p:sldId id="277" r:id="rId13"/>
    <p:sldId id="278" r:id="rId14"/>
    <p:sldId id="276" r:id="rId15"/>
    <p:sldId id="279" r:id="rId16"/>
    <p:sldId id="280" r:id="rId17"/>
    <p:sldId id="272" r:id="rId18"/>
    <p:sldId id="275"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5" autoAdjust="0"/>
    <p:restoredTop sz="94660"/>
  </p:normalViewPr>
  <p:slideViewPr>
    <p:cSldViewPr snapToGrid="0">
      <p:cViewPr varScale="1">
        <p:scale>
          <a:sx n="116" d="100"/>
          <a:sy n="116" d="100"/>
        </p:scale>
        <p:origin x="102"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21E29-E843-4008-844C-2CAAC5C9BF0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260BE57-2A77-4782-BB2A-88840D72EA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FB53C89-0FC0-45D5-A129-73F75F17A993}"/>
              </a:ext>
            </a:extLst>
          </p:cNvPr>
          <p:cNvSpPr>
            <a:spLocks noGrp="1"/>
          </p:cNvSpPr>
          <p:nvPr>
            <p:ph type="dt" sz="half" idx="10"/>
          </p:nvPr>
        </p:nvSpPr>
        <p:spPr/>
        <p:txBody>
          <a:bodyPr/>
          <a:lstStyle/>
          <a:p>
            <a:fld id="{BD68768B-32B7-40B5-BF1F-6F6CB71FA1E7}"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id="{5EC5BF4A-A287-4B97-8555-21583ADEBF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82CBA8-1014-4FFA-A9F8-52F9B27659C3}"/>
              </a:ext>
            </a:extLst>
          </p:cNvPr>
          <p:cNvSpPr>
            <a:spLocks noGrp="1"/>
          </p:cNvSpPr>
          <p:nvPr>
            <p:ph type="sldNum" sz="quarter" idx="12"/>
          </p:nvPr>
        </p:nvSpPr>
        <p:spPr/>
        <p:txBody>
          <a:bodyPr/>
          <a:lstStyle/>
          <a:p>
            <a:fld id="{A7241350-7895-4470-BD7C-3F3DB6DC9B84}" type="slidenum">
              <a:rPr kumimoji="1" lang="ja-JP" altLang="en-US" smtClean="0"/>
              <a:t>‹#›</a:t>
            </a:fld>
            <a:endParaRPr kumimoji="1" lang="ja-JP" altLang="en-US"/>
          </a:p>
        </p:txBody>
      </p:sp>
    </p:spTree>
    <p:extLst>
      <p:ext uri="{BB962C8B-B14F-4D97-AF65-F5344CB8AC3E}">
        <p14:creationId xmlns:p14="http://schemas.microsoft.com/office/powerpoint/2010/main" val="222827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4E89E8-3E05-4AC7-A8B5-87068C12D49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1D1E168-78B9-4DC5-9D94-651EA3A55FA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28393F-4CDC-43B9-9A64-6733D64BFB12}"/>
              </a:ext>
            </a:extLst>
          </p:cNvPr>
          <p:cNvSpPr>
            <a:spLocks noGrp="1"/>
          </p:cNvSpPr>
          <p:nvPr>
            <p:ph type="dt" sz="half" idx="10"/>
          </p:nvPr>
        </p:nvSpPr>
        <p:spPr/>
        <p:txBody>
          <a:bodyPr/>
          <a:lstStyle/>
          <a:p>
            <a:fld id="{BD68768B-32B7-40B5-BF1F-6F6CB71FA1E7}"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id="{D5BB6A58-96BE-4473-9068-32054E82AC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95B86B-C448-44F7-84E4-76662990F947}"/>
              </a:ext>
            </a:extLst>
          </p:cNvPr>
          <p:cNvSpPr>
            <a:spLocks noGrp="1"/>
          </p:cNvSpPr>
          <p:nvPr>
            <p:ph type="sldNum" sz="quarter" idx="12"/>
          </p:nvPr>
        </p:nvSpPr>
        <p:spPr/>
        <p:txBody>
          <a:bodyPr/>
          <a:lstStyle/>
          <a:p>
            <a:fld id="{A7241350-7895-4470-BD7C-3F3DB6DC9B84}" type="slidenum">
              <a:rPr kumimoji="1" lang="ja-JP" altLang="en-US" smtClean="0"/>
              <a:t>‹#›</a:t>
            </a:fld>
            <a:endParaRPr kumimoji="1" lang="ja-JP" altLang="en-US"/>
          </a:p>
        </p:txBody>
      </p:sp>
    </p:spTree>
    <p:extLst>
      <p:ext uri="{BB962C8B-B14F-4D97-AF65-F5344CB8AC3E}">
        <p14:creationId xmlns:p14="http://schemas.microsoft.com/office/powerpoint/2010/main" val="357256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82E01FC-4CEB-47A2-908D-01E6B6AB505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6949DAD-0FA4-4084-9746-9FEE0F617CE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27C8EB-DF5E-43D0-B50F-741D8B104248}"/>
              </a:ext>
            </a:extLst>
          </p:cNvPr>
          <p:cNvSpPr>
            <a:spLocks noGrp="1"/>
          </p:cNvSpPr>
          <p:nvPr>
            <p:ph type="dt" sz="half" idx="10"/>
          </p:nvPr>
        </p:nvSpPr>
        <p:spPr/>
        <p:txBody>
          <a:bodyPr/>
          <a:lstStyle/>
          <a:p>
            <a:fld id="{BD68768B-32B7-40B5-BF1F-6F6CB71FA1E7}"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id="{6DEBF8E1-F46E-41D3-9DC9-EDB0CA6E9C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D51A71-FD2B-4672-8840-7E3989854C6A}"/>
              </a:ext>
            </a:extLst>
          </p:cNvPr>
          <p:cNvSpPr>
            <a:spLocks noGrp="1"/>
          </p:cNvSpPr>
          <p:nvPr>
            <p:ph type="sldNum" sz="quarter" idx="12"/>
          </p:nvPr>
        </p:nvSpPr>
        <p:spPr/>
        <p:txBody>
          <a:bodyPr/>
          <a:lstStyle/>
          <a:p>
            <a:fld id="{A7241350-7895-4470-BD7C-3F3DB6DC9B84}" type="slidenum">
              <a:rPr kumimoji="1" lang="ja-JP" altLang="en-US" smtClean="0"/>
              <a:t>‹#›</a:t>
            </a:fld>
            <a:endParaRPr kumimoji="1" lang="ja-JP" altLang="en-US"/>
          </a:p>
        </p:txBody>
      </p:sp>
    </p:spTree>
    <p:extLst>
      <p:ext uri="{BB962C8B-B14F-4D97-AF65-F5344CB8AC3E}">
        <p14:creationId xmlns:p14="http://schemas.microsoft.com/office/powerpoint/2010/main" val="139604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A5274-F0C9-4049-BB22-AFD808EC97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4FD59C1-01CD-4062-8F37-384163C5FBD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66509A-E81C-4318-ACF7-EB79C5EDAD32}"/>
              </a:ext>
            </a:extLst>
          </p:cNvPr>
          <p:cNvSpPr>
            <a:spLocks noGrp="1"/>
          </p:cNvSpPr>
          <p:nvPr>
            <p:ph type="dt" sz="half" idx="10"/>
          </p:nvPr>
        </p:nvSpPr>
        <p:spPr/>
        <p:txBody>
          <a:bodyPr/>
          <a:lstStyle/>
          <a:p>
            <a:fld id="{BD68768B-32B7-40B5-BF1F-6F6CB71FA1E7}"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id="{4F4C0A42-ADDF-412A-A975-800BFC3735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07EAA4-44C8-44C7-873F-1C3CDBEB6BDD}"/>
              </a:ext>
            </a:extLst>
          </p:cNvPr>
          <p:cNvSpPr>
            <a:spLocks noGrp="1"/>
          </p:cNvSpPr>
          <p:nvPr>
            <p:ph type="sldNum" sz="quarter" idx="12"/>
          </p:nvPr>
        </p:nvSpPr>
        <p:spPr/>
        <p:txBody>
          <a:bodyPr/>
          <a:lstStyle/>
          <a:p>
            <a:fld id="{A7241350-7895-4470-BD7C-3F3DB6DC9B84}" type="slidenum">
              <a:rPr kumimoji="1" lang="ja-JP" altLang="en-US" smtClean="0"/>
              <a:t>‹#›</a:t>
            </a:fld>
            <a:endParaRPr kumimoji="1" lang="ja-JP" altLang="en-US"/>
          </a:p>
        </p:txBody>
      </p:sp>
    </p:spTree>
    <p:extLst>
      <p:ext uri="{BB962C8B-B14F-4D97-AF65-F5344CB8AC3E}">
        <p14:creationId xmlns:p14="http://schemas.microsoft.com/office/powerpoint/2010/main" val="44369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7A58C8-01FB-4E54-98B1-49201D57771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8CBD52-FE29-4A70-B164-A37999003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F7CD0E8-FC6D-4946-B963-133767151AFB}"/>
              </a:ext>
            </a:extLst>
          </p:cNvPr>
          <p:cNvSpPr>
            <a:spLocks noGrp="1"/>
          </p:cNvSpPr>
          <p:nvPr>
            <p:ph type="dt" sz="half" idx="10"/>
          </p:nvPr>
        </p:nvSpPr>
        <p:spPr/>
        <p:txBody>
          <a:bodyPr/>
          <a:lstStyle/>
          <a:p>
            <a:fld id="{BD68768B-32B7-40B5-BF1F-6F6CB71FA1E7}"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id="{EBDCDE01-AA57-458D-836A-0BB2EEC7FF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5EEB87-896F-44C0-9615-2707F2D2C8A6}"/>
              </a:ext>
            </a:extLst>
          </p:cNvPr>
          <p:cNvSpPr>
            <a:spLocks noGrp="1"/>
          </p:cNvSpPr>
          <p:nvPr>
            <p:ph type="sldNum" sz="quarter" idx="12"/>
          </p:nvPr>
        </p:nvSpPr>
        <p:spPr/>
        <p:txBody>
          <a:bodyPr/>
          <a:lstStyle/>
          <a:p>
            <a:fld id="{A7241350-7895-4470-BD7C-3F3DB6DC9B84}" type="slidenum">
              <a:rPr kumimoji="1" lang="ja-JP" altLang="en-US" smtClean="0"/>
              <a:t>‹#›</a:t>
            </a:fld>
            <a:endParaRPr kumimoji="1" lang="ja-JP" altLang="en-US"/>
          </a:p>
        </p:txBody>
      </p:sp>
    </p:spTree>
    <p:extLst>
      <p:ext uri="{BB962C8B-B14F-4D97-AF65-F5344CB8AC3E}">
        <p14:creationId xmlns:p14="http://schemas.microsoft.com/office/powerpoint/2010/main" val="1769808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B9D98-CA1A-4796-A307-97242A72170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AA51AB-80F0-4705-827F-9E176B328E6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F93EDBC-71A5-464F-AF6D-7818B54C908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AA18D0A-69E5-4984-8EF7-C50B591BFEA5}"/>
              </a:ext>
            </a:extLst>
          </p:cNvPr>
          <p:cNvSpPr>
            <a:spLocks noGrp="1"/>
          </p:cNvSpPr>
          <p:nvPr>
            <p:ph type="dt" sz="half" idx="10"/>
          </p:nvPr>
        </p:nvSpPr>
        <p:spPr/>
        <p:txBody>
          <a:bodyPr/>
          <a:lstStyle/>
          <a:p>
            <a:fld id="{BD68768B-32B7-40B5-BF1F-6F6CB71FA1E7}" type="datetimeFigureOut">
              <a:rPr kumimoji="1" lang="ja-JP" altLang="en-US" smtClean="0"/>
              <a:t>2020/9/30</a:t>
            </a:fld>
            <a:endParaRPr kumimoji="1" lang="ja-JP" altLang="en-US"/>
          </a:p>
        </p:txBody>
      </p:sp>
      <p:sp>
        <p:nvSpPr>
          <p:cNvPr id="6" name="フッター プレースホルダー 5">
            <a:extLst>
              <a:ext uri="{FF2B5EF4-FFF2-40B4-BE49-F238E27FC236}">
                <a16:creationId xmlns:a16="http://schemas.microsoft.com/office/drawing/2014/main" id="{5CE1EB48-A46D-468A-A2EE-0281BE888D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AB1621-7AA0-4E6B-BB54-8E099BAA995F}"/>
              </a:ext>
            </a:extLst>
          </p:cNvPr>
          <p:cNvSpPr>
            <a:spLocks noGrp="1"/>
          </p:cNvSpPr>
          <p:nvPr>
            <p:ph type="sldNum" sz="quarter" idx="12"/>
          </p:nvPr>
        </p:nvSpPr>
        <p:spPr/>
        <p:txBody>
          <a:bodyPr/>
          <a:lstStyle/>
          <a:p>
            <a:fld id="{A7241350-7895-4470-BD7C-3F3DB6DC9B84}" type="slidenum">
              <a:rPr kumimoji="1" lang="ja-JP" altLang="en-US" smtClean="0"/>
              <a:t>‹#›</a:t>
            </a:fld>
            <a:endParaRPr kumimoji="1" lang="ja-JP" altLang="en-US"/>
          </a:p>
        </p:txBody>
      </p:sp>
    </p:spTree>
    <p:extLst>
      <p:ext uri="{BB962C8B-B14F-4D97-AF65-F5344CB8AC3E}">
        <p14:creationId xmlns:p14="http://schemas.microsoft.com/office/powerpoint/2010/main" val="113135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45559E-1D92-4DF8-9B53-142C05ECF2F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C2C03C-77D3-49F4-BC31-C71F8A290D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673F605-55AD-4BD5-8C24-F97CBBF6466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A6ECBCD-4066-474C-B2FF-28D2FDCE5D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4197284-A67C-4F3F-9BEB-45F5E7A55CB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5C2D481-AE99-4EC8-ADA3-69949A27D5CE}"/>
              </a:ext>
            </a:extLst>
          </p:cNvPr>
          <p:cNvSpPr>
            <a:spLocks noGrp="1"/>
          </p:cNvSpPr>
          <p:nvPr>
            <p:ph type="dt" sz="half" idx="10"/>
          </p:nvPr>
        </p:nvSpPr>
        <p:spPr/>
        <p:txBody>
          <a:bodyPr/>
          <a:lstStyle/>
          <a:p>
            <a:fld id="{BD68768B-32B7-40B5-BF1F-6F6CB71FA1E7}" type="datetimeFigureOut">
              <a:rPr kumimoji="1" lang="ja-JP" altLang="en-US" smtClean="0"/>
              <a:t>2020/9/30</a:t>
            </a:fld>
            <a:endParaRPr kumimoji="1" lang="ja-JP" altLang="en-US"/>
          </a:p>
        </p:txBody>
      </p:sp>
      <p:sp>
        <p:nvSpPr>
          <p:cNvPr id="8" name="フッター プレースホルダー 7">
            <a:extLst>
              <a:ext uri="{FF2B5EF4-FFF2-40B4-BE49-F238E27FC236}">
                <a16:creationId xmlns:a16="http://schemas.microsoft.com/office/drawing/2014/main" id="{5EC8573F-4E07-4885-A4FC-42905964F5E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E6288D3-8611-45AD-A126-04319012CCF3}"/>
              </a:ext>
            </a:extLst>
          </p:cNvPr>
          <p:cNvSpPr>
            <a:spLocks noGrp="1"/>
          </p:cNvSpPr>
          <p:nvPr>
            <p:ph type="sldNum" sz="quarter" idx="12"/>
          </p:nvPr>
        </p:nvSpPr>
        <p:spPr/>
        <p:txBody>
          <a:bodyPr/>
          <a:lstStyle/>
          <a:p>
            <a:fld id="{A7241350-7895-4470-BD7C-3F3DB6DC9B84}" type="slidenum">
              <a:rPr kumimoji="1" lang="ja-JP" altLang="en-US" smtClean="0"/>
              <a:t>‹#›</a:t>
            </a:fld>
            <a:endParaRPr kumimoji="1" lang="ja-JP" altLang="en-US"/>
          </a:p>
        </p:txBody>
      </p:sp>
    </p:spTree>
    <p:extLst>
      <p:ext uri="{BB962C8B-B14F-4D97-AF65-F5344CB8AC3E}">
        <p14:creationId xmlns:p14="http://schemas.microsoft.com/office/powerpoint/2010/main" val="402164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5DB21-3420-4A9C-9C81-34F79EBB4DF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1582097-C6D8-4431-B770-7C8BBEE371BB}"/>
              </a:ext>
            </a:extLst>
          </p:cNvPr>
          <p:cNvSpPr>
            <a:spLocks noGrp="1"/>
          </p:cNvSpPr>
          <p:nvPr>
            <p:ph type="dt" sz="half" idx="10"/>
          </p:nvPr>
        </p:nvSpPr>
        <p:spPr/>
        <p:txBody>
          <a:bodyPr/>
          <a:lstStyle/>
          <a:p>
            <a:fld id="{BD68768B-32B7-40B5-BF1F-6F6CB71FA1E7}" type="datetimeFigureOut">
              <a:rPr kumimoji="1" lang="ja-JP" altLang="en-US" smtClean="0"/>
              <a:t>2020/9/30</a:t>
            </a:fld>
            <a:endParaRPr kumimoji="1" lang="ja-JP" altLang="en-US"/>
          </a:p>
        </p:txBody>
      </p:sp>
      <p:sp>
        <p:nvSpPr>
          <p:cNvPr id="4" name="フッター プレースホルダー 3">
            <a:extLst>
              <a:ext uri="{FF2B5EF4-FFF2-40B4-BE49-F238E27FC236}">
                <a16:creationId xmlns:a16="http://schemas.microsoft.com/office/drawing/2014/main" id="{A1DB09B1-F143-4A4C-9292-CCBAE4C9327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0ED46DA-2CB0-4114-9CD5-967A0DEBF0BF}"/>
              </a:ext>
            </a:extLst>
          </p:cNvPr>
          <p:cNvSpPr>
            <a:spLocks noGrp="1"/>
          </p:cNvSpPr>
          <p:nvPr>
            <p:ph type="sldNum" sz="quarter" idx="12"/>
          </p:nvPr>
        </p:nvSpPr>
        <p:spPr/>
        <p:txBody>
          <a:bodyPr/>
          <a:lstStyle/>
          <a:p>
            <a:fld id="{A7241350-7895-4470-BD7C-3F3DB6DC9B84}" type="slidenum">
              <a:rPr kumimoji="1" lang="ja-JP" altLang="en-US" smtClean="0"/>
              <a:t>‹#›</a:t>
            </a:fld>
            <a:endParaRPr kumimoji="1" lang="ja-JP" altLang="en-US"/>
          </a:p>
        </p:txBody>
      </p:sp>
    </p:spTree>
    <p:extLst>
      <p:ext uri="{BB962C8B-B14F-4D97-AF65-F5344CB8AC3E}">
        <p14:creationId xmlns:p14="http://schemas.microsoft.com/office/powerpoint/2010/main" val="172567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C401870-5ED4-42D0-A049-9A2E7B38B510}"/>
              </a:ext>
            </a:extLst>
          </p:cNvPr>
          <p:cNvSpPr>
            <a:spLocks noGrp="1"/>
          </p:cNvSpPr>
          <p:nvPr>
            <p:ph type="dt" sz="half" idx="10"/>
          </p:nvPr>
        </p:nvSpPr>
        <p:spPr/>
        <p:txBody>
          <a:bodyPr/>
          <a:lstStyle/>
          <a:p>
            <a:fld id="{BD68768B-32B7-40B5-BF1F-6F6CB71FA1E7}" type="datetimeFigureOut">
              <a:rPr kumimoji="1" lang="ja-JP" altLang="en-US" smtClean="0"/>
              <a:t>2020/9/30</a:t>
            </a:fld>
            <a:endParaRPr kumimoji="1" lang="ja-JP" altLang="en-US"/>
          </a:p>
        </p:txBody>
      </p:sp>
      <p:sp>
        <p:nvSpPr>
          <p:cNvPr id="3" name="フッター プレースホルダー 2">
            <a:extLst>
              <a:ext uri="{FF2B5EF4-FFF2-40B4-BE49-F238E27FC236}">
                <a16:creationId xmlns:a16="http://schemas.microsoft.com/office/drawing/2014/main" id="{28FDEA96-D66C-4A02-ABC1-C444541C483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82317CD-4FC2-46DF-96E3-F6CF13FAE087}"/>
              </a:ext>
            </a:extLst>
          </p:cNvPr>
          <p:cNvSpPr>
            <a:spLocks noGrp="1"/>
          </p:cNvSpPr>
          <p:nvPr>
            <p:ph type="sldNum" sz="quarter" idx="12"/>
          </p:nvPr>
        </p:nvSpPr>
        <p:spPr/>
        <p:txBody>
          <a:bodyPr/>
          <a:lstStyle/>
          <a:p>
            <a:fld id="{A7241350-7895-4470-BD7C-3F3DB6DC9B84}" type="slidenum">
              <a:rPr kumimoji="1" lang="ja-JP" altLang="en-US" smtClean="0"/>
              <a:t>‹#›</a:t>
            </a:fld>
            <a:endParaRPr kumimoji="1" lang="ja-JP" altLang="en-US"/>
          </a:p>
        </p:txBody>
      </p:sp>
    </p:spTree>
    <p:extLst>
      <p:ext uri="{BB962C8B-B14F-4D97-AF65-F5344CB8AC3E}">
        <p14:creationId xmlns:p14="http://schemas.microsoft.com/office/powerpoint/2010/main" val="100241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FF249-E66B-4A38-BD3D-821479DCD8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66E548-E842-4606-8324-CA538741A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D896A01-E42E-41FB-836D-C12B30A56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28FB5F-36FF-47D6-B324-F31ABD0D551E}"/>
              </a:ext>
            </a:extLst>
          </p:cNvPr>
          <p:cNvSpPr>
            <a:spLocks noGrp="1"/>
          </p:cNvSpPr>
          <p:nvPr>
            <p:ph type="dt" sz="half" idx="10"/>
          </p:nvPr>
        </p:nvSpPr>
        <p:spPr/>
        <p:txBody>
          <a:bodyPr/>
          <a:lstStyle/>
          <a:p>
            <a:fld id="{BD68768B-32B7-40B5-BF1F-6F6CB71FA1E7}" type="datetimeFigureOut">
              <a:rPr kumimoji="1" lang="ja-JP" altLang="en-US" smtClean="0"/>
              <a:t>2020/9/30</a:t>
            </a:fld>
            <a:endParaRPr kumimoji="1" lang="ja-JP" altLang="en-US"/>
          </a:p>
        </p:txBody>
      </p:sp>
      <p:sp>
        <p:nvSpPr>
          <p:cNvPr id="6" name="フッター プレースホルダー 5">
            <a:extLst>
              <a:ext uri="{FF2B5EF4-FFF2-40B4-BE49-F238E27FC236}">
                <a16:creationId xmlns:a16="http://schemas.microsoft.com/office/drawing/2014/main" id="{F5FCC888-0914-41E1-A7F1-EA385F754EC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15ADAB-20CA-4560-BF1F-1FF77840AFB4}"/>
              </a:ext>
            </a:extLst>
          </p:cNvPr>
          <p:cNvSpPr>
            <a:spLocks noGrp="1"/>
          </p:cNvSpPr>
          <p:nvPr>
            <p:ph type="sldNum" sz="quarter" idx="12"/>
          </p:nvPr>
        </p:nvSpPr>
        <p:spPr/>
        <p:txBody>
          <a:bodyPr/>
          <a:lstStyle/>
          <a:p>
            <a:fld id="{A7241350-7895-4470-BD7C-3F3DB6DC9B84}" type="slidenum">
              <a:rPr kumimoji="1" lang="ja-JP" altLang="en-US" smtClean="0"/>
              <a:t>‹#›</a:t>
            </a:fld>
            <a:endParaRPr kumimoji="1" lang="ja-JP" altLang="en-US"/>
          </a:p>
        </p:txBody>
      </p:sp>
    </p:spTree>
    <p:extLst>
      <p:ext uri="{BB962C8B-B14F-4D97-AF65-F5344CB8AC3E}">
        <p14:creationId xmlns:p14="http://schemas.microsoft.com/office/powerpoint/2010/main" val="171756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58DB9C-7D93-4F28-873F-AB3CC62F8B1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90AAE21-1214-45FC-B953-3E22AADBBF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862C0D8-F529-4C64-9A39-92E2BD2F9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BDB3D4D-3FD5-43AB-9676-AB7354D17587}"/>
              </a:ext>
            </a:extLst>
          </p:cNvPr>
          <p:cNvSpPr>
            <a:spLocks noGrp="1"/>
          </p:cNvSpPr>
          <p:nvPr>
            <p:ph type="dt" sz="half" idx="10"/>
          </p:nvPr>
        </p:nvSpPr>
        <p:spPr/>
        <p:txBody>
          <a:bodyPr/>
          <a:lstStyle/>
          <a:p>
            <a:fld id="{BD68768B-32B7-40B5-BF1F-6F6CB71FA1E7}" type="datetimeFigureOut">
              <a:rPr kumimoji="1" lang="ja-JP" altLang="en-US" smtClean="0"/>
              <a:t>2020/9/30</a:t>
            </a:fld>
            <a:endParaRPr kumimoji="1" lang="ja-JP" altLang="en-US"/>
          </a:p>
        </p:txBody>
      </p:sp>
      <p:sp>
        <p:nvSpPr>
          <p:cNvPr id="6" name="フッター プレースホルダー 5">
            <a:extLst>
              <a:ext uri="{FF2B5EF4-FFF2-40B4-BE49-F238E27FC236}">
                <a16:creationId xmlns:a16="http://schemas.microsoft.com/office/drawing/2014/main" id="{1F5588A7-5440-49D0-87B1-39ED8FDB86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434FA05-5B4A-4142-B937-110A7E9F34D4}"/>
              </a:ext>
            </a:extLst>
          </p:cNvPr>
          <p:cNvSpPr>
            <a:spLocks noGrp="1"/>
          </p:cNvSpPr>
          <p:nvPr>
            <p:ph type="sldNum" sz="quarter" idx="12"/>
          </p:nvPr>
        </p:nvSpPr>
        <p:spPr/>
        <p:txBody>
          <a:bodyPr/>
          <a:lstStyle/>
          <a:p>
            <a:fld id="{A7241350-7895-4470-BD7C-3F3DB6DC9B84}" type="slidenum">
              <a:rPr kumimoji="1" lang="ja-JP" altLang="en-US" smtClean="0"/>
              <a:t>‹#›</a:t>
            </a:fld>
            <a:endParaRPr kumimoji="1" lang="ja-JP" altLang="en-US"/>
          </a:p>
        </p:txBody>
      </p:sp>
    </p:spTree>
    <p:extLst>
      <p:ext uri="{BB962C8B-B14F-4D97-AF65-F5344CB8AC3E}">
        <p14:creationId xmlns:p14="http://schemas.microsoft.com/office/powerpoint/2010/main" val="147766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BF6DC2B-6F40-499E-9E1C-37FD932E0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F040CA-A09C-434C-BD3A-E17A09C118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AA4E821-E42E-4AC7-92FF-53863DE18A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8768B-32B7-40B5-BF1F-6F6CB71FA1E7}"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id="{9BC0869D-594D-4FFF-8A1D-426F49EBC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5892752-160C-468A-B465-6A13FBABCC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41350-7895-4470-BD7C-3F3DB6DC9B84}" type="slidenum">
              <a:rPr kumimoji="1" lang="ja-JP" altLang="en-US" smtClean="0"/>
              <a:t>‹#›</a:t>
            </a:fld>
            <a:endParaRPr kumimoji="1" lang="ja-JP" altLang="en-US"/>
          </a:p>
        </p:txBody>
      </p:sp>
    </p:spTree>
    <p:extLst>
      <p:ext uri="{BB962C8B-B14F-4D97-AF65-F5344CB8AC3E}">
        <p14:creationId xmlns:p14="http://schemas.microsoft.com/office/powerpoint/2010/main" val="330788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0E15E2E-74DA-4CC1-823D-E1174DDC2375}"/>
              </a:ext>
            </a:extLst>
          </p:cNvPr>
          <p:cNvSpPr txBox="1"/>
          <p:nvPr/>
        </p:nvSpPr>
        <p:spPr>
          <a:xfrm>
            <a:off x="3832682" y="1190937"/>
            <a:ext cx="4116833" cy="523220"/>
          </a:xfrm>
          <a:prstGeom prst="rect">
            <a:avLst/>
          </a:prstGeom>
          <a:noFill/>
        </p:spPr>
        <p:txBody>
          <a:bodyPr wrap="none" rtlCol="0">
            <a:spAutoFit/>
          </a:bodyPr>
          <a:lstStyle/>
          <a:p>
            <a:r>
              <a:rPr lang="en-US" altLang="ja-JP" sz="2800" dirty="0">
                <a:latin typeface="UD デジタル 教科書体 NK-R" panose="02020400000000000000" pitchFamily="18" charset="-128"/>
                <a:ea typeface="UD デジタル 教科書体 NK-R" panose="02020400000000000000" pitchFamily="18" charset="-128"/>
              </a:rPr>
              <a:t>M</a:t>
            </a:r>
            <a:r>
              <a:rPr kumimoji="1" lang="en-US" altLang="ja-JP" sz="2800" dirty="0">
                <a:latin typeface="UD デジタル 教科書体 NK-R" panose="02020400000000000000" pitchFamily="18" charset="-128"/>
                <a:ea typeface="UD デジタル 教科書体 NK-R" panose="02020400000000000000" pitchFamily="18" charset="-128"/>
              </a:rPr>
              <a:t>onstre </a:t>
            </a:r>
            <a:r>
              <a:rPr lang="en-US" altLang="ja-JP" sz="2800" dirty="0">
                <a:latin typeface="UD デジタル 教科書体 NK-R" panose="02020400000000000000" pitchFamily="18" charset="-128"/>
                <a:ea typeface="UD デジタル 教科書体 NK-R" panose="02020400000000000000" pitchFamily="18" charset="-128"/>
              </a:rPr>
              <a:t>M</a:t>
            </a:r>
            <a:r>
              <a:rPr kumimoji="1" lang="en-US" altLang="ja-JP" sz="2800" dirty="0">
                <a:latin typeface="UD デジタル 教科書体 NK-R" panose="02020400000000000000" pitchFamily="18" charset="-128"/>
                <a:ea typeface="UD デジタル 教科書体 NK-R" panose="02020400000000000000" pitchFamily="18" charset="-128"/>
              </a:rPr>
              <a:t>atin</a:t>
            </a:r>
            <a:r>
              <a:rPr lang="ja-JP" altLang="en-US" sz="2800" dirty="0">
                <a:latin typeface="UD デジタル 教科書体 NK-R" panose="02020400000000000000" pitchFamily="18" charset="-128"/>
                <a:ea typeface="UD デジタル 教科書体 NK-R" panose="02020400000000000000" pitchFamily="18" charset="-128"/>
              </a:rPr>
              <a:t> </a:t>
            </a:r>
            <a:r>
              <a:rPr kumimoji="1" lang="en-US" altLang="ja-JP" sz="2800" dirty="0">
                <a:latin typeface="UD デジタル 教科書体 NK-R" panose="02020400000000000000" pitchFamily="18" charset="-128"/>
                <a:ea typeface="UD デジタル 教科書体 NK-R" panose="02020400000000000000" pitchFamily="18" charset="-128"/>
              </a:rPr>
              <a:t>Illusion</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7C157445-A9B9-4C28-9C6E-409D20EC7D87}"/>
              </a:ext>
            </a:extLst>
          </p:cNvPr>
          <p:cNvSpPr txBox="1"/>
          <p:nvPr/>
        </p:nvSpPr>
        <p:spPr>
          <a:xfrm>
            <a:off x="2714665" y="4842736"/>
            <a:ext cx="7026282" cy="400110"/>
          </a:xfrm>
          <a:prstGeom prst="rect">
            <a:avLst/>
          </a:prstGeom>
          <a:noFill/>
        </p:spPr>
        <p:txBody>
          <a:bodyPr wrap="none" rtlCol="0">
            <a:spAutoFit/>
          </a:bodyPr>
          <a:lstStyle/>
          <a:p>
            <a:r>
              <a:rPr kumimoji="1" lang="en-US" altLang="ja-JP" sz="2000" dirty="0">
                <a:latin typeface="UD デジタル 教科書体 NK-R" panose="02020400000000000000" pitchFamily="18" charset="-128"/>
                <a:ea typeface="UD デジタル 教科書体 NK-R" panose="02020400000000000000" pitchFamily="18" charset="-128"/>
              </a:rPr>
              <a:t>Eiji Watanabe (NIBB) and Lana Sinapayen (Sony CSL)</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1CE2F07B-762C-475F-AA3C-5FFC03D5693B}"/>
              </a:ext>
            </a:extLst>
          </p:cNvPr>
          <p:cNvSpPr txBox="1"/>
          <p:nvPr/>
        </p:nvSpPr>
        <p:spPr>
          <a:xfrm>
            <a:off x="4090826" y="1738722"/>
            <a:ext cx="5234407" cy="461665"/>
          </a:xfrm>
          <a:prstGeom prst="rect">
            <a:avLst/>
          </a:prstGeom>
          <a:noFill/>
        </p:spPr>
        <p:txBody>
          <a:bodyPr wrap="square">
            <a:spAutoFit/>
          </a:bodyPr>
          <a:lstStyle/>
          <a:p>
            <a:r>
              <a:rPr lang="ja-JP" altLang="en-US" sz="2400" dirty="0">
                <a:latin typeface="UD デジタル 教科書体 NK-R" panose="02020400000000000000" pitchFamily="18" charset="-128"/>
                <a:ea typeface="UD デジタル 教科書体 NK-R" panose="02020400000000000000" pitchFamily="18" charset="-128"/>
              </a:rPr>
              <a:t>モーニングモンスター錯視</a:t>
            </a:r>
          </a:p>
        </p:txBody>
      </p:sp>
      <p:sp>
        <p:nvSpPr>
          <p:cNvPr id="2" name="テキスト ボックス 1">
            <a:extLst>
              <a:ext uri="{FF2B5EF4-FFF2-40B4-BE49-F238E27FC236}">
                <a16:creationId xmlns:a16="http://schemas.microsoft.com/office/drawing/2014/main" id="{D81C04A2-0BB3-4F13-AAF1-B6A5824B16EC}"/>
              </a:ext>
            </a:extLst>
          </p:cNvPr>
          <p:cNvSpPr txBox="1"/>
          <p:nvPr/>
        </p:nvSpPr>
        <p:spPr>
          <a:xfrm>
            <a:off x="2714665" y="5328966"/>
            <a:ext cx="7825207" cy="400110"/>
          </a:xfrm>
          <a:prstGeom prst="rect">
            <a:avLst/>
          </a:prstGeom>
          <a:noFill/>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渡辺 英治（基礎生物学研究所）、 ラナ シナパヤ（ソニーＣＳＬ）</a:t>
            </a:r>
          </a:p>
        </p:txBody>
      </p:sp>
    </p:spTree>
    <p:extLst>
      <p:ext uri="{BB962C8B-B14F-4D97-AF65-F5344CB8AC3E}">
        <p14:creationId xmlns:p14="http://schemas.microsoft.com/office/powerpoint/2010/main" val="419499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31F0FB9-8938-4FFB-945F-51301C5E7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539562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790A42-A8CE-481E-9B99-5E4B71AAD7AF}"/>
              </a:ext>
            </a:extLst>
          </p:cNvPr>
          <p:cNvSpPr txBox="1"/>
          <p:nvPr/>
        </p:nvSpPr>
        <p:spPr>
          <a:xfrm>
            <a:off x="2058901" y="1659285"/>
            <a:ext cx="8074197" cy="3539430"/>
          </a:xfrm>
          <a:prstGeom prst="rect">
            <a:avLst/>
          </a:prstGeom>
          <a:noFill/>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どうやら、グレア錯視の場合、グレアを引き起こす周囲の色が残効になるようです。</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従来の残効と性質が異なるので、残効とは呼べない別種の錯視なのかもしれません。</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ja-JP" sz="28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イメージの残像としては、元画像と同じ色にみえる</a:t>
            </a:r>
            <a:r>
              <a:rPr lang="ja-JP" altLang="en-US" sz="28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「残像</a:t>
            </a:r>
            <a:r>
              <a:rPr lang="ja-JP" altLang="ja-JP" sz="28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現象</a:t>
            </a:r>
            <a:r>
              <a:rPr lang="ja-JP" altLang="en-US" sz="28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28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もありますが、それとも違うようです。</a:t>
            </a:r>
            <a:endParaRPr lang="ja-JP" altLang="en-US" sz="2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108044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790A42-A8CE-481E-9B99-5E4B71AAD7AF}"/>
              </a:ext>
            </a:extLst>
          </p:cNvPr>
          <p:cNvSpPr txBox="1"/>
          <p:nvPr/>
        </p:nvSpPr>
        <p:spPr>
          <a:xfrm>
            <a:off x="2988962" y="2562138"/>
            <a:ext cx="8074197" cy="1384995"/>
          </a:xfrm>
          <a:prstGeom prst="rect">
            <a:avLst/>
          </a:prstGeom>
          <a:noFill/>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せっかくですから、すこし遊んでみます。</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まずは、固視点を引っ越しさせてみます。</a:t>
            </a:r>
          </a:p>
        </p:txBody>
      </p:sp>
      <p:sp>
        <p:nvSpPr>
          <p:cNvPr id="3" name="テキスト ボックス 2">
            <a:extLst>
              <a:ext uri="{FF2B5EF4-FFF2-40B4-BE49-F238E27FC236}">
                <a16:creationId xmlns:a16="http://schemas.microsoft.com/office/drawing/2014/main" id="{4ACFF8B7-2A6C-4F20-87B0-B4DA4D026DB8}"/>
              </a:ext>
            </a:extLst>
          </p:cNvPr>
          <p:cNvSpPr txBox="1"/>
          <p:nvPr/>
        </p:nvSpPr>
        <p:spPr>
          <a:xfrm>
            <a:off x="2988962" y="5586061"/>
            <a:ext cx="6345367" cy="584775"/>
          </a:xfrm>
          <a:prstGeom prst="rect">
            <a:avLst/>
          </a:prstGeom>
          <a:noFill/>
        </p:spPr>
        <p:txBody>
          <a:bodyPr wrap="square">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次のスライドの中心の固視点（十字）を注視してください。</a:t>
            </a:r>
            <a:endParaRPr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r>
              <a:rPr lang="ja-JP" altLang="en-US" sz="1400"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rgbClr val="FF0000"/>
                </a:solidFill>
                <a:latin typeface="UD デジタル 教科書体 N-B" panose="02020700000000000000" pitchFamily="17" charset="-128"/>
                <a:ea typeface="UD デジタル 教科書体 N-B" panose="02020700000000000000" pitchFamily="17" charset="-128"/>
              </a:rPr>
              <a:t> 繰り返してみると効果が大きくなります）</a:t>
            </a:r>
          </a:p>
        </p:txBody>
      </p:sp>
    </p:spTree>
    <p:extLst>
      <p:ext uri="{BB962C8B-B14F-4D97-AF65-F5344CB8AC3E}">
        <p14:creationId xmlns:p14="http://schemas.microsoft.com/office/powerpoint/2010/main" val="166983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F797CA1-32CC-4A19-A7A7-E1E3A7886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77710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790A42-A8CE-481E-9B99-5E4B71AAD7AF}"/>
              </a:ext>
            </a:extLst>
          </p:cNvPr>
          <p:cNvSpPr txBox="1"/>
          <p:nvPr/>
        </p:nvSpPr>
        <p:spPr>
          <a:xfrm>
            <a:off x="2124546" y="2598980"/>
            <a:ext cx="9062438" cy="1384995"/>
          </a:xfrm>
          <a:prstGeom prst="rect">
            <a:avLst/>
          </a:prstGeom>
          <a:noFill/>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アフターエフェクトも一緒に引っ越しました！</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次に、固視点の周囲に、最初から黄色を入れておきます。</a:t>
            </a:r>
          </a:p>
        </p:txBody>
      </p:sp>
      <p:sp>
        <p:nvSpPr>
          <p:cNvPr id="3" name="テキスト ボックス 2">
            <a:extLst>
              <a:ext uri="{FF2B5EF4-FFF2-40B4-BE49-F238E27FC236}">
                <a16:creationId xmlns:a16="http://schemas.microsoft.com/office/drawing/2014/main" id="{D217529B-E10C-4315-ABAF-AC537F9BA5EE}"/>
              </a:ext>
            </a:extLst>
          </p:cNvPr>
          <p:cNvSpPr txBox="1"/>
          <p:nvPr/>
        </p:nvSpPr>
        <p:spPr>
          <a:xfrm>
            <a:off x="2988962" y="5586061"/>
            <a:ext cx="6345367" cy="584775"/>
          </a:xfrm>
          <a:prstGeom prst="rect">
            <a:avLst/>
          </a:prstGeom>
          <a:noFill/>
        </p:spPr>
        <p:txBody>
          <a:bodyPr wrap="square">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次のスライドの中心の固視点（十字）を注視してください。</a:t>
            </a:r>
            <a:endParaRPr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r>
              <a:rPr lang="ja-JP" altLang="en-US" sz="1400"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rgbClr val="FF0000"/>
                </a:solidFill>
                <a:latin typeface="UD デジタル 教科書体 N-B" panose="02020700000000000000" pitchFamily="17" charset="-128"/>
                <a:ea typeface="UD デジタル 教科書体 N-B" panose="02020700000000000000" pitchFamily="17" charset="-128"/>
              </a:rPr>
              <a:t> 繰り返してみると効果が大きくなります）</a:t>
            </a:r>
          </a:p>
        </p:txBody>
      </p:sp>
    </p:spTree>
    <p:extLst>
      <p:ext uri="{BB962C8B-B14F-4D97-AF65-F5344CB8AC3E}">
        <p14:creationId xmlns:p14="http://schemas.microsoft.com/office/powerpoint/2010/main" val="692875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273B470-96E3-46CA-9994-5B533609C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24314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790A42-A8CE-481E-9B99-5E4B71AAD7AF}"/>
              </a:ext>
            </a:extLst>
          </p:cNvPr>
          <p:cNvSpPr txBox="1"/>
          <p:nvPr/>
        </p:nvSpPr>
        <p:spPr>
          <a:xfrm>
            <a:off x="2058901" y="1758720"/>
            <a:ext cx="8074197" cy="3108543"/>
          </a:xfrm>
          <a:prstGeom prst="rect">
            <a:avLst/>
          </a:prstGeom>
          <a:noFill/>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アフターエフェクトの中心が白く抜けてドーナッツのようになりました。この錯視のメカニズムを考える上で、面白い現象かもしれません。</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最後に、このモンスターモーニング錯視は、自然な写真でも起こるので、ご紹介いたします。</a:t>
            </a:r>
          </a:p>
        </p:txBody>
      </p:sp>
      <p:sp>
        <p:nvSpPr>
          <p:cNvPr id="3" name="テキスト ボックス 2">
            <a:extLst>
              <a:ext uri="{FF2B5EF4-FFF2-40B4-BE49-F238E27FC236}">
                <a16:creationId xmlns:a16="http://schemas.microsoft.com/office/drawing/2014/main" id="{D217529B-E10C-4315-ABAF-AC537F9BA5EE}"/>
              </a:ext>
            </a:extLst>
          </p:cNvPr>
          <p:cNvSpPr txBox="1"/>
          <p:nvPr/>
        </p:nvSpPr>
        <p:spPr>
          <a:xfrm>
            <a:off x="2988962" y="5586061"/>
            <a:ext cx="6345367" cy="584775"/>
          </a:xfrm>
          <a:prstGeom prst="rect">
            <a:avLst/>
          </a:prstGeom>
          <a:noFill/>
        </p:spPr>
        <p:txBody>
          <a:bodyPr wrap="square">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次のスライドの中心の固視点（十字）を注視してください。</a:t>
            </a:r>
            <a:endParaRPr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r>
              <a:rPr lang="ja-JP" altLang="en-US" sz="1400" dirty="0">
                <a:solidFill>
                  <a:srgbClr val="FF0000"/>
                </a:solidFill>
                <a:latin typeface="UD デジタル 教科書体 N-B" panose="02020700000000000000" pitchFamily="17" charset="-128"/>
                <a:ea typeface="UD デジタル 教科書体 N-B" panose="02020700000000000000" pitchFamily="17" charset="-128"/>
              </a:rPr>
              <a:t>（＊ </a:t>
            </a:r>
            <a:r>
              <a:rPr kumimoji="1" lang="ja-JP" altLang="en-US" sz="1400" dirty="0">
                <a:solidFill>
                  <a:srgbClr val="FF0000"/>
                </a:solidFill>
                <a:latin typeface="UD デジタル 教科書体 N-B" panose="02020700000000000000" pitchFamily="17" charset="-128"/>
                <a:ea typeface="UD デジタル 教科書体 N-B" panose="02020700000000000000" pitchFamily="17" charset="-128"/>
              </a:rPr>
              <a:t>繰り返してみると効果が大きくなります）</a:t>
            </a:r>
          </a:p>
        </p:txBody>
      </p:sp>
    </p:spTree>
    <p:extLst>
      <p:ext uri="{BB962C8B-B14F-4D97-AF65-F5344CB8AC3E}">
        <p14:creationId xmlns:p14="http://schemas.microsoft.com/office/powerpoint/2010/main" val="202191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F7D3570-5260-41F6-A886-E0F894628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22157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790A42-A8CE-481E-9B99-5E4B71AAD7AF}"/>
              </a:ext>
            </a:extLst>
          </p:cNvPr>
          <p:cNvSpPr txBox="1"/>
          <p:nvPr/>
        </p:nvSpPr>
        <p:spPr>
          <a:xfrm>
            <a:off x="2054781" y="1466504"/>
            <a:ext cx="8082437" cy="1384995"/>
          </a:xfrm>
          <a:prstGeom prst="rect">
            <a:avLst/>
          </a:prstGeom>
          <a:noFill/>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朝顔の白い中心に朝顔の紫が漏れてきました。そのあと、ゆっくりと朝顔の紫の残効（黄色）が大きく広がります。従来の残効とは、時間経過も異なるようです。</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1CD06F32-902A-429A-84FA-0EA54D0FA1F5}"/>
              </a:ext>
            </a:extLst>
          </p:cNvPr>
          <p:cNvSpPr txBox="1"/>
          <p:nvPr/>
        </p:nvSpPr>
        <p:spPr>
          <a:xfrm>
            <a:off x="2018268" y="3665520"/>
            <a:ext cx="8386118" cy="954107"/>
          </a:xfrm>
          <a:prstGeom prst="rect">
            <a:avLst/>
          </a:prstGeom>
          <a:noFill/>
        </p:spPr>
        <p:txBody>
          <a:bodyPr wrap="square">
            <a:spAutoFit/>
          </a:bodyPr>
          <a:lstStyle/>
          <a:p>
            <a:r>
              <a:rPr lang="ja-JP" altLang="en-US" sz="2800" dirty="0">
                <a:latin typeface="UD デジタル 教科書体 N-B" panose="02020700000000000000" pitchFamily="17" charset="-128"/>
                <a:ea typeface="UD デジタル 教科書体 N-B" panose="02020700000000000000" pitchFamily="17" charset="-128"/>
              </a:rPr>
              <a:t>ふたりの本来の目的は達成できませんでしたが、不思議な現象がひとつ見つかったというお話でした。</a:t>
            </a:r>
            <a:endParaRPr lang="en-US" altLang="ja-JP" sz="2800" dirty="0">
              <a:latin typeface="UD デジタル 教科書体 N-B" panose="02020700000000000000" pitchFamily="17" charset="-128"/>
              <a:ea typeface="UD デジタル 教科書体 N-B" panose="02020700000000000000" pitchFamily="17" charset="-128"/>
            </a:endParaRPr>
          </a:p>
        </p:txBody>
      </p:sp>
      <p:sp>
        <p:nvSpPr>
          <p:cNvPr id="6" name="テキスト ボックス 5">
            <a:extLst>
              <a:ext uri="{FF2B5EF4-FFF2-40B4-BE49-F238E27FC236}">
                <a16:creationId xmlns:a16="http://schemas.microsoft.com/office/drawing/2014/main" id="{6950B8AB-9AF8-468F-8A9D-9533DA0B0EB4}"/>
              </a:ext>
            </a:extLst>
          </p:cNvPr>
          <p:cNvSpPr txBox="1"/>
          <p:nvPr/>
        </p:nvSpPr>
        <p:spPr>
          <a:xfrm>
            <a:off x="4583240" y="5534616"/>
            <a:ext cx="4511333" cy="369332"/>
          </a:xfrm>
          <a:prstGeom prst="rect">
            <a:avLst/>
          </a:prstGeom>
          <a:noFill/>
        </p:spPr>
        <p:txBody>
          <a:bodyPr wrap="square">
            <a:spAutoFit/>
          </a:bodyPr>
          <a:lstStyle/>
          <a:p>
            <a:r>
              <a:rPr lang="ja-JP" altLang="en-US" dirty="0">
                <a:latin typeface="UD デジタル 教科書体 NK-R" panose="02020400000000000000" pitchFamily="18" charset="-128"/>
                <a:ea typeface="UD デジタル 教科書体 NK-R" panose="02020400000000000000" pitchFamily="18" charset="-128"/>
              </a:rPr>
              <a:t>ご清聴ありがとうございました。</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8C106FFF-903C-4C17-B870-5549036067F4}"/>
              </a:ext>
            </a:extLst>
          </p:cNvPr>
          <p:cNvSpPr txBox="1"/>
          <p:nvPr/>
        </p:nvSpPr>
        <p:spPr>
          <a:xfrm>
            <a:off x="10058398" y="6387757"/>
            <a:ext cx="1390124" cy="261610"/>
          </a:xfrm>
          <a:prstGeom prst="rect">
            <a:avLst/>
          </a:prstGeom>
          <a:noFill/>
        </p:spPr>
        <p:txBody>
          <a:bodyPr wrap="none" rtlCol="0">
            <a:spAutoFit/>
          </a:bodyPr>
          <a:lstStyle/>
          <a:p>
            <a:r>
              <a:rPr kumimoji="1" lang="en-US" altLang="ja-JP" sz="1100" dirty="0">
                <a:latin typeface="UD デジタル 教科書体 NK-R" panose="02020400000000000000" pitchFamily="18" charset="-128"/>
                <a:ea typeface="UD デジタル 教科書体 NK-R" panose="02020400000000000000" pitchFamily="18" charset="-128"/>
              </a:rPr>
              <a:t>Eiji &amp; </a:t>
            </a:r>
            <a:r>
              <a:rPr lang="en-US" altLang="ja-JP" sz="1100" dirty="0">
                <a:latin typeface="UD デジタル 教科書体 NK-R" panose="02020400000000000000" pitchFamily="18" charset="-128"/>
                <a:ea typeface="UD デジタル 教科書体 NK-R" panose="02020400000000000000" pitchFamily="18" charset="-128"/>
              </a:rPr>
              <a:t>Lana</a:t>
            </a:r>
            <a:r>
              <a:rPr kumimoji="1" lang="en-US" altLang="ja-JP" sz="1100" dirty="0">
                <a:latin typeface="UD デジタル 教科書体 NK-R" panose="02020400000000000000" pitchFamily="18" charset="-128"/>
                <a:ea typeface="UD デジタル 教科書体 NK-R" panose="02020400000000000000" pitchFamily="18" charset="-128"/>
              </a:rPr>
              <a:t>, 2020</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60208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6CEB662-57A4-4D00-B996-EEA2CC611CEF}"/>
              </a:ext>
            </a:extLst>
          </p:cNvPr>
          <p:cNvSpPr txBox="1"/>
          <p:nvPr/>
        </p:nvSpPr>
        <p:spPr>
          <a:xfrm>
            <a:off x="1713533" y="2613108"/>
            <a:ext cx="9349883" cy="2062103"/>
          </a:xfrm>
          <a:prstGeom prst="rect">
            <a:avLst/>
          </a:prstGeom>
          <a:noFill/>
        </p:spPr>
        <p:txBody>
          <a:bodyPr wrap="square" rtlCol="0">
            <a:spAutoFit/>
          </a:bodyPr>
          <a:lstStyle/>
          <a:p>
            <a:r>
              <a:rPr lang="ja-JP" altLang="en-US" sz="3200" dirty="0">
                <a:latin typeface="UD デジタル 教科書体 NK-R" panose="02020400000000000000" pitchFamily="18" charset="-128"/>
                <a:ea typeface="UD デジタル 教科書体 NK-R" panose="02020400000000000000" pitchFamily="18" charset="-128"/>
              </a:rPr>
              <a:t>残効（</a:t>
            </a:r>
            <a:r>
              <a:rPr lang="en-US" altLang="ja-JP" sz="3200" dirty="0">
                <a:latin typeface="UD デジタル 教科書体 NK-R" panose="02020400000000000000" pitchFamily="18" charset="-128"/>
                <a:ea typeface="UD デジタル 教科書体 NK-R" panose="02020400000000000000" pitchFamily="18" charset="-128"/>
              </a:rPr>
              <a:t>aftereffect</a:t>
            </a:r>
            <a:r>
              <a:rPr kumimoji="1"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は、同じイメージを見続け、突然景色が切り替わったときに、前のイメージの影響が残る知覚現象です。色の残効や、運動残効や、大きさの残効など</a:t>
            </a:r>
            <a:r>
              <a:rPr kumimoji="1" lang="ja-JP" altLang="en-US" sz="3200" dirty="0">
                <a:latin typeface="UD デジタル 教科書体 NK-R" panose="02020400000000000000" pitchFamily="18" charset="-128"/>
                <a:ea typeface="UD デジタル 教科書体 NK-R" panose="02020400000000000000" pitchFamily="18" charset="-128"/>
              </a:rPr>
              <a:t>が知られています。</a:t>
            </a:r>
          </a:p>
        </p:txBody>
      </p:sp>
    </p:spTree>
    <p:extLst>
      <p:ext uri="{BB962C8B-B14F-4D97-AF65-F5344CB8AC3E}">
        <p14:creationId xmlns:p14="http://schemas.microsoft.com/office/powerpoint/2010/main" val="111765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EFAC670-D610-4FC6-BE8F-38B07282F8D6}"/>
              </a:ext>
            </a:extLst>
          </p:cNvPr>
          <p:cNvSpPr txBox="1"/>
          <p:nvPr/>
        </p:nvSpPr>
        <p:spPr>
          <a:xfrm>
            <a:off x="2023010" y="800895"/>
            <a:ext cx="7657052" cy="523220"/>
          </a:xfrm>
          <a:prstGeom prst="rect">
            <a:avLst/>
          </a:prstGeom>
          <a:noFill/>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色の残効では、反対色が残効として知覚されます。</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2" name="楕円 1">
            <a:extLst>
              <a:ext uri="{FF2B5EF4-FFF2-40B4-BE49-F238E27FC236}">
                <a16:creationId xmlns:a16="http://schemas.microsoft.com/office/drawing/2014/main" id="{D563797F-22BB-4242-8D90-86F530020A59}"/>
              </a:ext>
            </a:extLst>
          </p:cNvPr>
          <p:cNvSpPr/>
          <p:nvPr/>
        </p:nvSpPr>
        <p:spPr>
          <a:xfrm>
            <a:off x="6714253" y="1943935"/>
            <a:ext cx="1174282" cy="1174282"/>
          </a:xfrm>
          <a:prstGeom prst="ellipse">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C76A41AA-DC5F-407B-8F7F-3491D094E244}"/>
              </a:ext>
            </a:extLst>
          </p:cNvPr>
          <p:cNvSpPr/>
          <p:nvPr/>
        </p:nvSpPr>
        <p:spPr>
          <a:xfrm>
            <a:off x="3658207" y="1943935"/>
            <a:ext cx="1174282" cy="1174282"/>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E99B803C-71DB-4E22-9831-4DD398431F8D}"/>
              </a:ext>
            </a:extLst>
          </p:cNvPr>
          <p:cNvSpPr/>
          <p:nvPr/>
        </p:nvSpPr>
        <p:spPr>
          <a:xfrm>
            <a:off x="6714253" y="3520873"/>
            <a:ext cx="1174282" cy="1174282"/>
          </a:xfrm>
          <a:prstGeom prst="ellipse">
            <a:avLst/>
          </a:prstGeom>
          <a:solidFill>
            <a:srgbClr val="FFFF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DA9B3F6D-120A-4DFC-B838-313C7035A1DF}"/>
              </a:ext>
            </a:extLst>
          </p:cNvPr>
          <p:cNvSpPr/>
          <p:nvPr/>
        </p:nvSpPr>
        <p:spPr>
          <a:xfrm>
            <a:off x="3658207" y="3520873"/>
            <a:ext cx="1174282" cy="1174282"/>
          </a:xfrm>
          <a:prstGeom prst="ellipse">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79FDAF7F-8742-49FF-B3E8-E4DF5800D4F5}"/>
              </a:ext>
            </a:extLst>
          </p:cNvPr>
          <p:cNvSpPr/>
          <p:nvPr/>
        </p:nvSpPr>
        <p:spPr>
          <a:xfrm>
            <a:off x="5283219" y="2419865"/>
            <a:ext cx="980303" cy="22242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D1C007CB-F862-4E41-96CE-33523F35BCBD}"/>
              </a:ext>
            </a:extLst>
          </p:cNvPr>
          <p:cNvSpPr/>
          <p:nvPr/>
        </p:nvSpPr>
        <p:spPr>
          <a:xfrm>
            <a:off x="5283219" y="3996803"/>
            <a:ext cx="980303" cy="22242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EFC5690-32B5-409B-BCF7-B585C1A67B2A}"/>
              </a:ext>
            </a:extLst>
          </p:cNvPr>
          <p:cNvSpPr txBox="1"/>
          <p:nvPr/>
        </p:nvSpPr>
        <p:spPr>
          <a:xfrm>
            <a:off x="2811437" y="5309718"/>
            <a:ext cx="6420844" cy="923330"/>
          </a:xfrm>
          <a:prstGeom prst="rect">
            <a:avLst/>
          </a:prstGeom>
          <a:noFill/>
        </p:spPr>
        <p:txBody>
          <a:bodyPr wrap="square">
            <a:spAutoFit/>
          </a:bodyPr>
          <a:lstStyle/>
          <a:p>
            <a:r>
              <a:rPr lang="ja-JP" altLang="en-US" dirty="0">
                <a:latin typeface="UD デジタル 教科書体 NK-R" panose="02020400000000000000" pitchFamily="18" charset="-128"/>
                <a:ea typeface="UD デジタル 教科書体 NK-R" panose="02020400000000000000" pitchFamily="18" charset="-128"/>
              </a:rPr>
              <a:t>赤の残効は緑、青の残効は黄色という具合です。残効が発生する原因は不明ですが、反対の性質をペアにして知覚している神経系のメカニズムに起因していると考えられます。</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05387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DB1743-1174-45C7-B796-0EFD11D32570}"/>
              </a:ext>
            </a:extLst>
          </p:cNvPr>
          <p:cNvSpPr txBox="1"/>
          <p:nvPr/>
        </p:nvSpPr>
        <p:spPr>
          <a:xfrm>
            <a:off x="1586328" y="1848863"/>
            <a:ext cx="8274365" cy="2246769"/>
          </a:xfrm>
          <a:prstGeom prst="rect">
            <a:avLst/>
          </a:prstGeom>
          <a:noFill/>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今回のプロジェクトは、作者の一人（渡辺）が残効を見るのが苦手で、</a:t>
            </a:r>
            <a:r>
              <a:rPr kumimoji="1" lang="ja-JP" altLang="en-US" sz="2800" dirty="0">
                <a:latin typeface="UD デジタル 教科書体 NK-R" panose="02020400000000000000" pitchFamily="18" charset="-128"/>
                <a:ea typeface="UD デジタル 教科書体 NK-R" panose="02020400000000000000" pitchFamily="18" charset="-128"/>
              </a:rPr>
              <a:t>それを克服しようとするところから始まりました。</a:t>
            </a:r>
            <a:r>
              <a:rPr lang="ja-JP" altLang="en-US" sz="2800" dirty="0">
                <a:latin typeface="UD デジタル 教科書体 NK-R" panose="02020400000000000000" pitchFamily="18" charset="-128"/>
                <a:ea typeface="UD デジタル 教科書体 NK-R" panose="02020400000000000000" pitchFamily="18" charset="-128"/>
              </a:rPr>
              <a:t>渡辺は集中力がなく、じっと同じ景色を見ることができないため、１０秒２０秒固視点をみなくてもいい残効を考案することにしました。</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7ED74900-F631-40A0-BAF9-104A648A307E}"/>
              </a:ext>
            </a:extLst>
          </p:cNvPr>
          <p:cNvSpPr txBox="1"/>
          <p:nvPr/>
        </p:nvSpPr>
        <p:spPr>
          <a:xfrm>
            <a:off x="2749206" y="5143838"/>
            <a:ext cx="6345367" cy="523220"/>
          </a:xfrm>
          <a:prstGeom prst="rect">
            <a:avLst/>
          </a:prstGeom>
          <a:noFill/>
        </p:spPr>
        <p:txBody>
          <a:bodyPr wrap="square">
            <a:spAutoFit/>
          </a:bodyPr>
          <a:lstStyle/>
          <a:p>
            <a:pPr algn="ctr"/>
            <a:r>
              <a:rPr lang="ja-JP" altLang="en-US" sz="2800" dirty="0">
                <a:latin typeface="UD デジタル 教科書体 NK-R" panose="02020400000000000000" pitchFamily="18" charset="-128"/>
                <a:ea typeface="UD デジタル 教科書体 NK-R" panose="02020400000000000000" pitchFamily="18" charset="-128"/>
              </a:rPr>
              <a:t>そこで、グレア錯視の利用です。</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05206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FB76270-B131-452D-943D-BDDE772F8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248" y="718205"/>
            <a:ext cx="6300875" cy="4699214"/>
          </a:xfrm>
          <a:prstGeom prst="rect">
            <a:avLst/>
          </a:prstGeom>
        </p:spPr>
      </p:pic>
      <p:sp>
        <p:nvSpPr>
          <p:cNvPr id="5" name="テキスト ボックス 4">
            <a:extLst>
              <a:ext uri="{FF2B5EF4-FFF2-40B4-BE49-F238E27FC236}">
                <a16:creationId xmlns:a16="http://schemas.microsoft.com/office/drawing/2014/main" id="{3FAAD5B6-EE6C-4BC7-A09C-F291D6013DDD}"/>
              </a:ext>
            </a:extLst>
          </p:cNvPr>
          <p:cNvSpPr txBox="1"/>
          <p:nvPr/>
        </p:nvSpPr>
        <p:spPr>
          <a:xfrm>
            <a:off x="1182400" y="5724296"/>
            <a:ext cx="10021060" cy="830997"/>
          </a:xfrm>
          <a:prstGeom prst="rect">
            <a:avLst/>
          </a:prstGeom>
          <a:noFill/>
        </p:spPr>
        <p:txBody>
          <a:bodyPr wrap="square">
            <a:spAutoFit/>
          </a:bodyPr>
          <a:lstStyle/>
          <a:p>
            <a:r>
              <a:rPr lang="ja-JP" altLang="en-US" sz="2400" dirty="0">
                <a:latin typeface="UD デジタル 教科書体 NK-R" panose="02020400000000000000" pitchFamily="18" charset="-128"/>
                <a:ea typeface="UD デジタル 教科書体 NK-R" panose="02020400000000000000" pitchFamily="18" charset="-128"/>
              </a:rPr>
              <a:t>北岡明佳先生ご考案の「光る菊」です。菊の中心部と周辺部は同じ白で描かれていますが、中心部は非常に強く光って知覚されます。これがグレア錯視です。</a:t>
            </a:r>
            <a:endParaRPr kumimoji="1" lang="ja-JP" altLang="en-US"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42687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FF80156-1D55-4629-931D-EA84AF93DA50}"/>
              </a:ext>
            </a:extLst>
          </p:cNvPr>
          <p:cNvSpPr txBox="1"/>
          <p:nvPr/>
        </p:nvSpPr>
        <p:spPr>
          <a:xfrm>
            <a:off x="2190148" y="858776"/>
            <a:ext cx="8230715" cy="1815882"/>
          </a:xfrm>
          <a:prstGeom prst="rect">
            <a:avLst/>
          </a:prstGeom>
          <a:noFill/>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これだけ強い刺激なら、残効も強いはず</a:t>
            </a:r>
            <a:r>
              <a:rPr lang="en-US" altLang="ja-JP" sz="2800" dirty="0">
                <a:latin typeface="UD デジタル 教科書体 NK-R" panose="02020400000000000000" pitchFamily="18" charset="-128"/>
                <a:ea typeface="UD デジタル 教科書体 NK-R" panose="02020400000000000000" pitchFamily="18" charset="-128"/>
              </a:rPr>
              <a:t>…</a:t>
            </a:r>
          </a:p>
          <a:p>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グレア錯視としては、北岡明佳先生のＬＩＮＥスタンプ「おはよう」を活用させていただきました。</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pic>
        <p:nvPicPr>
          <p:cNvPr id="1026" name="Picture 2" descr="北岡明佳の錯視のスタンプ（個別スタンプ：04）">
            <a:extLst>
              <a:ext uri="{FF2B5EF4-FFF2-40B4-BE49-F238E27FC236}">
                <a16:creationId xmlns:a16="http://schemas.microsoft.com/office/drawing/2014/main" id="{11E18F02-7393-40E6-8E5A-53E8BFCDC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241" y="3072715"/>
            <a:ext cx="2009518" cy="215305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6FB371F6-94BD-43A6-B98C-FFBB09F4470B}"/>
              </a:ext>
            </a:extLst>
          </p:cNvPr>
          <p:cNvSpPr txBox="1"/>
          <p:nvPr/>
        </p:nvSpPr>
        <p:spPr>
          <a:xfrm>
            <a:off x="2988962" y="5586061"/>
            <a:ext cx="6345367" cy="584775"/>
          </a:xfrm>
          <a:prstGeom prst="rect">
            <a:avLst/>
          </a:prstGeom>
          <a:noFill/>
        </p:spPr>
        <p:txBody>
          <a:bodyPr wrap="square">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次のスライドの中心の固視点（十字）を注視してください。</a:t>
            </a:r>
            <a:endParaRPr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r>
              <a:rPr lang="ja-JP" altLang="en-US" sz="1400" dirty="0">
                <a:solidFill>
                  <a:srgbClr val="FF0000"/>
                </a:solidFill>
                <a:latin typeface="UD デジタル 教科書体 N-B" panose="02020700000000000000" pitchFamily="17" charset="-128"/>
                <a:ea typeface="UD デジタル 教科書体 N-B" panose="02020700000000000000" pitchFamily="17" charset="-128"/>
              </a:rPr>
              <a:t>（＊ </a:t>
            </a:r>
            <a:r>
              <a:rPr kumimoji="1" lang="ja-JP" altLang="en-US" sz="1400" dirty="0">
                <a:solidFill>
                  <a:srgbClr val="FF0000"/>
                </a:solidFill>
                <a:latin typeface="UD デジタル 教科書体 N-B" panose="02020700000000000000" pitchFamily="17" charset="-128"/>
                <a:ea typeface="UD デジタル 教科書体 N-B" panose="02020700000000000000" pitchFamily="17" charset="-128"/>
              </a:rPr>
              <a:t>繰り返してみると効果が大きくなります）</a:t>
            </a:r>
          </a:p>
        </p:txBody>
      </p:sp>
    </p:spTree>
    <p:extLst>
      <p:ext uri="{BB962C8B-B14F-4D97-AF65-F5344CB8AC3E}">
        <p14:creationId xmlns:p14="http://schemas.microsoft.com/office/powerpoint/2010/main" val="1266260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9ACD980-7EE5-484E-8B2E-116830D13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34651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790A42-A8CE-481E-9B99-5E4B71AAD7AF}"/>
              </a:ext>
            </a:extLst>
          </p:cNvPr>
          <p:cNvSpPr txBox="1"/>
          <p:nvPr/>
        </p:nvSpPr>
        <p:spPr>
          <a:xfrm>
            <a:off x="2100649" y="1292070"/>
            <a:ext cx="8476734" cy="3539430"/>
          </a:xfrm>
          <a:prstGeom prst="rect">
            <a:avLst/>
          </a:prstGeom>
          <a:noFill/>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５秒ほどで残効が見えました！</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あれ？</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でも反対色になっていません。白あるいは黄色の残効なので、反対色は黒か青になるはず。</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色を変えたらどうでしょう？</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E2E0F46A-FC6D-4CE2-95E3-4BBCC0B72081}"/>
              </a:ext>
            </a:extLst>
          </p:cNvPr>
          <p:cNvSpPr txBox="1"/>
          <p:nvPr/>
        </p:nvSpPr>
        <p:spPr>
          <a:xfrm>
            <a:off x="2988962" y="5586061"/>
            <a:ext cx="6345367" cy="584775"/>
          </a:xfrm>
          <a:prstGeom prst="rect">
            <a:avLst/>
          </a:prstGeom>
          <a:noFill/>
        </p:spPr>
        <p:txBody>
          <a:bodyPr wrap="square">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次のスライドの中心の固視点（十字）を注視してください。</a:t>
            </a:r>
            <a:endParaRPr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r>
              <a:rPr lang="ja-JP" altLang="en-US" sz="1400"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rgbClr val="FF0000"/>
                </a:solidFill>
                <a:latin typeface="UD デジタル 教科書体 N-B" panose="02020700000000000000" pitchFamily="17" charset="-128"/>
                <a:ea typeface="UD デジタル 教科書体 N-B" panose="02020700000000000000" pitchFamily="17" charset="-128"/>
              </a:rPr>
              <a:t> 繰り返してみると効果が大きくなります）</a:t>
            </a:r>
          </a:p>
        </p:txBody>
      </p:sp>
    </p:spTree>
    <p:extLst>
      <p:ext uri="{BB962C8B-B14F-4D97-AF65-F5344CB8AC3E}">
        <p14:creationId xmlns:p14="http://schemas.microsoft.com/office/powerpoint/2010/main" val="314781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24DDFC6-6C87-4FAB-9EAC-B6745FFA3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128069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687</Words>
  <Application>Microsoft Office PowerPoint</Application>
  <PresentationFormat>ワイド画面</PresentationFormat>
  <Paragraphs>49</Paragraphs>
  <Slides>18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UD デジタル 教科書体 N-B</vt:lpstr>
      <vt:lpstr>UD デジタル 教科書体 NK-R</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Watanabe Eiji</dc:creator>
  <cp:lastModifiedBy>Watanabe Eiji</cp:lastModifiedBy>
  <cp:revision>27</cp:revision>
  <dcterms:created xsi:type="dcterms:W3CDTF">2020-08-31T23:14:16Z</dcterms:created>
  <dcterms:modified xsi:type="dcterms:W3CDTF">2020-09-29T23:59:50Z</dcterms:modified>
</cp:coreProperties>
</file>