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71" r:id="rId3"/>
    <p:sldId id="264" r:id="rId4"/>
    <p:sldId id="256" r:id="rId5"/>
    <p:sldId id="267" r:id="rId6"/>
    <p:sldId id="269" r:id="rId7"/>
    <p:sldId id="272" r:id="rId8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694" autoAdjust="0"/>
  </p:normalViewPr>
  <p:slideViewPr>
    <p:cSldViewPr snapToGrid="0" snapToObjects="1">
      <p:cViewPr>
        <p:scale>
          <a:sx n="134" d="100"/>
          <a:sy n="134" d="100"/>
        </p:scale>
        <p:origin x="-141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88A7E-E149-A545-9425-82FA2A5008A6}" type="datetimeFigureOut">
              <a:t>2015/09/26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70BA1-7F01-0A4A-9E3D-B7F341D82E3F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762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C0511-463D-6642-AAC1-FCC4ECD0246A}" type="datetimeFigureOut">
              <a:t>2015/09/26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86768-E9FF-D742-B93B-62A36CC4F03A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6537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二つの線の延長線の交点がずれる錯視は、</a:t>
            </a:r>
            <a:endParaRPr kumimoji="1" lang="en-US" altLang="ja-JP"/>
          </a:p>
          <a:p>
            <a:r>
              <a:rPr kumimoji="1" lang="ja-JP" altLang="en-US"/>
              <a:t>ポッケンドルフ錯視・小保内の角度錯視・ギラム錯視など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86768-E9FF-D742-B93B-62A36CC4F03A}" type="slidenum"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23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A0997-0049-884F-AB65-927C19C25CE3}" type="datetime1">
              <a:t>2015/09/26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05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06EA2-7C95-6F40-8F0F-4B584BCB1DAF}" type="datetime1">
              <a:t>2015/09/26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29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8A6C-00BA-064D-8B7C-DEDC870A07D0}" type="datetime1">
              <a:t>2015/09/26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86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72C-687F-E14D-A5B4-770E93F167D1}" type="datetime1">
              <a:t>2015/09/26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1EF2-D7E1-774A-AE7F-10033AB8FA75}" type="datetime1">
              <a:t>2015/09/26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18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76664-8D39-1D44-88E2-1549BDD6A708}" type="datetime1">
              <a:t>2015/09/26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39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E274-0AE3-D34B-945C-E55610133624}" type="datetime1">
              <a:t>2015/09/26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0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47A6B-4EC2-D540-951A-1FF768C927E0}" type="datetime1">
              <a:t>2015/09/26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19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BE7E-440F-BE4B-BD6A-0A3B0AA9431A}" type="datetime1">
              <a:t>2015/09/26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34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2B-1048-BD46-A22A-58F5AF1FB2D8}" type="datetime1">
              <a:t>2015/09/26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32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4D0E-86EA-BF4E-B9B4-A944782E4C95}" type="datetime1">
              <a:t>2015/09/26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955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F91AB-68A3-D64E-AE17-F42FF41143B9}" type="datetime1">
              <a:t>2015/09/26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92B13-3DBF-E44D-ADA1-EF5ED4A8CCB5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78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>
                <a:latin typeface="ヒラギノ角ゴ Pro W3"/>
                <a:ea typeface="ヒラギノ角ゴ Pro W3"/>
                <a:cs typeface="ヒラギノ角ゴ Pro W3"/>
              </a:rPr>
              <a:t>「ソ」錯視</a:t>
            </a:r>
          </a:p>
        </p:txBody>
      </p:sp>
    </p:spTree>
    <p:extLst>
      <p:ext uri="{BB962C8B-B14F-4D97-AF65-F5344CB8AC3E}">
        <p14:creationId xmlns:p14="http://schemas.microsoft.com/office/powerpoint/2010/main" val="1161971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0108" y="4381257"/>
            <a:ext cx="8777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latin typeface="ヒラギノ角ゴ Pro W3"/>
                <a:ea typeface="ヒラギノ角ゴ Pro W3"/>
                <a:cs typeface="ヒラギノ角ゴ Pro W3"/>
              </a:rPr>
              <a:t>カタカナの「ソ」の</a:t>
            </a:r>
            <a:r>
              <a:rPr lang="ja-JP" altLang="en-US" sz="2400">
                <a:latin typeface="ヒラギノ角ゴ Pro W3"/>
                <a:ea typeface="ヒラギノ角ゴ Pro W3"/>
                <a:cs typeface="ヒラギノ角ゴ Pro W3"/>
              </a:rPr>
              <a:t>一画目の右端点と、二画目の左端点を</a:t>
            </a:r>
            <a:endParaRPr lang="en-US" altLang="ja-JP" sz="2400">
              <a:latin typeface="ヒラギノ角ゴ Pro W3"/>
              <a:ea typeface="ヒラギノ角ゴ Pro W3"/>
              <a:cs typeface="ヒラギノ角ゴ Pro W3"/>
            </a:endParaRPr>
          </a:p>
          <a:p>
            <a:r>
              <a:rPr kumimoji="1" lang="ja-JP" altLang="en-US" sz="2400">
                <a:latin typeface="ヒラギノ角ゴ Pro W3"/>
                <a:ea typeface="ヒラギノ角ゴ Pro W3"/>
                <a:cs typeface="ヒラギノ角ゴ Pro W3"/>
              </a:rPr>
              <a:t>鉛直に並べて書くと、二画目の左端点の方が</a:t>
            </a:r>
            <a:r>
              <a:rPr lang="ja-JP" altLang="en-US" sz="2400">
                <a:latin typeface="ヒラギノ角ゴ Pro W3"/>
                <a:ea typeface="ヒラギノ角ゴ Pro W3"/>
                <a:cs typeface="ヒラギノ角ゴ Pro W3"/>
              </a:rPr>
              <a:t>左にずれて見える</a:t>
            </a:r>
            <a:endParaRPr kumimoji="1" lang="ja-JP" altLang="en-US" sz="2400">
              <a:latin typeface="ヒラギノ角ゴ Pro W3"/>
              <a:ea typeface="ヒラギノ角ゴ Pro W3"/>
              <a:cs typeface="ヒラギノ角ゴ Pro W3"/>
            </a:endParaRPr>
          </a:p>
        </p:txBody>
      </p:sp>
      <p:pic>
        <p:nvPicPr>
          <p:cNvPr id="3" name="図 2" descr="スクリーンショット 2015-09-23 13.16.4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59256" y="2098309"/>
            <a:ext cx="1296841" cy="1428750"/>
          </a:xfrm>
          <a:prstGeom prst="rect">
            <a:avLst/>
          </a:prstGeom>
        </p:spPr>
      </p:pic>
      <p:grpSp>
        <p:nvGrpSpPr>
          <p:cNvPr id="7" name="図形グループ 6"/>
          <p:cNvGrpSpPr/>
          <p:nvPr/>
        </p:nvGrpSpPr>
        <p:grpSpPr>
          <a:xfrm>
            <a:off x="2878194" y="2323392"/>
            <a:ext cx="2739172" cy="1290924"/>
            <a:chOff x="2827354" y="1021534"/>
            <a:chExt cx="2739172" cy="1290924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2827354" y="1184661"/>
              <a:ext cx="0" cy="1127797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5566526" y="1021534"/>
              <a:ext cx="0" cy="1127797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図形グループ 51"/>
          <p:cNvGrpSpPr/>
          <p:nvPr/>
        </p:nvGrpSpPr>
        <p:grpSpPr>
          <a:xfrm rot="1304687" flipH="1">
            <a:off x="2459491" y="2093931"/>
            <a:ext cx="1082309" cy="1314412"/>
            <a:chOff x="3809069" y="4368905"/>
            <a:chExt cx="1082309" cy="1314412"/>
          </a:xfrm>
        </p:grpSpPr>
        <p:cxnSp>
          <p:nvCxnSpPr>
            <p:cNvPr id="53" name="直線コネクタ 52"/>
            <p:cNvCxnSpPr/>
            <p:nvPr/>
          </p:nvCxnSpPr>
          <p:spPr>
            <a:xfrm rot="1304687">
              <a:off x="3809069" y="4368905"/>
              <a:ext cx="646038" cy="131441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 flipH="1">
              <a:off x="4417470" y="4621404"/>
              <a:ext cx="473908" cy="578114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rPr lang="en-US" altLang="ja-JP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973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20824" y="5246820"/>
            <a:ext cx="6626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latin typeface="ヒラギノ角ゴ Pro W3"/>
                <a:ea typeface="ヒラギノ角ゴ Pro W3"/>
                <a:cs typeface="ヒラギノ角ゴ Pro W3"/>
              </a:rPr>
              <a:t>図形の内側の端点は一直線上に並んでいるが、</a:t>
            </a:r>
            <a:endParaRPr kumimoji="1" lang="en-US" altLang="ja-JP" sz="2400">
              <a:latin typeface="ヒラギノ角ゴ Pro W3"/>
              <a:ea typeface="ヒラギノ角ゴ Pro W3"/>
              <a:cs typeface="ヒラギノ角ゴ Pro W3"/>
            </a:endParaRPr>
          </a:p>
          <a:p>
            <a:r>
              <a:rPr lang="ja-JP" altLang="en-US" sz="2400">
                <a:latin typeface="ヒラギノ角ゴ Pro W3"/>
                <a:ea typeface="ヒラギノ角ゴ Pro W3"/>
                <a:cs typeface="ヒラギノ角ゴ Pro W3"/>
              </a:rPr>
              <a:t>たがいちがいに並んでいるように見える</a:t>
            </a:r>
            <a:endParaRPr kumimoji="1" lang="en-US" altLang="ja-JP" sz="2400">
              <a:latin typeface="ヒラギノ角ゴ Pro W3"/>
              <a:ea typeface="ヒラギノ角ゴ Pro W3"/>
              <a:cs typeface="ヒラギノ角ゴ Pro W3"/>
            </a:endParaRPr>
          </a:p>
        </p:txBody>
      </p:sp>
      <p:grpSp>
        <p:nvGrpSpPr>
          <p:cNvPr id="20" name="図形グループ 19"/>
          <p:cNvGrpSpPr/>
          <p:nvPr/>
        </p:nvGrpSpPr>
        <p:grpSpPr>
          <a:xfrm rot="17726844" flipH="1">
            <a:off x="4375762" y="-591456"/>
            <a:ext cx="928856" cy="6190261"/>
            <a:chOff x="2312657" y="1982294"/>
            <a:chExt cx="1781885" cy="3031190"/>
          </a:xfrm>
        </p:grpSpPr>
        <p:cxnSp>
          <p:nvCxnSpPr>
            <p:cNvPr id="21" name="直線コネクタ 20"/>
            <p:cNvCxnSpPr/>
            <p:nvPr/>
          </p:nvCxnSpPr>
          <p:spPr>
            <a:xfrm>
              <a:off x="2312659" y="1982294"/>
              <a:ext cx="1781883" cy="691842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>
              <a:off x="2312657" y="2443675"/>
              <a:ext cx="1781884" cy="691842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2312657" y="2913484"/>
              <a:ext cx="1781884" cy="691842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2312657" y="3369175"/>
              <a:ext cx="1781884" cy="691842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2312657" y="3819346"/>
              <a:ext cx="1781884" cy="691842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2312657" y="4321642"/>
              <a:ext cx="1781884" cy="691842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図形グループ 56"/>
          <p:cNvGrpSpPr/>
          <p:nvPr/>
        </p:nvGrpSpPr>
        <p:grpSpPr>
          <a:xfrm rot="1526844" flipH="1">
            <a:off x="1284080" y="2760258"/>
            <a:ext cx="5850880" cy="375472"/>
            <a:chOff x="1519286" y="4830679"/>
            <a:chExt cx="5850880" cy="375472"/>
          </a:xfrm>
        </p:grpSpPr>
        <p:cxnSp>
          <p:nvCxnSpPr>
            <p:cNvPr id="19" name="直線コネクタ 18"/>
            <p:cNvCxnSpPr/>
            <p:nvPr/>
          </p:nvCxnSpPr>
          <p:spPr>
            <a:xfrm flipH="1" flipV="1">
              <a:off x="1519286" y="4830681"/>
              <a:ext cx="1047844" cy="375462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 flipH="1" flipV="1">
              <a:off x="2536575" y="4830681"/>
              <a:ext cx="1047844" cy="375462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 flipV="1">
              <a:off x="3456079" y="4830680"/>
              <a:ext cx="1047844" cy="375462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 flipH="1" flipV="1">
              <a:off x="4413963" y="4830679"/>
              <a:ext cx="1047844" cy="375462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 flipH="1" flipV="1">
              <a:off x="5373063" y="4830689"/>
              <a:ext cx="1047844" cy="375462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 flipH="1" flipV="1">
              <a:off x="6322322" y="4830681"/>
              <a:ext cx="1047844" cy="375462"/>
            </a:xfrm>
            <a:prstGeom prst="line">
              <a:avLst/>
            </a:prstGeom>
            <a:ln w="2857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直線コネクタ 5"/>
          <p:cNvCxnSpPr/>
          <p:nvPr/>
        </p:nvCxnSpPr>
        <p:spPr>
          <a:xfrm flipH="1" flipV="1">
            <a:off x="1952893" y="1649048"/>
            <a:ext cx="5714892" cy="2725472"/>
          </a:xfrm>
          <a:prstGeom prst="line">
            <a:avLst/>
          </a:prstGeom>
          <a:ln w="9525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rPr lang="en-US" altLang="ja-JP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233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星 5 28"/>
          <p:cNvSpPr/>
          <p:nvPr/>
        </p:nvSpPr>
        <p:spPr>
          <a:xfrm rot="5400000">
            <a:off x="2961712" y="2824280"/>
            <a:ext cx="1146850" cy="1127796"/>
          </a:xfrm>
          <a:prstGeom prst="star5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星 5 32"/>
          <p:cNvSpPr/>
          <p:nvPr/>
        </p:nvSpPr>
        <p:spPr>
          <a:xfrm rot="5400000">
            <a:off x="4127223" y="2573082"/>
            <a:ext cx="1146850" cy="1127796"/>
          </a:xfrm>
          <a:prstGeom prst="star5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4" name="星 5 33"/>
          <p:cNvSpPr/>
          <p:nvPr/>
        </p:nvSpPr>
        <p:spPr>
          <a:xfrm rot="5400000">
            <a:off x="649056" y="3302195"/>
            <a:ext cx="1146850" cy="1127796"/>
          </a:xfrm>
          <a:prstGeom prst="star5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5" name="星 5 34"/>
          <p:cNvSpPr/>
          <p:nvPr/>
        </p:nvSpPr>
        <p:spPr>
          <a:xfrm rot="5400000">
            <a:off x="1814764" y="3051684"/>
            <a:ext cx="1146850" cy="1127796"/>
          </a:xfrm>
          <a:prstGeom prst="star5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2" name="星 5 41"/>
          <p:cNvSpPr/>
          <p:nvPr/>
        </p:nvSpPr>
        <p:spPr>
          <a:xfrm rot="5400000">
            <a:off x="7596109" y="1857597"/>
            <a:ext cx="1146850" cy="1127796"/>
          </a:xfrm>
          <a:prstGeom prst="star5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4" name="星 5 43"/>
          <p:cNvSpPr/>
          <p:nvPr/>
        </p:nvSpPr>
        <p:spPr>
          <a:xfrm rot="5400000">
            <a:off x="5273975" y="2335512"/>
            <a:ext cx="1146850" cy="1127796"/>
          </a:xfrm>
          <a:prstGeom prst="star5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星 5 44"/>
          <p:cNvSpPr/>
          <p:nvPr/>
        </p:nvSpPr>
        <p:spPr>
          <a:xfrm rot="5400000">
            <a:off x="6439683" y="2085001"/>
            <a:ext cx="1146850" cy="1127796"/>
          </a:xfrm>
          <a:prstGeom prst="star5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70" name="図形グループ 69"/>
          <p:cNvGrpSpPr/>
          <p:nvPr/>
        </p:nvGrpSpPr>
        <p:grpSpPr>
          <a:xfrm>
            <a:off x="1814813" y="1848075"/>
            <a:ext cx="5781345" cy="2389226"/>
            <a:chOff x="1833965" y="2227166"/>
            <a:chExt cx="5781345" cy="2389226"/>
          </a:xfrm>
        </p:grpSpPr>
        <p:cxnSp>
          <p:nvCxnSpPr>
            <p:cNvPr id="32" name="直線コネクタ 31"/>
            <p:cNvCxnSpPr/>
            <p:nvPr/>
          </p:nvCxnSpPr>
          <p:spPr>
            <a:xfrm>
              <a:off x="1833965" y="3402349"/>
              <a:ext cx="0" cy="1214043"/>
            </a:xfrm>
            <a:prstGeom prst="line">
              <a:avLst/>
            </a:prstGeom>
            <a:ln w="31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2980521" y="3184371"/>
              <a:ext cx="0" cy="1184661"/>
            </a:xfrm>
            <a:prstGeom prst="line">
              <a:avLst/>
            </a:prstGeom>
            <a:ln w="31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>
              <a:off x="4136851" y="2956916"/>
              <a:ext cx="0" cy="1165706"/>
            </a:xfrm>
            <a:prstGeom prst="line">
              <a:avLst/>
            </a:prstGeom>
            <a:ln w="31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>
              <a:off x="5293176" y="2701030"/>
              <a:ext cx="0" cy="1194138"/>
            </a:xfrm>
            <a:prstGeom prst="line">
              <a:avLst/>
            </a:prstGeom>
            <a:ln w="31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6453800" y="2473575"/>
              <a:ext cx="0" cy="1165706"/>
            </a:xfrm>
            <a:prstGeom prst="line">
              <a:avLst/>
            </a:prstGeom>
            <a:ln w="31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7615310" y="2227166"/>
              <a:ext cx="0" cy="1175183"/>
            </a:xfrm>
            <a:prstGeom prst="line">
              <a:avLst/>
            </a:prstGeom>
            <a:ln w="31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テキスト ボックス 70"/>
          <p:cNvSpPr txBox="1"/>
          <p:nvPr/>
        </p:nvSpPr>
        <p:spPr>
          <a:xfrm>
            <a:off x="1241657" y="5246820"/>
            <a:ext cx="6912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>
                <a:latin typeface="ヒラギノ角ゴ Pro W3"/>
                <a:ea typeface="ヒラギノ角ゴ Pro W3"/>
                <a:cs typeface="ヒラギノ角ゴ Pro W3"/>
              </a:rPr>
              <a:t>隣接する星の端点は</a:t>
            </a:r>
            <a:r>
              <a:rPr lang="ja-JP" altLang="en-US" sz="2400">
                <a:latin typeface="ヒラギノ角ゴ Pro W3"/>
                <a:ea typeface="ヒラギノ角ゴ Pro W3"/>
                <a:cs typeface="ヒラギノ角ゴ Pro W3"/>
              </a:rPr>
              <a:t>すべて</a:t>
            </a:r>
            <a:r>
              <a:rPr lang="en-US" altLang="en-US" sz="2400">
                <a:latin typeface="ヒラギノ角ゴ Pro W3"/>
                <a:ea typeface="ヒラギノ角ゴ Pro W3"/>
                <a:cs typeface="ヒラギノ角ゴ Pro W3"/>
              </a:rPr>
              <a:t>鉛直線上に並んでいる</a:t>
            </a:r>
            <a:endParaRPr kumimoji="1" lang="ja-JP" altLang="en-US" sz="2400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40270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/>
          <p:cNvSpPr txBox="1"/>
          <p:nvPr/>
        </p:nvSpPr>
        <p:spPr>
          <a:xfrm>
            <a:off x="1480482" y="5625911"/>
            <a:ext cx="6309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latin typeface="ヒラギノ角ゴ Pro W3"/>
                <a:ea typeface="ヒラギノ角ゴ Pro W3"/>
                <a:cs typeface="ヒラギノ角ゴ Pro W3"/>
              </a:rPr>
              <a:t>線分の端点はそれぞれ放射線上に並んでいる</a:t>
            </a:r>
          </a:p>
        </p:txBody>
      </p:sp>
      <p:grpSp>
        <p:nvGrpSpPr>
          <p:cNvPr id="5" name="図形グループ 4"/>
          <p:cNvGrpSpPr/>
          <p:nvPr/>
        </p:nvGrpSpPr>
        <p:grpSpPr>
          <a:xfrm>
            <a:off x="2550409" y="890842"/>
            <a:ext cx="4169566" cy="4058391"/>
            <a:chOff x="2550409" y="890842"/>
            <a:chExt cx="4169566" cy="4058391"/>
          </a:xfrm>
        </p:grpSpPr>
        <p:cxnSp>
          <p:nvCxnSpPr>
            <p:cNvPr id="41" name="直線コネクタ 40"/>
            <p:cNvCxnSpPr/>
            <p:nvPr/>
          </p:nvCxnSpPr>
          <p:spPr>
            <a:xfrm>
              <a:off x="2550409" y="2920038"/>
              <a:ext cx="4169566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>
              <a:off x="4635192" y="890842"/>
              <a:ext cx="0" cy="4058391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3161028" y="1485180"/>
              <a:ext cx="2948329" cy="2869716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 flipH="1">
              <a:off x="3161028" y="1485180"/>
              <a:ext cx="2948329" cy="2869716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直線コネクタ 44"/>
          <p:cNvCxnSpPr/>
          <p:nvPr/>
        </p:nvCxnSpPr>
        <p:spPr>
          <a:xfrm flipV="1">
            <a:off x="3161028" y="1044569"/>
            <a:ext cx="1474164" cy="440611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4635192" y="890842"/>
            <a:ext cx="1365995" cy="707144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6109356" y="1485180"/>
            <a:ext cx="467195" cy="1434858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H="1">
            <a:off x="6001187" y="2920038"/>
            <a:ext cx="718788" cy="133230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>
            <a:off x="4635192" y="4354895"/>
            <a:ext cx="1474164" cy="440611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 flipV="1">
            <a:off x="3288024" y="4252338"/>
            <a:ext cx="1347168" cy="696895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 flipV="1">
            <a:off x="2724569" y="2920038"/>
            <a:ext cx="436459" cy="1434858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2550409" y="1597986"/>
            <a:ext cx="737615" cy="1322052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rPr lang="en-US" altLang="ja-JP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373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図 69" descr="スクリーンショット 2015-09-23 11.44.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791" y="132681"/>
            <a:ext cx="1810317" cy="6074941"/>
          </a:xfrm>
          <a:prstGeom prst="rect">
            <a:avLst/>
          </a:prstGeom>
        </p:spPr>
      </p:pic>
      <p:pic>
        <p:nvPicPr>
          <p:cNvPr id="71" name="図 70" descr="スクリーンショット 2015-09-23 10.59.4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886" y="540206"/>
            <a:ext cx="2030201" cy="5572644"/>
          </a:xfrm>
          <a:prstGeom prst="rect">
            <a:avLst/>
          </a:prstGeom>
        </p:spPr>
      </p:pic>
      <p:sp>
        <p:nvSpPr>
          <p:cNvPr id="72" name="下矢印 71"/>
          <p:cNvSpPr/>
          <p:nvPr/>
        </p:nvSpPr>
        <p:spPr>
          <a:xfrm>
            <a:off x="2796040" y="189540"/>
            <a:ext cx="199041" cy="293796"/>
          </a:xfrm>
          <a:prstGeom prst="downArrow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3" name="下矢印 72"/>
          <p:cNvSpPr/>
          <p:nvPr/>
        </p:nvSpPr>
        <p:spPr>
          <a:xfrm>
            <a:off x="5999639" y="189540"/>
            <a:ext cx="199041" cy="293796"/>
          </a:xfrm>
          <a:prstGeom prst="downArrow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77" name="図形グループ 76"/>
          <p:cNvGrpSpPr/>
          <p:nvPr/>
        </p:nvGrpSpPr>
        <p:grpSpPr>
          <a:xfrm>
            <a:off x="2890821" y="625501"/>
            <a:ext cx="3260467" cy="5184074"/>
            <a:chOff x="2890821" y="625501"/>
            <a:chExt cx="3260467" cy="5184074"/>
          </a:xfrm>
        </p:grpSpPr>
        <p:cxnSp>
          <p:nvCxnSpPr>
            <p:cNvPr id="75" name="直線コネクタ 74"/>
            <p:cNvCxnSpPr/>
            <p:nvPr/>
          </p:nvCxnSpPr>
          <p:spPr>
            <a:xfrm>
              <a:off x="2890821" y="625501"/>
              <a:ext cx="0" cy="5184074"/>
            </a:xfrm>
            <a:prstGeom prst="line">
              <a:avLst/>
            </a:prstGeom>
            <a:ln w="9525" cmpd="sng">
              <a:solidFill>
                <a:schemeClr val="tx1"/>
              </a:solidFill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>
              <a:off x="6151288" y="625501"/>
              <a:ext cx="0" cy="5184074"/>
            </a:xfrm>
            <a:prstGeom prst="line">
              <a:avLst/>
            </a:prstGeom>
            <a:ln w="9525" cmpd="sng">
              <a:solidFill>
                <a:schemeClr val="tx1"/>
              </a:solidFill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テキスト ボックス 77"/>
          <p:cNvSpPr txBox="1"/>
          <p:nvPr/>
        </p:nvSpPr>
        <p:spPr>
          <a:xfrm>
            <a:off x="2189440" y="6162525"/>
            <a:ext cx="5093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latin typeface="ヒラギノ角ゴ Pro W3"/>
                <a:ea typeface="ヒラギノ角ゴ Pro W3"/>
                <a:cs typeface="ヒラギノ角ゴ Pro W3"/>
              </a:rPr>
              <a:t>こういう図の作図中に見つけました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rPr lang="en-US" altLang="ja-JP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238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2B13-3DBF-E44D-ADA1-EF5ED4A8CCB5}" type="slidenum">
              <a:rPr lang="en-US" altLang="ja-JP"/>
              <a:t>7</a:t>
            </a:fld>
            <a:endParaRPr kumimoji="1" lang="ja-JP" altLang="en-US"/>
          </a:p>
        </p:txBody>
      </p:sp>
      <p:grpSp>
        <p:nvGrpSpPr>
          <p:cNvPr id="25" name="図形グループ 24"/>
          <p:cNvGrpSpPr/>
          <p:nvPr/>
        </p:nvGrpSpPr>
        <p:grpSpPr>
          <a:xfrm rot="553298">
            <a:off x="1121519" y="1374606"/>
            <a:ext cx="1202124" cy="1766745"/>
            <a:chOff x="740891" y="4251331"/>
            <a:chExt cx="1202124" cy="1766745"/>
          </a:xfrm>
        </p:grpSpPr>
        <p:cxnSp>
          <p:nvCxnSpPr>
            <p:cNvPr id="26" name="直線コネクタ 25"/>
            <p:cNvCxnSpPr/>
            <p:nvPr/>
          </p:nvCxnSpPr>
          <p:spPr>
            <a:xfrm rot="21046702" flipH="1">
              <a:off x="740891" y="4251331"/>
              <a:ext cx="285682" cy="1078205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H="1">
              <a:off x="938332" y="5031499"/>
              <a:ext cx="1004683" cy="986577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図形グループ 27"/>
          <p:cNvGrpSpPr/>
          <p:nvPr/>
        </p:nvGrpSpPr>
        <p:grpSpPr>
          <a:xfrm>
            <a:off x="3971262" y="1293055"/>
            <a:ext cx="1093684" cy="1775490"/>
            <a:chOff x="849331" y="4242586"/>
            <a:chExt cx="1093684" cy="1775490"/>
          </a:xfrm>
        </p:grpSpPr>
        <p:cxnSp>
          <p:nvCxnSpPr>
            <p:cNvPr id="33" name="直線コネクタ 32"/>
            <p:cNvCxnSpPr/>
            <p:nvPr/>
          </p:nvCxnSpPr>
          <p:spPr>
            <a:xfrm rot="21046702" flipH="1">
              <a:off x="849331" y="4242586"/>
              <a:ext cx="176972" cy="1083595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H="1">
              <a:off x="938332" y="5031499"/>
              <a:ext cx="1004683" cy="986577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図形グループ 34"/>
          <p:cNvGrpSpPr/>
          <p:nvPr/>
        </p:nvGrpSpPr>
        <p:grpSpPr>
          <a:xfrm rot="20734831">
            <a:off x="6666758" y="1182376"/>
            <a:ext cx="1141071" cy="1746305"/>
            <a:chOff x="801944" y="4271771"/>
            <a:chExt cx="1141071" cy="1746305"/>
          </a:xfrm>
        </p:grpSpPr>
        <p:cxnSp>
          <p:nvCxnSpPr>
            <p:cNvPr id="36" name="直線コネクタ 35"/>
            <p:cNvCxnSpPr/>
            <p:nvPr/>
          </p:nvCxnSpPr>
          <p:spPr>
            <a:xfrm rot="865169">
              <a:off x="801944" y="4271771"/>
              <a:ext cx="423834" cy="1041795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 flipH="1">
              <a:off x="938332" y="5031499"/>
              <a:ext cx="1004683" cy="986577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テキスト ボックス 5"/>
          <p:cNvSpPr txBox="1"/>
          <p:nvPr/>
        </p:nvSpPr>
        <p:spPr>
          <a:xfrm>
            <a:off x="2634935" y="307225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ヒラギノ角ゴ Pro W3"/>
                <a:ea typeface="ヒラギノ角ゴ Pro W3"/>
                <a:cs typeface="ヒラギノ角ゴ Pro W3"/>
              </a:rPr>
              <a:t>上側の線の延長線が、下側の線の</a:t>
            </a:r>
            <a:endParaRPr kumimoji="1" lang="en-US" altLang="ja-JP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46363" y="733706"/>
            <a:ext cx="1518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ヒラギノ角ゴ Pro W3"/>
                <a:ea typeface="ヒラギノ角ゴ Pro W3"/>
                <a:cs typeface="ヒラギノ角ゴ Pro W3"/>
              </a:rPr>
              <a:t>外側で交差</a:t>
            </a:r>
            <a:endParaRPr kumimoji="1" lang="en-US" altLang="ja-JP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685535" y="733706"/>
            <a:ext cx="1518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ヒラギノ角ゴ Pro W3"/>
                <a:ea typeface="ヒラギノ角ゴ Pro W3"/>
                <a:cs typeface="ヒラギノ角ゴ Pro W3"/>
              </a:rPr>
              <a:t>端点で交差</a:t>
            </a:r>
            <a:endParaRPr kumimoji="1" lang="en-US" altLang="ja-JP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402781" y="733706"/>
            <a:ext cx="1518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ヒラギノ角ゴ Pro W3"/>
                <a:ea typeface="ヒラギノ角ゴ Pro W3"/>
                <a:cs typeface="ヒラギノ角ゴ Pro W3"/>
              </a:rPr>
              <a:t>内側で交差</a:t>
            </a:r>
            <a:endParaRPr kumimoji="1" lang="en-US" altLang="ja-JP"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392808" y="3445699"/>
            <a:ext cx="64079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ヒラギノ角ゴ Pro W3"/>
                <a:ea typeface="ヒラギノ角ゴ Pro W3"/>
                <a:cs typeface="ヒラギノ角ゴ Pro W3"/>
              </a:rPr>
              <a:t>小保内の角度錯視のように延長線が端点で交差する場合や、</a:t>
            </a:r>
            <a:endParaRPr kumimoji="1" lang="en-US" altLang="ja-JP">
              <a:latin typeface="ヒラギノ角ゴ Pro W3"/>
              <a:ea typeface="ヒラギノ角ゴ Pro W3"/>
              <a:cs typeface="ヒラギノ角ゴ Pro W3"/>
            </a:endParaRPr>
          </a:p>
          <a:p>
            <a:r>
              <a:rPr lang="ja-JP" altLang="en-US">
                <a:latin typeface="ヒラギノ角ゴ Pro W3"/>
                <a:ea typeface="ヒラギノ角ゴ Pro W3"/>
                <a:cs typeface="ヒラギノ角ゴ Pro W3"/>
              </a:rPr>
              <a:t>外側で交差する場合に比べて、内側で交差する場合の方が</a:t>
            </a:r>
            <a:endParaRPr lang="en-US" altLang="ja-JP">
              <a:latin typeface="ヒラギノ角ゴ Pro W3"/>
              <a:ea typeface="ヒラギノ角ゴ Pro W3"/>
              <a:cs typeface="ヒラギノ角ゴ Pro W3"/>
            </a:endParaRPr>
          </a:p>
          <a:p>
            <a:r>
              <a:rPr kumimoji="1" lang="ja-JP" altLang="en-US">
                <a:latin typeface="ヒラギノ角ゴ Pro W3"/>
                <a:ea typeface="ヒラギノ角ゴ Pro W3"/>
                <a:cs typeface="ヒラギノ角ゴ Pro W3"/>
              </a:rPr>
              <a:t>錯視量が大きい</a:t>
            </a:r>
            <a:endParaRPr kumimoji="1" lang="en-US" altLang="ja-JP">
              <a:latin typeface="ヒラギノ角ゴ Pro W3"/>
              <a:ea typeface="ヒラギノ角ゴ Pro W3"/>
              <a:cs typeface="ヒラギノ角ゴ Pro W3"/>
            </a:endParaRPr>
          </a:p>
        </p:txBody>
      </p:sp>
      <p:cxnSp>
        <p:nvCxnSpPr>
          <p:cNvPr id="59" name="直線コネクタ 58"/>
          <p:cNvCxnSpPr/>
          <p:nvPr/>
        </p:nvCxnSpPr>
        <p:spPr>
          <a:xfrm flipH="1">
            <a:off x="4500974" y="4563405"/>
            <a:ext cx="1125927" cy="772489"/>
          </a:xfrm>
          <a:prstGeom prst="line">
            <a:avLst/>
          </a:prstGeom>
          <a:ln w="190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H="1">
            <a:off x="3374039" y="5160474"/>
            <a:ext cx="1125927" cy="772489"/>
          </a:xfrm>
          <a:prstGeom prst="line">
            <a:avLst/>
          </a:prstGeom>
          <a:ln w="190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1468294" y="6257370"/>
            <a:ext cx="6174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ヒラギノ角ゴ Pro W3"/>
                <a:ea typeface="ヒラギノ角ゴ Pro W3"/>
                <a:cs typeface="ヒラギノ角ゴ Pro W3"/>
              </a:rPr>
              <a:t>二本の線分が平行でも起きるので、角度の錯視ではない</a:t>
            </a:r>
            <a:endParaRPr kumimoji="1" lang="en-US" altLang="ja-JP">
              <a:latin typeface="ヒラギノ角ゴ Pro W3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102127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>
          <a:solidFill>
            <a:srgbClr val="000000"/>
          </a:solidFill>
        </a:ln>
        <a:effectLst/>
      </a:spPr>
      <a:bodyPr rtlCol="0" anchor="ctr"/>
      <a:lstStyle>
        <a:defPPr algn="ctr">
          <a:defRPr kumimoji="1"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9525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6316</TotalTime>
  <Words>192</Words>
  <Application>Microsoft Macintosh PowerPoint</Application>
  <PresentationFormat>画面に合わせる (4:3)</PresentationFormat>
  <Paragraphs>24</Paragraphs>
  <Slides>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ホワイト</vt:lpstr>
      <vt:lpstr>「ソ」錯視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Murai Yuki</dc:creator>
  <cp:lastModifiedBy>Murai Yuki</cp:lastModifiedBy>
  <cp:revision>44</cp:revision>
  <dcterms:created xsi:type="dcterms:W3CDTF">2015-09-19T09:44:42Z</dcterms:created>
  <dcterms:modified xsi:type="dcterms:W3CDTF">2015-09-25T15:08:29Z</dcterms:modified>
</cp:coreProperties>
</file>