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63" r:id="rId3"/>
    <p:sldId id="264" r:id="rId4"/>
    <p:sldId id="265" r:id="rId5"/>
    <p:sldId id="266" r:id="rId6"/>
    <p:sldId id="267" r:id="rId7"/>
    <p:sldId id="262" r:id="rId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117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E39A2-E0FC-4F2E-83BB-E16F0898B0C0}" type="datetimeFigureOut">
              <a:rPr kumimoji="1" lang="ja-JP" altLang="en-US" smtClean="0"/>
              <a:t>2014/9/27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99CDE-C543-4CBD-904C-47D6FA322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0777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E39A2-E0FC-4F2E-83BB-E16F0898B0C0}" type="datetimeFigureOut">
              <a:rPr kumimoji="1" lang="ja-JP" altLang="en-US" smtClean="0"/>
              <a:t>2014/9/27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99CDE-C543-4CBD-904C-47D6FA322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5158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E39A2-E0FC-4F2E-83BB-E16F0898B0C0}" type="datetimeFigureOut">
              <a:rPr kumimoji="1" lang="ja-JP" altLang="en-US" smtClean="0"/>
              <a:t>2014/9/27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99CDE-C543-4CBD-904C-47D6FA322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9294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E39A2-E0FC-4F2E-83BB-E16F0898B0C0}" type="datetimeFigureOut">
              <a:rPr kumimoji="1" lang="ja-JP" altLang="en-US" smtClean="0"/>
              <a:t>2014/9/27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99CDE-C543-4CBD-904C-47D6FA322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7865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E39A2-E0FC-4F2E-83BB-E16F0898B0C0}" type="datetimeFigureOut">
              <a:rPr kumimoji="1" lang="ja-JP" altLang="en-US" smtClean="0"/>
              <a:t>2014/9/27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99CDE-C543-4CBD-904C-47D6FA322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0379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E39A2-E0FC-4F2E-83BB-E16F0898B0C0}" type="datetimeFigureOut">
              <a:rPr kumimoji="1" lang="ja-JP" altLang="en-US" smtClean="0"/>
              <a:t>2014/9/27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99CDE-C543-4CBD-904C-47D6FA322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2135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E39A2-E0FC-4F2E-83BB-E16F0898B0C0}" type="datetimeFigureOut">
              <a:rPr kumimoji="1" lang="ja-JP" altLang="en-US" smtClean="0"/>
              <a:t>2014/9/27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99CDE-C543-4CBD-904C-47D6FA322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0210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E39A2-E0FC-4F2E-83BB-E16F0898B0C0}" type="datetimeFigureOut">
              <a:rPr kumimoji="1" lang="ja-JP" altLang="en-US" smtClean="0"/>
              <a:t>2014/9/27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99CDE-C543-4CBD-904C-47D6FA322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168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E39A2-E0FC-4F2E-83BB-E16F0898B0C0}" type="datetimeFigureOut">
              <a:rPr kumimoji="1" lang="ja-JP" altLang="en-US" smtClean="0"/>
              <a:t>2014/9/27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99CDE-C543-4CBD-904C-47D6FA322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0404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E39A2-E0FC-4F2E-83BB-E16F0898B0C0}" type="datetimeFigureOut">
              <a:rPr kumimoji="1" lang="ja-JP" altLang="en-US" smtClean="0"/>
              <a:t>2014/9/27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99CDE-C543-4CBD-904C-47D6FA322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1646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E39A2-E0FC-4F2E-83BB-E16F0898B0C0}" type="datetimeFigureOut">
              <a:rPr kumimoji="1" lang="ja-JP" altLang="en-US" smtClean="0"/>
              <a:t>2014/9/27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99CDE-C543-4CBD-904C-47D6FA322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4643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E39A2-E0FC-4F2E-83BB-E16F0898B0C0}" type="datetimeFigureOut">
              <a:rPr kumimoji="1" lang="ja-JP" altLang="en-US" smtClean="0"/>
              <a:t>2014/9/27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899CDE-C543-4CBD-904C-47D6FA322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6311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対比残効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sz="3200" smtClean="0"/>
              <a:t>補助資料２：</a:t>
            </a:r>
            <a:r>
              <a:rPr kumimoji="1" lang="ja-JP" altLang="en-US" sz="3200" dirty="0" smtClean="0"/>
              <a:t>対比残効と図地分離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2798762"/>
          </a:xfrm>
        </p:spPr>
        <p:txBody>
          <a:bodyPr>
            <a:normAutofit/>
          </a:bodyPr>
          <a:lstStyle/>
          <a:p>
            <a:endParaRPr kumimoji="1" lang="en-US" altLang="ja-JP" dirty="0" smtClean="0"/>
          </a:p>
          <a:p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lang="en-US" altLang="ja-JP" sz="3600" dirty="0"/>
              <a:t>Click to Next</a:t>
            </a:r>
            <a:r>
              <a:rPr lang="en-US" altLang="ja-JP" sz="3600" dirty="0" smtClean="0"/>
              <a:t>.</a:t>
            </a:r>
          </a:p>
          <a:p>
            <a:endParaRPr lang="en-US" altLang="ja-JP" sz="3600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19028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対比残効と図地分離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087751"/>
          </a:xfrm>
        </p:spPr>
        <p:txBody>
          <a:bodyPr>
            <a:normAutofit/>
          </a:bodyPr>
          <a:lstStyle/>
          <a:p>
            <a:r>
              <a:rPr lang="ja-JP" altLang="en-US" dirty="0"/>
              <a:t>順応</a:t>
            </a:r>
            <a:r>
              <a:rPr lang="ja-JP" altLang="en-US" dirty="0" smtClean="0"/>
              <a:t>領域が図に属する時、順応領域の色が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変わる色順応残効が、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順応領域が地に属する時、非順応領域の色が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変わる対比残効が生じます。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lang="ja-JP" altLang="en-US" dirty="0" smtClean="0"/>
              <a:t>「ルビンの壺」を用いたデモをお見せします。</a:t>
            </a:r>
            <a:endParaRPr kumimoji="1" lang="en-US" altLang="ja-JP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250420" y="5291328"/>
            <a:ext cx="2643159" cy="8679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r>
              <a:rPr lang="en-US" altLang="ja-JP" sz="3600" dirty="0">
                <a:solidFill>
                  <a:prstClr val="black"/>
                </a:solidFill>
              </a:rPr>
              <a:t>Click to Next</a:t>
            </a:r>
            <a:r>
              <a:rPr lang="en-US" altLang="ja-JP" sz="3600" dirty="0" smtClean="0">
                <a:solidFill>
                  <a:prstClr val="black"/>
                </a:solidFill>
              </a:rPr>
              <a:t>.</a:t>
            </a:r>
            <a:endParaRPr lang="en-US" altLang="ja-JP" dirty="0" smtClean="0"/>
          </a:p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13899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ルビンの壺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白い領域に注目すると壺、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/>
              <a:t>黒い</a:t>
            </a:r>
            <a:r>
              <a:rPr lang="ja-JP" altLang="en-US" dirty="0" smtClean="0"/>
              <a:t>領域に注目すると向かい合った顔に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見える絵です。</a:t>
            </a:r>
            <a:endParaRPr lang="en-US" altLang="ja-JP" dirty="0" smtClean="0"/>
          </a:p>
          <a:p>
            <a:r>
              <a:rPr kumimoji="1" lang="ja-JP" altLang="en-US" dirty="0" smtClean="0"/>
              <a:t>順応後に「壺」として認識した場合、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壺が青く見えます</a:t>
            </a:r>
            <a:endParaRPr kumimoji="1" lang="en-US" altLang="ja-JP" dirty="0" smtClean="0"/>
          </a:p>
          <a:p>
            <a:r>
              <a:rPr kumimoji="1" lang="ja-JP" altLang="en-US" dirty="0" smtClean="0"/>
              <a:t>順応後に「顔」として認識した場合、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dirty="0"/>
              <a:t>顔</a:t>
            </a:r>
            <a:r>
              <a:rPr lang="ja-JP" altLang="en-US" dirty="0" smtClean="0"/>
              <a:t>が黄色く見えます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492745" y="5291328"/>
            <a:ext cx="4158511" cy="8679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r>
              <a:rPr lang="en-US" altLang="ja-JP" sz="3600" dirty="0">
                <a:solidFill>
                  <a:prstClr val="black"/>
                </a:solidFill>
              </a:rPr>
              <a:t>Click to Start</a:t>
            </a:r>
            <a:r>
              <a:rPr lang="en-US" altLang="ja-JP" sz="3600" dirty="0" smtClean="0">
                <a:solidFill>
                  <a:prstClr val="black"/>
                </a:solidFill>
              </a:rPr>
              <a:t>.</a:t>
            </a:r>
            <a:endParaRPr lang="en-US" altLang="ja-JP" dirty="0" smtClean="0"/>
          </a:p>
          <a:p>
            <a:pPr algn="ctr"/>
            <a:r>
              <a:rPr lang="en-US" altLang="ja-JP" dirty="0" smtClean="0"/>
              <a:t>(</a:t>
            </a:r>
            <a:r>
              <a:rPr lang="ja-JP" altLang="en-US" dirty="0"/>
              <a:t>次のスライドから自動的に再生されます</a:t>
            </a:r>
            <a:r>
              <a:rPr lang="en-US" altLang="ja-JP" dirty="0"/>
              <a:t>)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624" y="3223260"/>
            <a:ext cx="2328672" cy="23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1836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2800" y="2"/>
            <a:ext cx="6778401" cy="6875995"/>
          </a:xfrm>
          <a:prstGeom prst="rect">
            <a:avLst/>
          </a:prstGeom>
        </p:spPr>
      </p:pic>
      <p:sp>
        <p:nvSpPr>
          <p:cNvPr id="3" name="正方形/長方形 2"/>
          <p:cNvSpPr/>
          <p:nvPr/>
        </p:nvSpPr>
        <p:spPr>
          <a:xfrm>
            <a:off x="0" y="0"/>
            <a:ext cx="1200544" cy="6876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7943456" y="0"/>
            <a:ext cx="1200544" cy="6876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5762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"/>
    </mc:Choice>
    <mc:Fallback xmlns="">
      <p:transition spd="slow" advTm="1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2800" y="0"/>
            <a:ext cx="6778401" cy="6876000"/>
          </a:xfrm>
          <a:prstGeom prst="rect">
            <a:avLst/>
          </a:prstGeom>
        </p:spPr>
      </p:pic>
      <p:sp>
        <p:nvSpPr>
          <p:cNvPr id="3" name="正方形/長方形 2"/>
          <p:cNvSpPr/>
          <p:nvPr/>
        </p:nvSpPr>
        <p:spPr>
          <a:xfrm>
            <a:off x="0" y="0"/>
            <a:ext cx="1200544" cy="6876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7943456" y="0"/>
            <a:ext cx="1200544" cy="6876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9606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000"/>
    </mc:Choice>
    <mc:Fallback xmlns="">
      <p:transition spd="slow" advTm="8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2800" y="2"/>
            <a:ext cx="6778401" cy="6875995"/>
          </a:xfrm>
          <a:prstGeom prst="rect">
            <a:avLst/>
          </a:prstGeom>
        </p:spPr>
      </p:pic>
      <p:sp>
        <p:nvSpPr>
          <p:cNvPr id="3" name="正方形/長方形 2"/>
          <p:cNvSpPr/>
          <p:nvPr/>
        </p:nvSpPr>
        <p:spPr>
          <a:xfrm>
            <a:off x="0" y="0"/>
            <a:ext cx="1200544" cy="6876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7943456" y="0"/>
            <a:ext cx="1200544" cy="6876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090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対比残効と図地分離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825625"/>
            <a:ext cx="8210550" cy="4351338"/>
          </a:xfrm>
        </p:spPr>
        <p:txBody>
          <a:bodyPr/>
          <a:lstStyle/>
          <a:p>
            <a:r>
              <a:rPr kumimoji="1" lang="ja-JP" altLang="en-US" dirty="0" smtClean="0"/>
              <a:t>順応領域が「地」に属する場合に、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色順応残効が生じる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ja-JP" altLang="en-US" dirty="0" smtClean="0"/>
              <a:t>順応領域が「図」に属する場合に、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対比残効が生じる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18323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303</TotalTime>
  <Words>62</Words>
  <Application>Microsoft Office PowerPoint</Application>
  <PresentationFormat>画面に合わせる (4:3)</PresentationFormat>
  <Paragraphs>20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2" baseType="lpstr">
      <vt:lpstr>ＭＳ Ｐゴシック</vt:lpstr>
      <vt:lpstr>Arial</vt:lpstr>
      <vt:lpstr>Calibri</vt:lpstr>
      <vt:lpstr>Calibri Light</vt:lpstr>
      <vt:lpstr>Office テーマ</vt:lpstr>
      <vt:lpstr>対比残効 補助資料２：対比残効と図地分離</vt:lpstr>
      <vt:lpstr>対比残効と図地分離</vt:lpstr>
      <vt:lpstr>ルビンの壺</vt:lpstr>
      <vt:lpstr>PowerPoint プレゼンテーション</vt:lpstr>
      <vt:lpstr>PowerPoint プレゼンテーション</vt:lpstr>
      <vt:lpstr>PowerPoint プレゼンテーション</vt:lpstr>
      <vt:lpstr>対比残効と図地分離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対比残効</dc:title>
  <dc:creator>Yuki Hashimoto</dc:creator>
  <cp:lastModifiedBy>Yuki Hashimoto</cp:lastModifiedBy>
  <cp:revision>13</cp:revision>
  <dcterms:created xsi:type="dcterms:W3CDTF">2014-09-24T10:54:36Z</dcterms:created>
  <dcterms:modified xsi:type="dcterms:W3CDTF">2014-09-27T12:50:06Z</dcterms:modified>
</cp:coreProperties>
</file>