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8"/>
  </p:notesMasterIdLst>
  <p:sldIdLst>
    <p:sldId id="256" r:id="rId2"/>
    <p:sldId id="257" r:id="rId3"/>
    <p:sldId id="258" r:id="rId4"/>
    <p:sldId id="431" r:id="rId5"/>
    <p:sldId id="432" r:id="rId6"/>
    <p:sldId id="259" r:id="rId7"/>
    <p:sldId id="260" r:id="rId8"/>
    <p:sldId id="261" r:id="rId9"/>
    <p:sldId id="262" r:id="rId10"/>
    <p:sldId id="263" r:id="rId11"/>
    <p:sldId id="264" r:id="rId12"/>
    <p:sldId id="433" r:id="rId13"/>
    <p:sldId id="434" r:id="rId14"/>
    <p:sldId id="435" r:id="rId15"/>
    <p:sldId id="265" r:id="rId16"/>
    <p:sldId id="266" r:id="rId17"/>
    <p:sldId id="267" r:id="rId18"/>
    <p:sldId id="268" r:id="rId19"/>
    <p:sldId id="436"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8" r:id="rId119"/>
    <p:sldId id="367"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437"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4" r:id="rId165"/>
    <p:sldId id="438" r:id="rId166"/>
    <p:sldId id="441" r:id="rId167"/>
    <p:sldId id="442" r:id="rId168"/>
    <p:sldId id="440" r:id="rId169"/>
    <p:sldId id="443" r:id="rId170"/>
    <p:sldId id="439" r:id="rId171"/>
    <p:sldId id="412" r:id="rId172"/>
    <p:sldId id="413" r:id="rId173"/>
    <p:sldId id="415" r:id="rId174"/>
    <p:sldId id="416" r:id="rId175"/>
    <p:sldId id="417" r:id="rId176"/>
    <p:sldId id="418" r:id="rId177"/>
    <p:sldId id="419" r:id="rId178"/>
    <p:sldId id="420" r:id="rId179"/>
    <p:sldId id="421" r:id="rId180"/>
    <p:sldId id="423" r:id="rId181"/>
    <p:sldId id="424" r:id="rId182"/>
    <p:sldId id="425" r:id="rId183"/>
    <p:sldId id="426" r:id="rId184"/>
    <p:sldId id="428" r:id="rId185"/>
    <p:sldId id="429" r:id="rId186"/>
    <p:sldId id="430" r:id="rId18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155B2A-AE1D-41AC-A040-2D4A31500F6C}" v="1322" dt="2024-02-03T06:13:02.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94682" autoAdjust="0"/>
  </p:normalViewPr>
  <p:slideViewPr>
    <p:cSldViewPr snapToGrid="0">
      <p:cViewPr varScale="1">
        <p:scale>
          <a:sx n="75" d="100"/>
          <a:sy n="75" d="100"/>
        </p:scale>
        <p:origin x="60" y="1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microsoft.com/office/2015/10/relationships/revisionInfo" Target="revisionInfo.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EC4BB-184A-4E37-87CD-8571DEEADD5B}" type="datetimeFigureOut">
              <a:rPr kumimoji="1" lang="ja-JP" altLang="en-US" smtClean="0"/>
              <a:t>2024/2/3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6C9A58-AFA1-4B22-BEDF-35EE8932BF6B}" type="slidenum">
              <a:rPr kumimoji="1" lang="ja-JP" altLang="en-US" smtClean="0"/>
              <a:t>‹#›</a:t>
            </a:fld>
            <a:endParaRPr kumimoji="1" lang="ja-JP" altLang="en-US"/>
          </a:p>
        </p:txBody>
      </p:sp>
    </p:spTree>
    <p:extLst>
      <p:ext uri="{BB962C8B-B14F-4D97-AF65-F5344CB8AC3E}">
        <p14:creationId xmlns:p14="http://schemas.microsoft.com/office/powerpoint/2010/main" val="13930014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36C9A58-AFA1-4B22-BEDF-35EE8932BF6B}" type="slidenum">
              <a:rPr kumimoji="1" lang="ja-JP" altLang="en-US" smtClean="0"/>
              <a:t>106</a:t>
            </a:fld>
            <a:endParaRPr kumimoji="1" lang="ja-JP" altLang="en-US"/>
          </a:p>
        </p:txBody>
      </p:sp>
    </p:spTree>
    <p:extLst>
      <p:ext uri="{BB962C8B-B14F-4D97-AF65-F5344CB8AC3E}">
        <p14:creationId xmlns:p14="http://schemas.microsoft.com/office/powerpoint/2010/main" val="720491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43B761-9231-2E85-8B98-0C98FCB738B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4CBE4D90-63AC-A142-D85E-4BB966A0B4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4" name="日付プレースホルダー 3">
            <a:extLst>
              <a:ext uri="{FF2B5EF4-FFF2-40B4-BE49-F238E27FC236}">
                <a16:creationId xmlns:a16="http://schemas.microsoft.com/office/drawing/2014/main" id="{8A0A503F-B07A-B1C2-A201-7DED4E4EE4DD}"/>
              </a:ext>
            </a:extLst>
          </p:cNvPr>
          <p:cNvSpPr>
            <a:spLocks noGrp="1"/>
          </p:cNvSpPr>
          <p:nvPr>
            <p:ph type="dt" sz="half" idx="10"/>
          </p:nvPr>
        </p:nvSpPr>
        <p:spPr/>
        <p:txBody>
          <a:bodyPr/>
          <a:lstStyle/>
          <a:p>
            <a:fld id="{E41D7F20-3689-4458-8CC8-0A0964EA4D69}" type="datetimeFigureOut">
              <a:rPr kumimoji="1" lang="ja-JP" altLang="en-US" smtClean="0"/>
              <a:t>2024/2/3</a:t>
            </a:fld>
            <a:endParaRPr kumimoji="1" lang="ja-JP" altLang="en-US"/>
          </a:p>
        </p:txBody>
      </p:sp>
      <p:sp>
        <p:nvSpPr>
          <p:cNvPr id="5" name="フッター プレースホルダー 4">
            <a:extLst>
              <a:ext uri="{FF2B5EF4-FFF2-40B4-BE49-F238E27FC236}">
                <a16:creationId xmlns:a16="http://schemas.microsoft.com/office/drawing/2014/main" id="{45201158-E508-6FED-3D11-4B8FC33C717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85D2BE4-6460-FC38-36D2-A3D7C3EAA1C0}"/>
              </a:ext>
            </a:extLst>
          </p:cNvPr>
          <p:cNvSpPr>
            <a:spLocks noGrp="1"/>
          </p:cNvSpPr>
          <p:nvPr>
            <p:ph type="sldNum" sz="quarter" idx="12"/>
          </p:nvPr>
        </p:nvSpPr>
        <p:spPr/>
        <p:txBody>
          <a:bodyPr/>
          <a:lstStyle/>
          <a:p>
            <a:fld id="{D6F15021-85F8-4FCC-BB03-D686F7208221}" type="slidenum">
              <a:rPr kumimoji="1" lang="ja-JP" altLang="en-US" smtClean="0"/>
              <a:t>‹#›</a:t>
            </a:fld>
            <a:endParaRPr kumimoji="1" lang="ja-JP" altLang="en-US"/>
          </a:p>
        </p:txBody>
      </p:sp>
    </p:spTree>
    <p:extLst>
      <p:ext uri="{BB962C8B-B14F-4D97-AF65-F5344CB8AC3E}">
        <p14:creationId xmlns:p14="http://schemas.microsoft.com/office/powerpoint/2010/main" val="229200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90E9C1-A775-DD5A-A482-EDDF3C5D98C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80459B0-7D0C-608B-CC7C-0307152162D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01D4198-9B46-3388-9332-D1EDB7D9192F}"/>
              </a:ext>
            </a:extLst>
          </p:cNvPr>
          <p:cNvSpPr>
            <a:spLocks noGrp="1"/>
          </p:cNvSpPr>
          <p:nvPr>
            <p:ph type="dt" sz="half" idx="10"/>
          </p:nvPr>
        </p:nvSpPr>
        <p:spPr/>
        <p:txBody>
          <a:bodyPr/>
          <a:lstStyle/>
          <a:p>
            <a:fld id="{E41D7F20-3689-4458-8CC8-0A0964EA4D69}" type="datetimeFigureOut">
              <a:rPr kumimoji="1" lang="ja-JP" altLang="en-US" smtClean="0"/>
              <a:t>2024/2/3</a:t>
            </a:fld>
            <a:endParaRPr kumimoji="1" lang="ja-JP" altLang="en-US"/>
          </a:p>
        </p:txBody>
      </p:sp>
      <p:sp>
        <p:nvSpPr>
          <p:cNvPr id="5" name="フッター プレースホルダー 4">
            <a:extLst>
              <a:ext uri="{FF2B5EF4-FFF2-40B4-BE49-F238E27FC236}">
                <a16:creationId xmlns:a16="http://schemas.microsoft.com/office/drawing/2014/main" id="{84CDF43B-7643-E3A1-1A76-69E1F24696B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3E6267-4F09-0591-491F-478771528A78}"/>
              </a:ext>
            </a:extLst>
          </p:cNvPr>
          <p:cNvSpPr>
            <a:spLocks noGrp="1"/>
          </p:cNvSpPr>
          <p:nvPr>
            <p:ph type="sldNum" sz="quarter" idx="12"/>
          </p:nvPr>
        </p:nvSpPr>
        <p:spPr/>
        <p:txBody>
          <a:bodyPr/>
          <a:lstStyle/>
          <a:p>
            <a:fld id="{D6F15021-85F8-4FCC-BB03-D686F7208221}" type="slidenum">
              <a:rPr kumimoji="1" lang="ja-JP" altLang="en-US" smtClean="0"/>
              <a:t>‹#›</a:t>
            </a:fld>
            <a:endParaRPr kumimoji="1" lang="ja-JP" altLang="en-US"/>
          </a:p>
        </p:txBody>
      </p:sp>
    </p:spTree>
    <p:extLst>
      <p:ext uri="{BB962C8B-B14F-4D97-AF65-F5344CB8AC3E}">
        <p14:creationId xmlns:p14="http://schemas.microsoft.com/office/powerpoint/2010/main" val="355455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F1F7CC6-2A27-65C0-D12F-8BF9BB957AD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54286E8-8471-A457-CAA9-1BAF5C1DB7D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2021BD-A4FB-9C8D-F9B5-00DF2F1B88E2}"/>
              </a:ext>
            </a:extLst>
          </p:cNvPr>
          <p:cNvSpPr>
            <a:spLocks noGrp="1"/>
          </p:cNvSpPr>
          <p:nvPr>
            <p:ph type="dt" sz="half" idx="10"/>
          </p:nvPr>
        </p:nvSpPr>
        <p:spPr/>
        <p:txBody>
          <a:bodyPr/>
          <a:lstStyle/>
          <a:p>
            <a:fld id="{E41D7F20-3689-4458-8CC8-0A0964EA4D69}" type="datetimeFigureOut">
              <a:rPr kumimoji="1" lang="ja-JP" altLang="en-US" smtClean="0"/>
              <a:t>2024/2/3</a:t>
            </a:fld>
            <a:endParaRPr kumimoji="1" lang="ja-JP" altLang="en-US"/>
          </a:p>
        </p:txBody>
      </p:sp>
      <p:sp>
        <p:nvSpPr>
          <p:cNvPr id="5" name="フッター プレースホルダー 4">
            <a:extLst>
              <a:ext uri="{FF2B5EF4-FFF2-40B4-BE49-F238E27FC236}">
                <a16:creationId xmlns:a16="http://schemas.microsoft.com/office/drawing/2014/main" id="{2B72FCB6-00E0-3638-09A5-BADCCDFC96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D8BB52-9C7D-A58C-E635-C96306EEA874}"/>
              </a:ext>
            </a:extLst>
          </p:cNvPr>
          <p:cNvSpPr>
            <a:spLocks noGrp="1"/>
          </p:cNvSpPr>
          <p:nvPr>
            <p:ph type="sldNum" sz="quarter" idx="12"/>
          </p:nvPr>
        </p:nvSpPr>
        <p:spPr/>
        <p:txBody>
          <a:bodyPr/>
          <a:lstStyle/>
          <a:p>
            <a:fld id="{D6F15021-85F8-4FCC-BB03-D686F7208221}" type="slidenum">
              <a:rPr kumimoji="1" lang="ja-JP" altLang="en-US" smtClean="0"/>
              <a:t>‹#›</a:t>
            </a:fld>
            <a:endParaRPr kumimoji="1" lang="ja-JP" altLang="en-US"/>
          </a:p>
        </p:txBody>
      </p:sp>
    </p:spTree>
    <p:extLst>
      <p:ext uri="{BB962C8B-B14F-4D97-AF65-F5344CB8AC3E}">
        <p14:creationId xmlns:p14="http://schemas.microsoft.com/office/powerpoint/2010/main" val="3649374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7A1423-E6FE-1653-D68E-1892E441905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01F8FFA-AC88-A413-3D41-115918BE1B0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F133BB-6F3A-81BE-B145-D4FBFB908E74}"/>
              </a:ext>
            </a:extLst>
          </p:cNvPr>
          <p:cNvSpPr>
            <a:spLocks noGrp="1"/>
          </p:cNvSpPr>
          <p:nvPr>
            <p:ph type="dt" sz="half" idx="10"/>
          </p:nvPr>
        </p:nvSpPr>
        <p:spPr/>
        <p:txBody>
          <a:bodyPr/>
          <a:lstStyle/>
          <a:p>
            <a:fld id="{E41D7F20-3689-4458-8CC8-0A0964EA4D69}" type="datetimeFigureOut">
              <a:rPr kumimoji="1" lang="ja-JP" altLang="en-US" smtClean="0"/>
              <a:t>2024/2/3</a:t>
            </a:fld>
            <a:endParaRPr kumimoji="1" lang="ja-JP" altLang="en-US"/>
          </a:p>
        </p:txBody>
      </p:sp>
      <p:sp>
        <p:nvSpPr>
          <p:cNvPr id="5" name="フッター プレースホルダー 4">
            <a:extLst>
              <a:ext uri="{FF2B5EF4-FFF2-40B4-BE49-F238E27FC236}">
                <a16:creationId xmlns:a16="http://schemas.microsoft.com/office/drawing/2014/main" id="{208FA6D0-F8F8-85E4-976A-1DC9A74C7BE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B2EC02-2B52-7CDB-7FB5-A5CB26305652}"/>
              </a:ext>
            </a:extLst>
          </p:cNvPr>
          <p:cNvSpPr>
            <a:spLocks noGrp="1"/>
          </p:cNvSpPr>
          <p:nvPr>
            <p:ph type="sldNum" sz="quarter" idx="12"/>
          </p:nvPr>
        </p:nvSpPr>
        <p:spPr/>
        <p:txBody>
          <a:bodyPr/>
          <a:lstStyle/>
          <a:p>
            <a:fld id="{D6F15021-85F8-4FCC-BB03-D686F7208221}" type="slidenum">
              <a:rPr kumimoji="1" lang="ja-JP" altLang="en-US" smtClean="0"/>
              <a:t>‹#›</a:t>
            </a:fld>
            <a:endParaRPr kumimoji="1" lang="ja-JP" altLang="en-US"/>
          </a:p>
        </p:txBody>
      </p:sp>
    </p:spTree>
    <p:extLst>
      <p:ext uri="{BB962C8B-B14F-4D97-AF65-F5344CB8AC3E}">
        <p14:creationId xmlns:p14="http://schemas.microsoft.com/office/powerpoint/2010/main" val="3496926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B407D-53B8-7CEF-2671-BC4B4248C53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DB5FE6-92C5-08A3-2E79-87DDCC66BD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D3A47CE-450C-0C72-439D-705215DAF78E}"/>
              </a:ext>
            </a:extLst>
          </p:cNvPr>
          <p:cNvSpPr>
            <a:spLocks noGrp="1"/>
          </p:cNvSpPr>
          <p:nvPr>
            <p:ph type="dt" sz="half" idx="10"/>
          </p:nvPr>
        </p:nvSpPr>
        <p:spPr/>
        <p:txBody>
          <a:bodyPr/>
          <a:lstStyle/>
          <a:p>
            <a:fld id="{E41D7F20-3689-4458-8CC8-0A0964EA4D69}" type="datetimeFigureOut">
              <a:rPr kumimoji="1" lang="ja-JP" altLang="en-US" smtClean="0"/>
              <a:t>2024/2/3</a:t>
            </a:fld>
            <a:endParaRPr kumimoji="1" lang="ja-JP" altLang="en-US"/>
          </a:p>
        </p:txBody>
      </p:sp>
      <p:sp>
        <p:nvSpPr>
          <p:cNvPr id="5" name="フッター プレースホルダー 4">
            <a:extLst>
              <a:ext uri="{FF2B5EF4-FFF2-40B4-BE49-F238E27FC236}">
                <a16:creationId xmlns:a16="http://schemas.microsoft.com/office/drawing/2014/main" id="{E4F95B92-D8D6-4737-E337-2DDE63B5915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55C9D2-3CFE-03DB-F266-1294157174CE}"/>
              </a:ext>
            </a:extLst>
          </p:cNvPr>
          <p:cNvSpPr>
            <a:spLocks noGrp="1"/>
          </p:cNvSpPr>
          <p:nvPr>
            <p:ph type="sldNum" sz="quarter" idx="12"/>
          </p:nvPr>
        </p:nvSpPr>
        <p:spPr/>
        <p:txBody>
          <a:bodyPr/>
          <a:lstStyle/>
          <a:p>
            <a:fld id="{D6F15021-85F8-4FCC-BB03-D686F7208221}" type="slidenum">
              <a:rPr kumimoji="1" lang="ja-JP" altLang="en-US" smtClean="0"/>
              <a:t>‹#›</a:t>
            </a:fld>
            <a:endParaRPr kumimoji="1" lang="ja-JP" altLang="en-US"/>
          </a:p>
        </p:txBody>
      </p:sp>
    </p:spTree>
    <p:extLst>
      <p:ext uri="{BB962C8B-B14F-4D97-AF65-F5344CB8AC3E}">
        <p14:creationId xmlns:p14="http://schemas.microsoft.com/office/powerpoint/2010/main" val="2497315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3CBC6F-6869-9BE4-905F-4B6D814BCD2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C6034B-6A58-2EDC-6DDF-F021563CBA6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D621CB1-294B-9EFE-03BE-B7C95FCD039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9F2B5AF-AC34-B794-DDCF-696B1F6C5B20}"/>
              </a:ext>
            </a:extLst>
          </p:cNvPr>
          <p:cNvSpPr>
            <a:spLocks noGrp="1"/>
          </p:cNvSpPr>
          <p:nvPr>
            <p:ph type="dt" sz="half" idx="10"/>
          </p:nvPr>
        </p:nvSpPr>
        <p:spPr/>
        <p:txBody>
          <a:bodyPr/>
          <a:lstStyle/>
          <a:p>
            <a:fld id="{E41D7F20-3689-4458-8CC8-0A0964EA4D69}" type="datetimeFigureOut">
              <a:rPr kumimoji="1" lang="ja-JP" altLang="en-US" smtClean="0"/>
              <a:t>2024/2/3</a:t>
            </a:fld>
            <a:endParaRPr kumimoji="1" lang="ja-JP" altLang="en-US"/>
          </a:p>
        </p:txBody>
      </p:sp>
      <p:sp>
        <p:nvSpPr>
          <p:cNvPr id="6" name="フッター プレースホルダー 5">
            <a:extLst>
              <a:ext uri="{FF2B5EF4-FFF2-40B4-BE49-F238E27FC236}">
                <a16:creationId xmlns:a16="http://schemas.microsoft.com/office/drawing/2014/main" id="{7F4B0F54-84A4-152E-C6A9-1EEDD728555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15B655D-818D-9CC9-4E3F-0F53C6610FBF}"/>
              </a:ext>
            </a:extLst>
          </p:cNvPr>
          <p:cNvSpPr>
            <a:spLocks noGrp="1"/>
          </p:cNvSpPr>
          <p:nvPr>
            <p:ph type="sldNum" sz="quarter" idx="12"/>
          </p:nvPr>
        </p:nvSpPr>
        <p:spPr/>
        <p:txBody>
          <a:bodyPr/>
          <a:lstStyle/>
          <a:p>
            <a:fld id="{D6F15021-85F8-4FCC-BB03-D686F7208221}" type="slidenum">
              <a:rPr kumimoji="1" lang="ja-JP" altLang="en-US" smtClean="0"/>
              <a:t>‹#›</a:t>
            </a:fld>
            <a:endParaRPr kumimoji="1" lang="ja-JP" altLang="en-US"/>
          </a:p>
        </p:txBody>
      </p:sp>
    </p:spTree>
    <p:extLst>
      <p:ext uri="{BB962C8B-B14F-4D97-AF65-F5344CB8AC3E}">
        <p14:creationId xmlns:p14="http://schemas.microsoft.com/office/powerpoint/2010/main" val="1668671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AD022B-F3E0-A60F-72CD-809F20BBAD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97869A-412D-1AA4-A688-A7B0302FC3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9E85472-3022-0D9C-981A-F1C6A007235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2E4B730-4E40-CB3E-F78B-A9D31584A6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F1A3D93-0FC6-50E1-1875-DBF4924A171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B8CA730-14AB-7F6A-B21B-281BB85BEF5E}"/>
              </a:ext>
            </a:extLst>
          </p:cNvPr>
          <p:cNvSpPr>
            <a:spLocks noGrp="1"/>
          </p:cNvSpPr>
          <p:nvPr>
            <p:ph type="dt" sz="half" idx="10"/>
          </p:nvPr>
        </p:nvSpPr>
        <p:spPr/>
        <p:txBody>
          <a:bodyPr/>
          <a:lstStyle/>
          <a:p>
            <a:fld id="{E41D7F20-3689-4458-8CC8-0A0964EA4D69}" type="datetimeFigureOut">
              <a:rPr kumimoji="1" lang="ja-JP" altLang="en-US" smtClean="0"/>
              <a:t>2024/2/3</a:t>
            </a:fld>
            <a:endParaRPr kumimoji="1" lang="ja-JP" altLang="en-US"/>
          </a:p>
        </p:txBody>
      </p:sp>
      <p:sp>
        <p:nvSpPr>
          <p:cNvPr id="8" name="フッター プレースホルダー 7">
            <a:extLst>
              <a:ext uri="{FF2B5EF4-FFF2-40B4-BE49-F238E27FC236}">
                <a16:creationId xmlns:a16="http://schemas.microsoft.com/office/drawing/2014/main" id="{62771542-9409-2CA1-58A4-2ACE61F47FC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3323C2B-BE96-112E-52BF-D785CE845BA7}"/>
              </a:ext>
            </a:extLst>
          </p:cNvPr>
          <p:cNvSpPr>
            <a:spLocks noGrp="1"/>
          </p:cNvSpPr>
          <p:nvPr>
            <p:ph type="sldNum" sz="quarter" idx="12"/>
          </p:nvPr>
        </p:nvSpPr>
        <p:spPr/>
        <p:txBody>
          <a:bodyPr/>
          <a:lstStyle/>
          <a:p>
            <a:fld id="{D6F15021-85F8-4FCC-BB03-D686F7208221}" type="slidenum">
              <a:rPr kumimoji="1" lang="ja-JP" altLang="en-US" smtClean="0"/>
              <a:t>‹#›</a:t>
            </a:fld>
            <a:endParaRPr kumimoji="1" lang="ja-JP" altLang="en-US"/>
          </a:p>
        </p:txBody>
      </p:sp>
    </p:spTree>
    <p:extLst>
      <p:ext uri="{BB962C8B-B14F-4D97-AF65-F5344CB8AC3E}">
        <p14:creationId xmlns:p14="http://schemas.microsoft.com/office/powerpoint/2010/main" val="346631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4017AF-E5A7-C6A2-7F77-9E50DD8071C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EE22DB2-4E05-614A-480F-467521F9D36A}"/>
              </a:ext>
            </a:extLst>
          </p:cNvPr>
          <p:cNvSpPr>
            <a:spLocks noGrp="1"/>
          </p:cNvSpPr>
          <p:nvPr>
            <p:ph type="dt" sz="half" idx="10"/>
          </p:nvPr>
        </p:nvSpPr>
        <p:spPr/>
        <p:txBody>
          <a:bodyPr/>
          <a:lstStyle/>
          <a:p>
            <a:fld id="{E41D7F20-3689-4458-8CC8-0A0964EA4D69}" type="datetimeFigureOut">
              <a:rPr kumimoji="1" lang="ja-JP" altLang="en-US" smtClean="0"/>
              <a:t>2024/2/3</a:t>
            </a:fld>
            <a:endParaRPr kumimoji="1" lang="ja-JP" altLang="en-US"/>
          </a:p>
        </p:txBody>
      </p:sp>
      <p:sp>
        <p:nvSpPr>
          <p:cNvPr id="4" name="フッター プレースホルダー 3">
            <a:extLst>
              <a:ext uri="{FF2B5EF4-FFF2-40B4-BE49-F238E27FC236}">
                <a16:creationId xmlns:a16="http://schemas.microsoft.com/office/drawing/2014/main" id="{AFD66D2E-CA7C-D044-F019-8FEF702582C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A2361E9-9772-50AE-0AC0-7447EA28A576}"/>
              </a:ext>
            </a:extLst>
          </p:cNvPr>
          <p:cNvSpPr>
            <a:spLocks noGrp="1"/>
          </p:cNvSpPr>
          <p:nvPr>
            <p:ph type="sldNum" sz="quarter" idx="12"/>
          </p:nvPr>
        </p:nvSpPr>
        <p:spPr/>
        <p:txBody>
          <a:bodyPr/>
          <a:lstStyle/>
          <a:p>
            <a:fld id="{D6F15021-85F8-4FCC-BB03-D686F7208221}" type="slidenum">
              <a:rPr kumimoji="1" lang="ja-JP" altLang="en-US" smtClean="0"/>
              <a:t>‹#›</a:t>
            </a:fld>
            <a:endParaRPr kumimoji="1" lang="ja-JP" altLang="en-US"/>
          </a:p>
        </p:txBody>
      </p:sp>
    </p:spTree>
    <p:extLst>
      <p:ext uri="{BB962C8B-B14F-4D97-AF65-F5344CB8AC3E}">
        <p14:creationId xmlns:p14="http://schemas.microsoft.com/office/powerpoint/2010/main" val="3608368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A8C688C-F3A1-2B9A-8BC1-08835E82ADA2}"/>
              </a:ext>
            </a:extLst>
          </p:cNvPr>
          <p:cNvSpPr>
            <a:spLocks noGrp="1"/>
          </p:cNvSpPr>
          <p:nvPr>
            <p:ph type="dt" sz="half" idx="10"/>
          </p:nvPr>
        </p:nvSpPr>
        <p:spPr/>
        <p:txBody>
          <a:bodyPr/>
          <a:lstStyle/>
          <a:p>
            <a:fld id="{E41D7F20-3689-4458-8CC8-0A0964EA4D69}" type="datetimeFigureOut">
              <a:rPr kumimoji="1" lang="ja-JP" altLang="en-US" smtClean="0"/>
              <a:t>2024/2/3</a:t>
            </a:fld>
            <a:endParaRPr kumimoji="1" lang="ja-JP" altLang="en-US"/>
          </a:p>
        </p:txBody>
      </p:sp>
      <p:sp>
        <p:nvSpPr>
          <p:cNvPr id="3" name="フッター プレースホルダー 2">
            <a:extLst>
              <a:ext uri="{FF2B5EF4-FFF2-40B4-BE49-F238E27FC236}">
                <a16:creationId xmlns:a16="http://schemas.microsoft.com/office/drawing/2014/main" id="{8E1B8BEB-08ED-63D8-3093-EB43F9D9CC2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4C3D550-6065-C8CA-CF52-668951538C2B}"/>
              </a:ext>
            </a:extLst>
          </p:cNvPr>
          <p:cNvSpPr>
            <a:spLocks noGrp="1"/>
          </p:cNvSpPr>
          <p:nvPr>
            <p:ph type="sldNum" sz="quarter" idx="12"/>
          </p:nvPr>
        </p:nvSpPr>
        <p:spPr/>
        <p:txBody>
          <a:bodyPr/>
          <a:lstStyle/>
          <a:p>
            <a:fld id="{D6F15021-85F8-4FCC-BB03-D686F7208221}" type="slidenum">
              <a:rPr kumimoji="1" lang="ja-JP" altLang="en-US" smtClean="0"/>
              <a:t>‹#›</a:t>
            </a:fld>
            <a:endParaRPr kumimoji="1" lang="ja-JP" altLang="en-US"/>
          </a:p>
        </p:txBody>
      </p:sp>
    </p:spTree>
    <p:extLst>
      <p:ext uri="{BB962C8B-B14F-4D97-AF65-F5344CB8AC3E}">
        <p14:creationId xmlns:p14="http://schemas.microsoft.com/office/powerpoint/2010/main" val="532004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6B0F1E-E2D7-92FF-F93F-EB96602D835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CD12B2C-3DD0-0280-D8FC-B469F3ADA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1CF2BE4-6584-0C6E-A32A-0C771C33B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2F6670-4B15-0C5B-6604-3B869BB30672}"/>
              </a:ext>
            </a:extLst>
          </p:cNvPr>
          <p:cNvSpPr>
            <a:spLocks noGrp="1"/>
          </p:cNvSpPr>
          <p:nvPr>
            <p:ph type="dt" sz="half" idx="10"/>
          </p:nvPr>
        </p:nvSpPr>
        <p:spPr/>
        <p:txBody>
          <a:bodyPr/>
          <a:lstStyle/>
          <a:p>
            <a:fld id="{E41D7F20-3689-4458-8CC8-0A0964EA4D69}" type="datetimeFigureOut">
              <a:rPr kumimoji="1" lang="ja-JP" altLang="en-US" smtClean="0"/>
              <a:t>2024/2/3</a:t>
            </a:fld>
            <a:endParaRPr kumimoji="1" lang="ja-JP" altLang="en-US"/>
          </a:p>
        </p:txBody>
      </p:sp>
      <p:sp>
        <p:nvSpPr>
          <p:cNvPr id="6" name="フッター プレースホルダー 5">
            <a:extLst>
              <a:ext uri="{FF2B5EF4-FFF2-40B4-BE49-F238E27FC236}">
                <a16:creationId xmlns:a16="http://schemas.microsoft.com/office/drawing/2014/main" id="{ADAD9F68-9BA6-A08A-38BF-2F47709F6A6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D8A2177-6B51-523E-3811-CC5BBA8090FD}"/>
              </a:ext>
            </a:extLst>
          </p:cNvPr>
          <p:cNvSpPr>
            <a:spLocks noGrp="1"/>
          </p:cNvSpPr>
          <p:nvPr>
            <p:ph type="sldNum" sz="quarter" idx="12"/>
          </p:nvPr>
        </p:nvSpPr>
        <p:spPr/>
        <p:txBody>
          <a:bodyPr/>
          <a:lstStyle/>
          <a:p>
            <a:fld id="{D6F15021-85F8-4FCC-BB03-D686F7208221}" type="slidenum">
              <a:rPr kumimoji="1" lang="ja-JP" altLang="en-US" smtClean="0"/>
              <a:t>‹#›</a:t>
            </a:fld>
            <a:endParaRPr kumimoji="1" lang="ja-JP" altLang="en-US"/>
          </a:p>
        </p:txBody>
      </p:sp>
    </p:spTree>
    <p:extLst>
      <p:ext uri="{BB962C8B-B14F-4D97-AF65-F5344CB8AC3E}">
        <p14:creationId xmlns:p14="http://schemas.microsoft.com/office/powerpoint/2010/main" val="405328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2D0DD0-627D-5BE6-1F42-D9343068092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B0EADF3-C196-476B-708D-2DF3F883B2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3591C59-12DD-1D94-1C6E-35E1F6225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03EFEDC-6426-8AAD-3282-DD8516EBD5BB}"/>
              </a:ext>
            </a:extLst>
          </p:cNvPr>
          <p:cNvSpPr>
            <a:spLocks noGrp="1"/>
          </p:cNvSpPr>
          <p:nvPr>
            <p:ph type="dt" sz="half" idx="10"/>
          </p:nvPr>
        </p:nvSpPr>
        <p:spPr/>
        <p:txBody>
          <a:bodyPr/>
          <a:lstStyle/>
          <a:p>
            <a:fld id="{E41D7F20-3689-4458-8CC8-0A0964EA4D69}" type="datetimeFigureOut">
              <a:rPr kumimoji="1" lang="ja-JP" altLang="en-US" smtClean="0"/>
              <a:t>2024/2/3</a:t>
            </a:fld>
            <a:endParaRPr kumimoji="1" lang="ja-JP" altLang="en-US"/>
          </a:p>
        </p:txBody>
      </p:sp>
      <p:sp>
        <p:nvSpPr>
          <p:cNvPr id="6" name="フッター プレースホルダー 5">
            <a:extLst>
              <a:ext uri="{FF2B5EF4-FFF2-40B4-BE49-F238E27FC236}">
                <a16:creationId xmlns:a16="http://schemas.microsoft.com/office/drawing/2014/main" id="{1BEA9111-B398-7169-D1EF-7070482DCF0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5440B1-0856-5B6C-1E2E-905273022A8D}"/>
              </a:ext>
            </a:extLst>
          </p:cNvPr>
          <p:cNvSpPr>
            <a:spLocks noGrp="1"/>
          </p:cNvSpPr>
          <p:nvPr>
            <p:ph type="sldNum" sz="quarter" idx="12"/>
          </p:nvPr>
        </p:nvSpPr>
        <p:spPr/>
        <p:txBody>
          <a:bodyPr/>
          <a:lstStyle/>
          <a:p>
            <a:fld id="{D6F15021-85F8-4FCC-BB03-D686F7208221}" type="slidenum">
              <a:rPr kumimoji="1" lang="ja-JP" altLang="en-US" smtClean="0"/>
              <a:t>‹#›</a:t>
            </a:fld>
            <a:endParaRPr kumimoji="1" lang="ja-JP" altLang="en-US"/>
          </a:p>
        </p:txBody>
      </p:sp>
    </p:spTree>
    <p:extLst>
      <p:ext uri="{BB962C8B-B14F-4D97-AF65-F5344CB8AC3E}">
        <p14:creationId xmlns:p14="http://schemas.microsoft.com/office/powerpoint/2010/main" val="2242819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5249366-08F1-91F7-7D7A-37FF720FA0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D5CF6853-2A96-5461-D2E9-3C683540B9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F39685AD-A4B1-868E-A0D6-4A791A4678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1D7F20-3689-4458-8CC8-0A0964EA4D69}" type="datetimeFigureOut">
              <a:rPr kumimoji="1" lang="ja-JP" altLang="en-US" smtClean="0"/>
              <a:t>2024/2/3</a:t>
            </a:fld>
            <a:endParaRPr kumimoji="1" lang="ja-JP" altLang="en-US"/>
          </a:p>
        </p:txBody>
      </p:sp>
      <p:sp>
        <p:nvSpPr>
          <p:cNvPr id="5" name="フッター プレースホルダー 4">
            <a:extLst>
              <a:ext uri="{FF2B5EF4-FFF2-40B4-BE49-F238E27FC236}">
                <a16:creationId xmlns:a16="http://schemas.microsoft.com/office/drawing/2014/main" id="{96BEB98D-88BD-6C45-F35E-ACA7DE53E7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A029C18-B3A1-A963-B78F-0126AC594A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15021-85F8-4FCC-BB03-D686F7208221}" type="slidenum">
              <a:rPr kumimoji="1" lang="ja-JP" altLang="en-US" smtClean="0"/>
              <a:t>‹#›</a:t>
            </a:fld>
            <a:endParaRPr kumimoji="1" lang="ja-JP" altLang="en-US"/>
          </a:p>
        </p:txBody>
      </p:sp>
    </p:spTree>
    <p:extLst>
      <p:ext uri="{BB962C8B-B14F-4D97-AF65-F5344CB8AC3E}">
        <p14:creationId xmlns:p14="http://schemas.microsoft.com/office/powerpoint/2010/main" val="434868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3.gif"/></Relationships>
</file>

<file path=ppt/slides/_rels/slide10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s://sakura-paris.org/dict/%E5%BF%83%E7%90%86%E5%AD%A6%E8%BE%9E%E5%85%B8/content/539_1122"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psy.ritsumei.ac.jp/akitaoka/JavaScript-tempora_color_mixture02b.html"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hyperlink" Target="https://doi.org/10.18910/4175" TargetMode="Externa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doi.org/10.1080/00223980.1964.9916755"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doi.org/10.3758/BF03198732" TargetMode="Externa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gif"/><Relationship Id="rId1" Type="http://schemas.openxmlformats.org/officeDocument/2006/relationships/slideLayout" Target="../slideLayouts/slideLayout2.xml"/><Relationship Id="rId4" Type="http://schemas.openxmlformats.org/officeDocument/2006/relationships/image" Target="../media/image96.gif"/></Relationships>
</file>

<file path=ppt/slides/_rels/slide1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gif"/><Relationship Id="rId1" Type="http://schemas.openxmlformats.org/officeDocument/2006/relationships/slideLayout" Target="../slideLayouts/slideLayout2.xml"/><Relationship Id="rId4" Type="http://schemas.openxmlformats.org/officeDocument/2006/relationships/image" Target="../media/image99.gif"/></Relationships>
</file>

<file path=ppt/slides/_rels/slide1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gif"/><Relationship Id="rId1" Type="http://schemas.openxmlformats.org/officeDocument/2006/relationships/slideLayout" Target="../slideLayouts/slideLayout2.xml"/><Relationship Id="rId4" Type="http://schemas.openxmlformats.org/officeDocument/2006/relationships/image" Target="../media/image102.gif"/></Relationships>
</file>

<file path=ppt/slides/_rels/slide1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gif"/><Relationship Id="rId1" Type="http://schemas.openxmlformats.org/officeDocument/2006/relationships/slideLayout" Target="../slideLayouts/slideLayout2.xml"/><Relationship Id="rId4" Type="http://schemas.openxmlformats.org/officeDocument/2006/relationships/image" Target="../media/image105.gif"/></Relationships>
</file>

<file path=ppt/slides/_rels/slide175.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gif"/><Relationship Id="rId1" Type="http://schemas.openxmlformats.org/officeDocument/2006/relationships/slideLayout" Target="../slideLayouts/slideLayout2.xml"/><Relationship Id="rId4" Type="http://schemas.openxmlformats.org/officeDocument/2006/relationships/image" Target="../media/image111.gif"/></Relationships>
</file>

<file path=ppt/slides/_rels/slide177.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13.gif"/><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179.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gi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image" Target="../media/image120.gi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22.gi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gi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26.gif"/><Relationship Id="rId1" Type="http://schemas.openxmlformats.org/officeDocument/2006/relationships/slideLayout" Target="../slideLayouts/slideLayout2.xml"/><Relationship Id="rId5" Type="http://schemas.openxmlformats.org/officeDocument/2006/relationships/image" Target="../media/image128.gif"/><Relationship Id="rId4" Type="http://schemas.openxmlformats.org/officeDocument/2006/relationships/image" Target="../media/image127.gif"/></Relationships>
</file>

<file path=ppt/slides/_rels/slide185.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hyperlink" Target="http://www.psy.ritsumei.ac.jp/akitaoka/sasebokoma.html" TargetMode="External"/><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psy.ritsumei.ac.jp/akitaoka/kosaku4.html"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www.psy.ritsumei.ac.jp/akitaoka/JavaScript-spatial_color_mixing-threelanes-LA01c.html"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image" Target="../media/image46.gi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psy.ritsumei.ac.jp/akitaoka/JavaScript-spatial_color_mixing-twolanes01k.html"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5.gif"/><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63.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5D86D0-0E05-DA17-9BE9-DA1131967BCF}"/>
              </a:ext>
            </a:extLst>
          </p:cNvPr>
          <p:cNvSpPr>
            <a:spLocks noGrp="1"/>
          </p:cNvSpPr>
          <p:nvPr>
            <p:ph type="ctrTitle"/>
          </p:nvPr>
        </p:nvSpPr>
        <p:spPr/>
        <p:txBody>
          <a:bodyPr/>
          <a:lstStyle/>
          <a:p>
            <a:r>
              <a:rPr kumimoji="1" lang="ja-JP" altLang="en-US" dirty="0"/>
              <a:t>主観色研究の現在</a:t>
            </a:r>
          </a:p>
        </p:txBody>
      </p:sp>
      <p:sp>
        <p:nvSpPr>
          <p:cNvPr id="3" name="字幕 2">
            <a:extLst>
              <a:ext uri="{FF2B5EF4-FFF2-40B4-BE49-F238E27FC236}">
                <a16:creationId xmlns:a16="http://schemas.microsoft.com/office/drawing/2014/main" id="{C07E2687-37CE-8FB7-2615-DA71375B8DAF}"/>
              </a:ext>
            </a:extLst>
          </p:cNvPr>
          <p:cNvSpPr>
            <a:spLocks noGrp="1"/>
          </p:cNvSpPr>
          <p:nvPr>
            <p:ph type="subTitle" idx="1"/>
          </p:nvPr>
        </p:nvSpPr>
        <p:spPr>
          <a:xfrm>
            <a:off x="1524000" y="3612960"/>
            <a:ext cx="9144000" cy="2387599"/>
          </a:xfrm>
        </p:spPr>
        <p:txBody>
          <a:bodyPr>
            <a:normAutofit fontScale="70000" lnSpcReduction="20000"/>
          </a:bodyPr>
          <a:lstStyle/>
          <a:p>
            <a:pPr>
              <a:lnSpc>
                <a:spcPct val="120000"/>
              </a:lnSpc>
              <a:spcAft>
                <a:spcPts val="1000"/>
              </a:spcAft>
            </a:pPr>
            <a:r>
              <a:rPr kumimoji="1" lang="ja-JP" altLang="en-US" sz="3200" dirty="0"/>
              <a:t>下記レビュー論文の紹介を中心に</a:t>
            </a:r>
          </a:p>
          <a:p>
            <a:pPr algn="l">
              <a:lnSpc>
                <a:spcPct val="120000"/>
              </a:lnSpc>
            </a:pPr>
            <a:r>
              <a:rPr kumimoji="1" lang="en-US" altLang="ja-JP" sz="3200" dirty="0"/>
              <a:t>Cohen, </a:t>
            </a:r>
            <a:r>
              <a:rPr kumimoji="1" lang="en-US" altLang="ja-JP" sz="3200" dirty="0" err="1"/>
              <a:t>Jozef</a:t>
            </a:r>
            <a:r>
              <a:rPr kumimoji="1" lang="en-US" altLang="ja-JP" sz="3200" dirty="0"/>
              <a:t> &amp; Gordon, Donald. (1949). The Prevost-Fechner-Benham subjective colors. Psychological Bulletin, 46(2), 97-136.</a:t>
            </a:r>
            <a:endParaRPr kumimoji="1" lang="ja-JP" altLang="en-US" sz="3200" dirty="0"/>
          </a:p>
          <a:p>
            <a:pPr algn="l">
              <a:lnSpc>
                <a:spcPct val="120000"/>
              </a:lnSpc>
            </a:pPr>
            <a:r>
              <a:rPr kumimoji="1" lang="en-US" altLang="ja-JP" dirty="0"/>
              <a:t>Retrieved from http://ovidsp.ovid.com/ovidweb.cgi?T=JS&amp;PAGE=reference&amp;D=paovfta&amp;NEWS=N&amp;AN=00006823-194903000-00001. </a:t>
            </a:r>
            <a:endParaRPr kumimoji="1" lang="ja-JP" altLang="en-US" dirty="0"/>
          </a:p>
        </p:txBody>
      </p:sp>
      <p:sp>
        <p:nvSpPr>
          <p:cNvPr id="6" name="テキスト ボックス 5">
            <a:extLst>
              <a:ext uri="{FF2B5EF4-FFF2-40B4-BE49-F238E27FC236}">
                <a16:creationId xmlns:a16="http://schemas.microsoft.com/office/drawing/2014/main" id="{C792067F-A6AD-BFCD-B4A2-114FFA2C59A4}"/>
              </a:ext>
            </a:extLst>
          </p:cNvPr>
          <p:cNvSpPr txBox="1"/>
          <p:nvPr/>
        </p:nvSpPr>
        <p:spPr>
          <a:xfrm>
            <a:off x="9626601" y="423334"/>
            <a:ext cx="1800493" cy="923330"/>
          </a:xfrm>
          <a:prstGeom prst="rect">
            <a:avLst/>
          </a:prstGeom>
          <a:noFill/>
        </p:spPr>
        <p:txBody>
          <a:bodyPr wrap="none" rtlCol="0">
            <a:spAutoFit/>
          </a:bodyPr>
          <a:lstStyle/>
          <a:p>
            <a:r>
              <a:rPr kumimoji="1" lang="en-US" altLang="ja-JP" dirty="0"/>
              <a:t>2024/2/4</a:t>
            </a:r>
            <a:endParaRPr kumimoji="1" lang="ja-JP" altLang="en-US" dirty="0"/>
          </a:p>
          <a:p>
            <a:r>
              <a:rPr lang="ja-JP" altLang="en-US" dirty="0"/>
              <a:t>色材教育研究会</a:t>
            </a:r>
            <a:endParaRPr kumimoji="1" lang="ja-JP" altLang="en-US" dirty="0"/>
          </a:p>
          <a:p>
            <a:r>
              <a:rPr kumimoji="1" lang="en-US" altLang="ja-JP" dirty="0"/>
              <a:t>by </a:t>
            </a:r>
            <a:r>
              <a:rPr kumimoji="1" lang="ja-JP" altLang="en-US" dirty="0"/>
              <a:t>北岡明佳</a:t>
            </a:r>
          </a:p>
        </p:txBody>
      </p:sp>
      <p:pic>
        <p:nvPicPr>
          <p:cNvPr id="8" name="図 7" descr="アイコン&#10;&#10;自動的に生成された説明">
            <a:extLst>
              <a:ext uri="{FF2B5EF4-FFF2-40B4-BE49-F238E27FC236}">
                <a16:creationId xmlns:a16="http://schemas.microsoft.com/office/drawing/2014/main" id="{A9E71F15-ADF9-600A-5101-A383DF588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6721" y="1965457"/>
            <a:ext cx="1828804" cy="1828804"/>
          </a:xfrm>
          <a:prstGeom prst="rect">
            <a:avLst/>
          </a:prstGeom>
        </p:spPr>
      </p:pic>
      <p:sp>
        <p:nvSpPr>
          <p:cNvPr id="5" name="テキスト ボックス 4">
            <a:extLst>
              <a:ext uri="{FF2B5EF4-FFF2-40B4-BE49-F238E27FC236}">
                <a16:creationId xmlns:a16="http://schemas.microsoft.com/office/drawing/2014/main" id="{AEB30A5B-F90C-B215-5DEB-5C5C95348D03}"/>
              </a:ext>
            </a:extLst>
          </p:cNvPr>
          <p:cNvSpPr txBox="1"/>
          <p:nvPr/>
        </p:nvSpPr>
        <p:spPr>
          <a:xfrm>
            <a:off x="2176670" y="5902663"/>
            <a:ext cx="8948529" cy="830997"/>
          </a:xfrm>
          <a:prstGeom prst="rect">
            <a:avLst/>
          </a:prstGeom>
          <a:noFill/>
        </p:spPr>
        <p:txBody>
          <a:bodyPr wrap="square" rtlCol="0">
            <a:spAutoFit/>
          </a:bodyPr>
          <a:lstStyle/>
          <a:p>
            <a:r>
              <a:rPr kumimoji="1" lang="ja-JP" altLang="en-US" sz="1600" dirty="0"/>
              <a:t>資料</a:t>
            </a:r>
            <a:endParaRPr kumimoji="1" lang="en-US" altLang="ja-JP" sz="1600" dirty="0"/>
          </a:p>
          <a:p>
            <a:r>
              <a:rPr kumimoji="1" lang="en-US" altLang="ja-JP" sz="1600" dirty="0"/>
              <a:t>Subjective_color-Kitaoka2024.pptx</a:t>
            </a:r>
            <a:r>
              <a:rPr kumimoji="1" lang="ja-JP" altLang="en-US" sz="1600" dirty="0"/>
              <a:t>（本レジメ）</a:t>
            </a:r>
            <a:endParaRPr kumimoji="1" lang="en-US" altLang="ja-JP" sz="1600" dirty="0"/>
          </a:p>
          <a:p>
            <a:r>
              <a:rPr kumimoji="1" lang="en-US" altLang="ja-JP" sz="1600" dirty="0"/>
              <a:t>Cohen1949-Prevost-Fechner-Benham_subjective_colors.pdf</a:t>
            </a:r>
            <a:r>
              <a:rPr kumimoji="1" lang="ja-JP" altLang="en-US" sz="1600" dirty="0"/>
              <a:t>（論文）</a:t>
            </a:r>
          </a:p>
        </p:txBody>
      </p:sp>
      <p:pic>
        <p:nvPicPr>
          <p:cNvPr id="7" name="図 6" descr="ロゴ&#10;&#10;自動的に生成された説明">
            <a:extLst>
              <a:ext uri="{FF2B5EF4-FFF2-40B4-BE49-F238E27FC236}">
                <a16:creationId xmlns:a16="http://schemas.microsoft.com/office/drawing/2014/main" id="{6DD903D9-8398-8919-6CDC-E6E0B248F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65"/>
            <a:ext cx="2810933" cy="2108200"/>
          </a:xfrm>
          <a:prstGeom prst="rect">
            <a:avLst/>
          </a:prstGeom>
        </p:spPr>
      </p:pic>
    </p:spTree>
    <p:extLst>
      <p:ext uri="{BB962C8B-B14F-4D97-AF65-F5344CB8AC3E}">
        <p14:creationId xmlns:p14="http://schemas.microsoft.com/office/powerpoint/2010/main" val="3648931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9F1DC08-6535-0DAB-5D5C-48FD45155D70}"/>
              </a:ext>
            </a:extLst>
          </p:cNvPr>
          <p:cNvSpPr>
            <a:spLocks noGrp="1"/>
          </p:cNvSpPr>
          <p:nvPr>
            <p:ph idx="1"/>
          </p:nvPr>
        </p:nvSpPr>
        <p:spPr>
          <a:xfrm>
            <a:off x="580505" y="753533"/>
            <a:ext cx="6492220" cy="5757333"/>
          </a:xfrm>
        </p:spPr>
        <p:txBody>
          <a:bodyPr>
            <a:normAutofit/>
          </a:bodyPr>
          <a:lstStyle/>
          <a:p>
            <a:pPr>
              <a:lnSpc>
                <a:spcPct val="130000"/>
              </a:lnSpc>
            </a:pPr>
            <a:r>
              <a:rPr kumimoji="1" lang="ja-JP" altLang="en-US" sz="2200" dirty="0"/>
              <a:t>フェヒナーは、さまざまな灰色のグラデーションを作り出すために、円盤を</a:t>
            </a:r>
            <a:r>
              <a:rPr kumimoji="1" lang="en-US" altLang="ja-JP" sz="2200" dirty="0"/>
              <a:t>18</a:t>
            </a:r>
            <a:r>
              <a:rPr kumimoji="1" lang="ja-JP" altLang="en-US" sz="2200" dirty="0"/>
              <a:t>個の同心円に分割し、それぞれの円の直径が隣の円と単位長さだけ異なるようにしたものを用意した（ということになっている）。</a:t>
            </a:r>
          </a:p>
          <a:p>
            <a:pPr>
              <a:lnSpc>
                <a:spcPct val="130000"/>
              </a:lnSpc>
            </a:pPr>
            <a:r>
              <a:rPr kumimoji="1" lang="ja-JP" altLang="en-US" sz="2200" dirty="0"/>
              <a:t>一番内側の円は真っ黒で、一番外側の円は真っ白である。残りの円は、</a:t>
            </a:r>
            <a:r>
              <a:rPr kumimoji="1" lang="en-US" altLang="ja-JP" sz="2200" dirty="0"/>
              <a:t>Fig. 1a </a:t>
            </a:r>
            <a:r>
              <a:rPr kumimoji="1" lang="ja-JP" altLang="en-US" sz="2200" dirty="0"/>
              <a:t>のように黒と白の相対的な量が</a:t>
            </a:r>
            <a:r>
              <a:rPr lang="ja-JP" altLang="en-US" sz="2200" dirty="0"/>
              <a:t>一定のステップで</a:t>
            </a:r>
            <a:r>
              <a:rPr kumimoji="1" lang="ja-JP" altLang="en-US" sz="2200" dirty="0"/>
              <a:t>変えてある。</a:t>
            </a:r>
          </a:p>
          <a:p>
            <a:pPr>
              <a:lnSpc>
                <a:spcPct val="130000"/>
              </a:lnSpc>
            </a:pPr>
            <a:r>
              <a:rPr kumimoji="1" lang="ja-JP" altLang="en-US" sz="2200" dirty="0"/>
              <a:t>なお、フェヒナー論文では、</a:t>
            </a:r>
            <a:r>
              <a:rPr kumimoji="1" lang="en-US" altLang="ja-JP" sz="2200" dirty="0"/>
              <a:t>7</a:t>
            </a:r>
            <a:r>
              <a:rPr kumimoji="1" lang="ja-JP" altLang="en-US" sz="2200" dirty="0"/>
              <a:t>つの同心円しか描かれていないので、フェヒナーの図とされる本図は後続の研究で描かれた図ということになる。</a:t>
            </a:r>
            <a:endParaRPr kumimoji="1" lang="ja-JP" altLang="en-US" dirty="0"/>
          </a:p>
        </p:txBody>
      </p:sp>
      <p:pic>
        <p:nvPicPr>
          <p:cNvPr id="5" name="図 4" descr="図形, 円&#10;&#10;自動的に生成された説明">
            <a:extLst>
              <a:ext uri="{FF2B5EF4-FFF2-40B4-BE49-F238E27FC236}">
                <a16:creationId xmlns:a16="http://schemas.microsoft.com/office/drawing/2014/main" id="{21A14FDD-F2A4-76E4-BC34-F3FDC30B6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0420" y="0"/>
            <a:ext cx="4696730" cy="6858000"/>
          </a:xfrm>
          <a:prstGeom prst="rect">
            <a:avLst/>
          </a:prstGeom>
        </p:spPr>
      </p:pic>
    </p:spTree>
    <p:extLst>
      <p:ext uri="{BB962C8B-B14F-4D97-AF65-F5344CB8AC3E}">
        <p14:creationId xmlns:p14="http://schemas.microsoft.com/office/powerpoint/2010/main" val="14066125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8C5363-831D-F20D-845B-A740C26558AD}"/>
              </a:ext>
            </a:extLst>
          </p:cNvPr>
          <p:cNvSpPr>
            <a:spLocks noGrp="1"/>
          </p:cNvSpPr>
          <p:nvPr>
            <p:ph type="title"/>
          </p:nvPr>
        </p:nvSpPr>
        <p:spPr>
          <a:xfrm>
            <a:off x="838200" y="365125"/>
            <a:ext cx="2013065" cy="1325563"/>
          </a:xfrm>
        </p:spPr>
        <p:txBody>
          <a:bodyPr>
            <a:normAutofit/>
          </a:bodyPr>
          <a:lstStyle/>
          <a:p>
            <a:r>
              <a:rPr kumimoji="1" lang="en-US" altLang="ja-JP" sz="2000" dirty="0"/>
              <a:t>Fig. 5</a:t>
            </a:r>
            <a:endParaRPr kumimoji="1" lang="ja-JP" altLang="en-US" sz="2000" dirty="0"/>
          </a:p>
        </p:txBody>
      </p:sp>
      <p:pic>
        <p:nvPicPr>
          <p:cNvPr id="5" name="コンテンツ プレースホルダー 4" descr="図形&#10;&#10;自動的に生成された説明">
            <a:extLst>
              <a:ext uri="{FF2B5EF4-FFF2-40B4-BE49-F238E27FC236}">
                <a16:creationId xmlns:a16="http://schemas.microsoft.com/office/drawing/2014/main" id="{755A19AC-0EC5-7F54-9AB9-C76636579D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5234" y="0"/>
            <a:ext cx="4981532" cy="6858000"/>
          </a:xfrm>
        </p:spPr>
      </p:pic>
    </p:spTree>
    <p:extLst>
      <p:ext uri="{BB962C8B-B14F-4D97-AF65-F5344CB8AC3E}">
        <p14:creationId xmlns:p14="http://schemas.microsoft.com/office/powerpoint/2010/main" val="5745417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AF6D9B4-D227-C508-7059-A91B3BB311B6}"/>
              </a:ext>
            </a:extLst>
          </p:cNvPr>
          <p:cNvSpPr>
            <a:spLocks noGrp="1"/>
          </p:cNvSpPr>
          <p:nvPr>
            <p:ph idx="1"/>
          </p:nvPr>
        </p:nvSpPr>
        <p:spPr>
          <a:xfrm>
            <a:off x="696884" y="1010977"/>
            <a:ext cx="10515600" cy="5148753"/>
          </a:xfrm>
        </p:spPr>
        <p:txBody>
          <a:bodyPr>
            <a:normAutofit/>
          </a:bodyPr>
          <a:lstStyle/>
          <a:p>
            <a:pPr>
              <a:lnSpc>
                <a:spcPct val="130000"/>
              </a:lnSpc>
            </a:pPr>
            <a:r>
              <a:rPr kumimoji="1" lang="ja-JP" altLang="en-US" sz="2000" dirty="0"/>
              <a:t>第</a:t>
            </a:r>
            <a:r>
              <a:rPr kumimoji="1" lang="en-US" altLang="ja-JP" sz="2000" dirty="0"/>
              <a:t>1</a:t>
            </a:r>
            <a:r>
              <a:rPr kumimoji="1" lang="ja-JP" altLang="en-US" sz="2000" dirty="0"/>
              <a:t>の実験では、円弧の角度を一定にした場合、白色扇の始点と相対的な黒の円弧の遅延（黒色扇と円弧の始点の間の角度）に対応して多様な色があることが示された。</a:t>
            </a:r>
            <a:endParaRPr kumimoji="1" lang="en-US" altLang="ja-JP" sz="2000" dirty="0"/>
          </a:p>
          <a:p>
            <a:pPr>
              <a:lnSpc>
                <a:spcPct val="130000"/>
              </a:lnSpc>
            </a:pPr>
            <a:r>
              <a:rPr kumimoji="1" lang="ja-JP" altLang="en-US" sz="2000" dirty="0"/>
              <a:t>第</a:t>
            </a:r>
            <a:r>
              <a:rPr kumimoji="1" lang="en-US" altLang="ja-JP" sz="2000" dirty="0"/>
              <a:t>2</a:t>
            </a:r>
            <a:r>
              <a:rPr kumimoji="1" lang="ja-JP" altLang="en-US" sz="2000" dirty="0"/>
              <a:t>の実験では、照明の変化で色が変化することがわかった。しかし、これらの変化は、回転速度や白色部の角度のいずれか、または両方を変更することで色が一定に見えるように補正することができる（ただし、おそらく彩度は異なる）。</a:t>
            </a:r>
          </a:p>
          <a:p>
            <a:pPr>
              <a:lnSpc>
                <a:spcPct val="130000"/>
              </a:lnSpc>
            </a:pPr>
            <a:r>
              <a:rPr kumimoji="1" lang="ja-JP" altLang="en-US" sz="2000" dirty="0"/>
              <a:t>彼は、各色の特性遅延が、刺激光の強度の</a:t>
            </a:r>
            <a:r>
              <a:rPr kumimoji="1" lang="en-US" altLang="ja-JP" sz="2000" dirty="0"/>
              <a:t>4</a:t>
            </a:r>
            <a:r>
              <a:rPr kumimoji="1" lang="ja-JP" altLang="en-US" sz="2000" dirty="0"/>
              <a:t>乗根に反比例して変化することを示した（？）。</a:t>
            </a:r>
            <a:endParaRPr kumimoji="1" lang="en-US" altLang="ja-JP" sz="2000" dirty="0"/>
          </a:p>
          <a:p>
            <a:pPr marL="0" indent="0">
              <a:lnSpc>
                <a:spcPct val="130000"/>
              </a:lnSpc>
              <a:buNone/>
            </a:pPr>
            <a:r>
              <a:rPr kumimoji="1" lang="en-US" altLang="ja-JP" sz="1500" dirty="0"/>
              <a:t>He shows that the characteristic delay of each color varies inversely as the fourth root of the intensity of the stimulus light.</a:t>
            </a:r>
          </a:p>
          <a:p>
            <a:pPr>
              <a:lnSpc>
                <a:spcPct val="130000"/>
              </a:lnSpc>
            </a:pPr>
            <a:r>
              <a:rPr kumimoji="1" lang="ja-JP" altLang="en-US" sz="2000" dirty="0"/>
              <a:t>実験的には、強度が高すぎても低すぎても色は見えない。</a:t>
            </a:r>
          </a:p>
        </p:txBody>
      </p:sp>
    </p:spTree>
    <p:extLst>
      <p:ext uri="{BB962C8B-B14F-4D97-AF65-F5344CB8AC3E}">
        <p14:creationId xmlns:p14="http://schemas.microsoft.com/office/powerpoint/2010/main" val="13375035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93E81AF-FD67-D356-DCE6-6DE83848AD3A}"/>
              </a:ext>
            </a:extLst>
          </p:cNvPr>
          <p:cNvSpPr>
            <a:spLocks noGrp="1"/>
          </p:cNvSpPr>
          <p:nvPr>
            <p:ph idx="1"/>
          </p:nvPr>
        </p:nvSpPr>
        <p:spPr/>
        <p:txBody>
          <a:bodyPr>
            <a:normAutofit/>
          </a:bodyPr>
          <a:lstStyle/>
          <a:p>
            <a:pPr>
              <a:lnSpc>
                <a:spcPct val="130000"/>
              </a:lnSpc>
            </a:pPr>
            <a:r>
              <a:rPr kumimoji="1" lang="ja-JP" altLang="en-US" sz="2000" dirty="0"/>
              <a:t>第</a:t>
            </a:r>
            <a:r>
              <a:rPr kumimoji="1" lang="en-US" altLang="ja-JP" sz="2000" dirty="0"/>
              <a:t>3</a:t>
            </a:r>
            <a:r>
              <a:rPr kumimoji="1" lang="ja-JP" altLang="en-US" sz="2000" dirty="0"/>
              <a:t>の実験では、細い線が主観色に最適であることが示された。</a:t>
            </a:r>
            <a:endParaRPr kumimoji="1" lang="en-US" altLang="ja-JP" sz="2000" dirty="0"/>
          </a:p>
          <a:p>
            <a:pPr>
              <a:lnSpc>
                <a:spcPct val="130000"/>
              </a:lnSpc>
            </a:pPr>
            <a:r>
              <a:rPr kumimoji="1" lang="ja-JP" altLang="en-US" sz="2000" dirty="0"/>
              <a:t>フィネガンとムーアが先に述べたように、線が太くなると、端の方にしか色が見えなくなる。また、線が非常に太くなると、色が全く見えなくなる。</a:t>
            </a:r>
            <a:endParaRPr kumimoji="1" lang="en-US" altLang="ja-JP" sz="2000" dirty="0"/>
          </a:p>
          <a:p>
            <a:pPr>
              <a:lnSpc>
                <a:spcPct val="130000"/>
              </a:lnSpc>
            </a:pPr>
            <a:r>
              <a:rPr kumimoji="1" lang="ja-JP" altLang="en-US" sz="2000" dirty="0"/>
              <a:t>通常の照明下では、円弧の最適な長さは約</a:t>
            </a:r>
            <a:r>
              <a:rPr kumimoji="1" lang="en-US" altLang="ja-JP" sz="2000" dirty="0"/>
              <a:t>45°</a:t>
            </a:r>
            <a:r>
              <a:rPr kumimoji="1" lang="ja-JP" altLang="en-US" sz="2000" dirty="0"/>
              <a:t>（ベンハムトップの円弧の長さ）である。</a:t>
            </a:r>
          </a:p>
          <a:p>
            <a:pPr>
              <a:lnSpc>
                <a:spcPct val="130000"/>
              </a:lnSpc>
            </a:pPr>
            <a:r>
              <a:rPr kumimoji="1" lang="ja-JP" altLang="en-US" sz="2000" dirty="0"/>
              <a:t>円弧が</a:t>
            </a:r>
            <a:r>
              <a:rPr kumimoji="1" lang="en-US" altLang="ja-JP" sz="2000" dirty="0"/>
              <a:t>180°</a:t>
            </a:r>
            <a:r>
              <a:rPr kumimoji="1" lang="ja-JP" altLang="en-US" sz="2000" dirty="0"/>
              <a:t>の場合、色は全く見えない。</a:t>
            </a:r>
            <a:r>
              <a:rPr kumimoji="1" lang="en-US" altLang="ja-JP" sz="2000" dirty="0"/>
              <a:t>180°</a:t>
            </a:r>
            <a:r>
              <a:rPr kumimoji="1" lang="ja-JP" altLang="en-US" sz="2000" dirty="0"/>
              <a:t>から</a:t>
            </a:r>
            <a:r>
              <a:rPr kumimoji="1" lang="en-US" altLang="ja-JP" sz="2000" dirty="0"/>
              <a:t>45°</a:t>
            </a:r>
            <a:r>
              <a:rPr kumimoji="1" lang="ja-JP" altLang="en-US" sz="2000" dirty="0"/>
              <a:t>の間の角度の長さ、および</a:t>
            </a:r>
            <a:r>
              <a:rPr kumimoji="1" lang="en-US" altLang="ja-JP" sz="2000" dirty="0"/>
              <a:t>45°</a:t>
            </a:r>
            <a:r>
              <a:rPr kumimoji="1" lang="ja-JP" altLang="en-US" sz="2000" dirty="0"/>
              <a:t>未満では、より少ない色しか見えない。</a:t>
            </a:r>
          </a:p>
        </p:txBody>
      </p:sp>
    </p:spTree>
    <p:extLst>
      <p:ext uri="{BB962C8B-B14F-4D97-AF65-F5344CB8AC3E}">
        <p14:creationId xmlns:p14="http://schemas.microsoft.com/office/powerpoint/2010/main" val="34594648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3AB3A0C-A723-650A-4634-1125FED8F1EC}"/>
              </a:ext>
            </a:extLst>
          </p:cNvPr>
          <p:cNvSpPr>
            <a:spLocks noGrp="1"/>
          </p:cNvSpPr>
          <p:nvPr>
            <p:ph idx="1"/>
          </p:nvPr>
        </p:nvSpPr>
        <p:spPr>
          <a:xfrm>
            <a:off x="365761" y="1047404"/>
            <a:ext cx="7115694" cy="5129559"/>
          </a:xfrm>
        </p:spPr>
        <p:txBody>
          <a:bodyPr>
            <a:normAutofit/>
          </a:bodyPr>
          <a:lstStyle/>
          <a:p>
            <a:pPr>
              <a:lnSpc>
                <a:spcPct val="130000"/>
              </a:lnSpc>
            </a:pPr>
            <a:r>
              <a:rPr kumimoji="1" lang="ja-JP" altLang="en-US" sz="1800" dirty="0"/>
              <a:t>第</a:t>
            </a:r>
            <a:r>
              <a:rPr kumimoji="1" lang="en-US" altLang="ja-JP" sz="1800" dirty="0"/>
              <a:t>4</a:t>
            </a:r>
            <a:r>
              <a:rPr kumimoji="1" lang="ja-JP" altLang="en-US" sz="1800" dirty="0"/>
              <a:t>の実験では、線に続く白のセクター（扇）の量は、見える色にほとんど影響を与えないことがわかった。</a:t>
            </a:r>
            <a:endParaRPr kumimoji="1" lang="en-US" altLang="ja-JP" sz="1800" dirty="0"/>
          </a:p>
          <a:p>
            <a:pPr>
              <a:lnSpc>
                <a:spcPct val="130000"/>
              </a:lnSpc>
            </a:pPr>
            <a:r>
              <a:rPr kumimoji="1" lang="ja-JP" altLang="en-US" sz="1800" dirty="0"/>
              <a:t>白が線に先行する場合、白の量が色を決定するが、例外として青は常に終端位置に見られる。</a:t>
            </a:r>
            <a:endParaRPr kumimoji="1" lang="en-US" altLang="ja-JP" sz="1800" dirty="0"/>
          </a:p>
          <a:p>
            <a:pPr>
              <a:lnSpc>
                <a:spcPct val="130000"/>
              </a:lnSpc>
            </a:pPr>
            <a:r>
              <a:rPr kumimoji="1" lang="ja-JP" altLang="en-US" sz="1800" dirty="0"/>
              <a:t>ピエロンの論文では、大きく異なるものの、このような色の等価性を示すディスクがいくつか作られている。</a:t>
            </a:r>
            <a:endParaRPr kumimoji="1" lang="en-US" altLang="ja-JP" sz="1800" dirty="0"/>
          </a:p>
          <a:p>
            <a:pPr>
              <a:lnSpc>
                <a:spcPct val="130000"/>
              </a:lnSpc>
            </a:pPr>
            <a:r>
              <a:rPr kumimoji="1" lang="ja-JP" altLang="en-US" sz="1800" dirty="0"/>
              <a:t>回転速度が十分に速い場合、黒の</a:t>
            </a:r>
            <a:r>
              <a:rPr lang="ja-JP" altLang="en-US" sz="1800" dirty="0"/>
              <a:t>扇を</a:t>
            </a:r>
            <a:r>
              <a:rPr kumimoji="1" lang="ja-JP" altLang="en-US" sz="1800" dirty="0"/>
              <a:t>短くすると（角度を小さくすると）、「特権的な」終端位置における青効果が弱まる。</a:t>
            </a:r>
            <a:endParaRPr kumimoji="1" lang="en-US" altLang="ja-JP" sz="1800" dirty="0"/>
          </a:p>
          <a:p>
            <a:pPr>
              <a:lnSpc>
                <a:spcPct val="130000"/>
              </a:lnSpc>
            </a:pPr>
            <a:r>
              <a:rPr kumimoji="1" lang="ja-JP" altLang="en-US" sz="1800" dirty="0"/>
              <a:t>同じ条件で、先頭を走る円弧が赤よりは緑に見えるようになるのは、遅延が長くなったからである。（遅延？）</a:t>
            </a:r>
            <a:endParaRPr kumimoji="1" lang="en-US" altLang="ja-JP" sz="1800" dirty="0"/>
          </a:p>
          <a:p>
            <a:pPr>
              <a:lnSpc>
                <a:spcPct val="130000"/>
              </a:lnSpc>
            </a:pPr>
            <a:r>
              <a:rPr kumimoji="1" lang="ja-JP" altLang="en-US" sz="1800" dirty="0"/>
              <a:t>黒の扇を長くすると（角度を大きくすると）、先頭を走る線と終端線の両方に逆の効果をもたらす。</a:t>
            </a:r>
          </a:p>
        </p:txBody>
      </p:sp>
      <p:pic>
        <p:nvPicPr>
          <p:cNvPr id="5" name="図 4" descr="アイコン&#10;&#10;中程度の精度で自動的に生成された説明">
            <a:extLst>
              <a:ext uri="{FF2B5EF4-FFF2-40B4-BE49-F238E27FC236}">
                <a16:creationId xmlns:a16="http://schemas.microsoft.com/office/drawing/2014/main" id="{86D9D6CB-CB22-3204-F068-F8C03B854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8421" y="1673629"/>
            <a:ext cx="3704706" cy="3704706"/>
          </a:xfrm>
          <a:prstGeom prst="rect">
            <a:avLst/>
          </a:prstGeom>
        </p:spPr>
      </p:pic>
    </p:spTree>
    <p:extLst>
      <p:ext uri="{BB962C8B-B14F-4D97-AF65-F5344CB8AC3E}">
        <p14:creationId xmlns:p14="http://schemas.microsoft.com/office/powerpoint/2010/main" val="33691219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793C42-1BF8-2392-171C-9C9BE91D85AB}"/>
              </a:ext>
            </a:extLst>
          </p:cNvPr>
          <p:cNvSpPr>
            <a:spLocks noGrp="1"/>
          </p:cNvSpPr>
          <p:nvPr>
            <p:ph idx="1"/>
          </p:nvPr>
        </p:nvSpPr>
        <p:spPr/>
        <p:txBody>
          <a:bodyPr>
            <a:normAutofit/>
          </a:bodyPr>
          <a:lstStyle/>
          <a:p>
            <a:pPr>
              <a:lnSpc>
                <a:spcPct val="130000"/>
              </a:lnSpc>
            </a:pPr>
            <a:r>
              <a:rPr kumimoji="1" lang="ja-JP" altLang="en-US" sz="2200" dirty="0"/>
              <a:t>第</a:t>
            </a:r>
            <a:r>
              <a:rPr kumimoji="1" lang="en-US" altLang="ja-JP" sz="2200" dirty="0"/>
              <a:t>5</a:t>
            </a:r>
            <a:r>
              <a:rPr kumimoji="1" lang="ja-JP" altLang="en-US" sz="2200" dirty="0"/>
              <a:t>の実験では、黒セクタの一部を白セクタに挿入し、別の円盤ではその逆の手順を行った。</a:t>
            </a:r>
          </a:p>
          <a:p>
            <a:pPr>
              <a:lnSpc>
                <a:spcPct val="130000"/>
              </a:lnSpc>
            </a:pPr>
            <a:r>
              <a:rPr kumimoji="1" lang="ja-JP" altLang="en-US" sz="2200" dirty="0"/>
              <a:t>大きな白セクタの真ん中に小さな黒セクタを挿入すると、前の線は青くなり、後の線は赤くなる傾向がある。</a:t>
            </a:r>
          </a:p>
          <a:p>
            <a:pPr>
              <a:lnSpc>
                <a:spcPct val="130000"/>
              </a:lnSpc>
            </a:pPr>
            <a:r>
              <a:rPr kumimoji="1" lang="ja-JP" altLang="en-US" sz="2200" dirty="0"/>
              <a:t>黒セクタに白セクタを挿入すると、黒セクタが単純に短くなるのと同様の効果があった。</a:t>
            </a:r>
          </a:p>
        </p:txBody>
      </p:sp>
    </p:spTree>
    <p:extLst>
      <p:ext uri="{BB962C8B-B14F-4D97-AF65-F5344CB8AC3E}">
        <p14:creationId xmlns:p14="http://schemas.microsoft.com/office/powerpoint/2010/main" val="23040161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854B05A-B73F-5974-2984-E2D98A2B2448}"/>
              </a:ext>
            </a:extLst>
          </p:cNvPr>
          <p:cNvSpPr>
            <a:spLocks noGrp="1"/>
          </p:cNvSpPr>
          <p:nvPr>
            <p:ph idx="1"/>
          </p:nvPr>
        </p:nvSpPr>
        <p:spPr/>
        <p:txBody>
          <a:bodyPr>
            <a:normAutofit/>
          </a:bodyPr>
          <a:lstStyle/>
          <a:p>
            <a:pPr>
              <a:lnSpc>
                <a:spcPct val="130000"/>
              </a:lnSpc>
            </a:pPr>
            <a:r>
              <a:rPr kumimoji="1" lang="ja-JP" altLang="en-US" sz="2200" dirty="0"/>
              <a:t>第</a:t>
            </a:r>
            <a:r>
              <a:rPr kumimoji="1" lang="en-US" altLang="ja-JP" sz="2200" dirty="0"/>
              <a:t>6</a:t>
            </a:r>
            <a:r>
              <a:rPr kumimoji="1" lang="ja-JP" altLang="en-US" sz="2200" dirty="0"/>
              <a:t>回目の実験では、ピエロンがスチュワートとアブイ（</a:t>
            </a:r>
            <a:r>
              <a:rPr kumimoji="1" lang="en-US" altLang="ja-JP" sz="2200" dirty="0" err="1"/>
              <a:t>Abuey</a:t>
            </a:r>
            <a:r>
              <a:rPr kumimoji="1" lang="ja-JP" altLang="en-US" sz="2200" dirty="0"/>
              <a:t>）と同じ方法で</a:t>
            </a:r>
            <a:r>
              <a:rPr lang="ja-JP" altLang="en-US" sz="2200" dirty="0"/>
              <a:t>あるが</a:t>
            </a:r>
            <a:r>
              <a:rPr kumimoji="1" lang="ja-JP" altLang="en-US" sz="2200" dirty="0"/>
              <a:t>、ベンハムディスクにラッテンフィルター（</a:t>
            </a:r>
            <a:r>
              <a:rPr kumimoji="1" lang="en-US" altLang="ja-JP" sz="2200" dirty="0"/>
              <a:t>Wratten filters</a:t>
            </a:r>
            <a:r>
              <a:rPr kumimoji="1" lang="ja-JP" altLang="en-US" sz="2200" dirty="0"/>
              <a:t>）（スペクトルの全域をカバーする）を通して照射したときの色の見え方と、白色光のときの色の見え方を比較した。</a:t>
            </a:r>
          </a:p>
          <a:p>
            <a:pPr>
              <a:lnSpc>
                <a:spcPct val="130000"/>
              </a:lnSpc>
            </a:pPr>
            <a:r>
              <a:rPr kumimoji="1" lang="ja-JP" altLang="en-US" sz="2200" dirty="0"/>
              <a:t>彼は、以前の研究者と同じように、「単色」放射に含まれない色が見えることを発見したが、その形成法則を導くことはできなかった。</a:t>
            </a:r>
          </a:p>
        </p:txBody>
      </p:sp>
    </p:spTree>
    <p:extLst>
      <p:ext uri="{BB962C8B-B14F-4D97-AF65-F5344CB8AC3E}">
        <p14:creationId xmlns:p14="http://schemas.microsoft.com/office/powerpoint/2010/main" val="8446864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C07C140-66AD-3A09-62D4-7941997BA20B}"/>
              </a:ext>
            </a:extLst>
          </p:cNvPr>
          <p:cNvSpPr>
            <a:spLocks noGrp="1"/>
          </p:cNvSpPr>
          <p:nvPr>
            <p:ph idx="1"/>
          </p:nvPr>
        </p:nvSpPr>
        <p:spPr/>
        <p:txBody>
          <a:bodyPr>
            <a:normAutofit/>
          </a:bodyPr>
          <a:lstStyle/>
          <a:p>
            <a:pPr>
              <a:lnSpc>
                <a:spcPct val="130000"/>
              </a:lnSpc>
            </a:pPr>
            <a:r>
              <a:rPr kumimoji="1" lang="ja-JP" altLang="en-US" sz="2200" dirty="0"/>
              <a:t>最後に、ベンハムのコマのネガ（フィネガンとムーアのものと似ている。</a:t>
            </a:r>
            <a:r>
              <a:rPr kumimoji="1" lang="en-US" altLang="ja-JP" sz="2200" dirty="0"/>
              <a:t>Fig. 1o </a:t>
            </a:r>
            <a:r>
              <a:rPr kumimoji="1" lang="ja-JP" altLang="en-US" sz="2200" dirty="0"/>
              <a:t>参照）を回転させると、円盤の他の部分には色が見えるが、白い円弧には色が見えないことを確認した。</a:t>
            </a:r>
          </a:p>
        </p:txBody>
      </p:sp>
      <p:pic>
        <p:nvPicPr>
          <p:cNvPr id="5" name="図 4" descr="サンバースト図 が含まれている画像&#10;&#10;自動的に生成された説明">
            <a:extLst>
              <a:ext uri="{FF2B5EF4-FFF2-40B4-BE49-F238E27FC236}">
                <a16:creationId xmlns:a16="http://schemas.microsoft.com/office/drawing/2014/main" id="{AA508150-FA51-9A3D-8F96-1CB9E17EF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119" y="3640784"/>
            <a:ext cx="2698889" cy="2876698"/>
          </a:xfrm>
          <a:prstGeom prst="rect">
            <a:avLst/>
          </a:prstGeom>
        </p:spPr>
      </p:pic>
      <p:sp>
        <p:nvSpPr>
          <p:cNvPr id="6" name="テキスト ボックス 5">
            <a:extLst>
              <a:ext uri="{FF2B5EF4-FFF2-40B4-BE49-F238E27FC236}">
                <a16:creationId xmlns:a16="http://schemas.microsoft.com/office/drawing/2014/main" id="{B985A19B-FAC4-DEAC-97AF-6D3FCDD7C1BF}"/>
              </a:ext>
            </a:extLst>
          </p:cNvPr>
          <p:cNvSpPr txBox="1"/>
          <p:nvPr/>
        </p:nvSpPr>
        <p:spPr>
          <a:xfrm>
            <a:off x="5999245" y="2994453"/>
            <a:ext cx="3183364" cy="646331"/>
          </a:xfrm>
          <a:prstGeom prst="rect">
            <a:avLst/>
          </a:prstGeom>
          <a:noFill/>
        </p:spPr>
        <p:txBody>
          <a:bodyPr wrap="square" rtlCol="0">
            <a:spAutoFit/>
          </a:bodyPr>
          <a:lstStyle/>
          <a:p>
            <a:r>
              <a:rPr lang="ja-JP" altLang="en-US" dirty="0"/>
              <a:t>北岡注：白い円弧にも色は見えますよ～。</a:t>
            </a:r>
            <a:endParaRPr kumimoji="1" lang="ja-JP" altLang="en-US" dirty="0"/>
          </a:p>
        </p:txBody>
      </p:sp>
      <p:pic>
        <p:nvPicPr>
          <p:cNvPr id="4" name="図 3" descr="アイコン&#10;&#10;自動的に生成された説明">
            <a:extLst>
              <a:ext uri="{FF2B5EF4-FFF2-40B4-BE49-F238E27FC236}">
                <a16:creationId xmlns:a16="http://schemas.microsoft.com/office/drawing/2014/main" id="{867C9E09-1DCE-6C88-7167-A42A442F6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114" y="3564467"/>
            <a:ext cx="3293533" cy="3293533"/>
          </a:xfrm>
          <a:prstGeom prst="rect">
            <a:avLst/>
          </a:prstGeom>
        </p:spPr>
      </p:pic>
    </p:spTree>
    <p:extLst>
      <p:ext uri="{BB962C8B-B14F-4D97-AF65-F5344CB8AC3E}">
        <p14:creationId xmlns:p14="http://schemas.microsoft.com/office/powerpoint/2010/main" val="26139235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194E85-F03B-4D48-99EB-640E83F4F5C2}"/>
              </a:ext>
            </a:extLst>
          </p:cNvPr>
          <p:cNvSpPr>
            <a:spLocks noGrp="1"/>
          </p:cNvSpPr>
          <p:nvPr>
            <p:ph type="title"/>
          </p:nvPr>
        </p:nvSpPr>
        <p:spPr/>
        <p:txBody>
          <a:bodyPr/>
          <a:lstStyle/>
          <a:p>
            <a:r>
              <a:rPr kumimoji="1" lang="ja-JP" altLang="en-US" dirty="0"/>
              <a:t>ピエロンの説明</a:t>
            </a:r>
          </a:p>
        </p:txBody>
      </p:sp>
      <p:sp>
        <p:nvSpPr>
          <p:cNvPr id="3" name="コンテンツ プレースホルダー 2">
            <a:extLst>
              <a:ext uri="{FF2B5EF4-FFF2-40B4-BE49-F238E27FC236}">
                <a16:creationId xmlns:a16="http://schemas.microsoft.com/office/drawing/2014/main" id="{8706EEBF-04D2-197A-8C4F-191E92EB5D64}"/>
              </a:ext>
            </a:extLst>
          </p:cNvPr>
          <p:cNvSpPr>
            <a:spLocks noGrp="1"/>
          </p:cNvSpPr>
          <p:nvPr>
            <p:ph idx="1"/>
          </p:nvPr>
        </p:nvSpPr>
        <p:spPr>
          <a:xfrm>
            <a:off x="650913" y="2101046"/>
            <a:ext cx="7391400" cy="4927715"/>
          </a:xfrm>
        </p:spPr>
        <p:txBody>
          <a:bodyPr>
            <a:normAutofit/>
          </a:bodyPr>
          <a:lstStyle/>
          <a:p>
            <a:pPr>
              <a:lnSpc>
                <a:spcPct val="130000"/>
              </a:lnSpc>
            </a:pPr>
            <a:r>
              <a:rPr kumimoji="1" lang="ja-JP" altLang="en-US" sz="2000" dirty="0"/>
              <a:t>ピエロンは実験結果から、受容体の上昇と下降の曲線を推論しようとした。</a:t>
            </a:r>
          </a:p>
          <a:p>
            <a:pPr>
              <a:lnSpc>
                <a:spcPct val="130000"/>
              </a:lnSpc>
            </a:pPr>
            <a:r>
              <a:rPr kumimoji="1" lang="ja-JP" altLang="en-US" sz="2000" dirty="0"/>
              <a:t>その曲線は、照明によって形を変えるが、基本的にはステュワートの第</a:t>
            </a:r>
            <a:r>
              <a:rPr kumimoji="1" lang="en-US" altLang="ja-JP" sz="2000" dirty="0"/>
              <a:t>3</a:t>
            </a:r>
            <a:r>
              <a:rPr kumimoji="1" lang="ja-JP" altLang="en-US" sz="2000" dirty="0"/>
              <a:t>のケースと同じである（</a:t>
            </a:r>
            <a:r>
              <a:rPr kumimoji="1" lang="en-US" altLang="ja-JP" sz="2000" dirty="0"/>
              <a:t>Fig. 3c </a:t>
            </a:r>
            <a:r>
              <a:rPr kumimoji="1" lang="ja-JP" altLang="en-US" sz="2000" dirty="0"/>
              <a:t>参照）。</a:t>
            </a:r>
          </a:p>
          <a:p>
            <a:pPr>
              <a:lnSpc>
                <a:spcPct val="130000"/>
              </a:lnSpc>
            </a:pPr>
            <a:r>
              <a:rPr kumimoji="1" lang="ja-JP" altLang="en-US" sz="2000" dirty="0"/>
              <a:t>ただし、ピエロンは、「超最大段階」</a:t>
            </a:r>
            <a:r>
              <a:rPr lang="ja-JP" altLang="en-US" sz="2000" dirty="0"/>
              <a:t>（</a:t>
            </a:r>
            <a:r>
              <a:rPr lang="en-US" altLang="ja-JP" sz="2000" dirty="0" err="1"/>
              <a:t>hypermaximal</a:t>
            </a:r>
            <a:r>
              <a:rPr lang="en-US" altLang="ja-JP" sz="2000" dirty="0"/>
              <a:t> stage</a:t>
            </a:r>
            <a:r>
              <a:rPr lang="ja-JP" altLang="en-US" sz="2000" dirty="0"/>
              <a:t>）なるもの</a:t>
            </a:r>
            <a:r>
              <a:rPr kumimoji="1" lang="ja-JP" altLang="en-US" sz="2000" dirty="0"/>
              <a:t>、すなわち、各受容体が平衡に達する前に高い点に反応する段階があるモデルを提案した。</a:t>
            </a:r>
            <a:r>
              <a:rPr kumimoji="1" lang="ja-JP" altLang="en-US" sz="1500" dirty="0"/>
              <a:t>（北岡注：ピークがあってからプラトーに達する、ということであろう）</a:t>
            </a:r>
          </a:p>
          <a:p>
            <a:pPr>
              <a:lnSpc>
                <a:spcPct val="130000"/>
              </a:lnSpc>
            </a:pPr>
            <a:r>
              <a:rPr kumimoji="1" lang="ja-JP" altLang="en-US" sz="2000" dirty="0"/>
              <a:t>受容体は必ず、赤、緑、青の順で上昇し、逆の順で下降する。</a:t>
            </a:r>
          </a:p>
        </p:txBody>
      </p:sp>
      <p:pic>
        <p:nvPicPr>
          <p:cNvPr id="5" name="図 4" descr="ダイアグラム, 設計図&#10;&#10;自動的に生成された説明">
            <a:extLst>
              <a:ext uri="{FF2B5EF4-FFF2-40B4-BE49-F238E27FC236}">
                <a16:creationId xmlns:a16="http://schemas.microsoft.com/office/drawing/2014/main" id="{65023221-09FB-2696-1524-CC8B1910F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923" y="1961003"/>
            <a:ext cx="3468854" cy="3876165"/>
          </a:xfrm>
          <a:prstGeom prst="rect">
            <a:avLst/>
          </a:prstGeom>
        </p:spPr>
      </p:pic>
      <p:sp>
        <p:nvSpPr>
          <p:cNvPr id="6" name="テキスト ボックス 5">
            <a:extLst>
              <a:ext uri="{FF2B5EF4-FFF2-40B4-BE49-F238E27FC236}">
                <a16:creationId xmlns:a16="http://schemas.microsoft.com/office/drawing/2014/main" id="{4CBF31A4-6CEE-C47D-D18F-B39CE531B3E3}"/>
              </a:ext>
            </a:extLst>
          </p:cNvPr>
          <p:cNvSpPr txBox="1"/>
          <p:nvPr/>
        </p:nvSpPr>
        <p:spPr>
          <a:xfrm>
            <a:off x="6155267" y="843240"/>
            <a:ext cx="1290738" cy="369332"/>
          </a:xfrm>
          <a:prstGeom prst="rect">
            <a:avLst/>
          </a:prstGeom>
          <a:noFill/>
        </p:spPr>
        <p:txBody>
          <a:bodyPr wrap="none" rtlCol="0">
            <a:spAutoFit/>
          </a:bodyPr>
          <a:lstStyle/>
          <a:p>
            <a:r>
              <a:rPr kumimoji="1" lang="ja-JP" altLang="en-US" sz="1800" dirty="0"/>
              <a:t>（</a:t>
            </a:r>
            <a:r>
              <a:rPr kumimoji="1" lang="en-US" altLang="ja-JP" sz="1800" dirty="0"/>
              <a:t>p. 119</a:t>
            </a:r>
            <a:r>
              <a:rPr kumimoji="1" lang="ja-JP" altLang="en-US" sz="1800" dirty="0"/>
              <a:t>）</a:t>
            </a:r>
            <a:endParaRPr kumimoji="1" lang="ja-JP" altLang="en-US" dirty="0"/>
          </a:p>
        </p:txBody>
      </p:sp>
    </p:spTree>
    <p:extLst>
      <p:ext uri="{BB962C8B-B14F-4D97-AF65-F5344CB8AC3E}">
        <p14:creationId xmlns:p14="http://schemas.microsoft.com/office/powerpoint/2010/main" val="8646314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19AEE91-354C-3656-DD95-767C377C5389}"/>
              </a:ext>
            </a:extLst>
          </p:cNvPr>
          <p:cNvSpPr>
            <a:spLocks noGrp="1"/>
          </p:cNvSpPr>
          <p:nvPr>
            <p:ph idx="1"/>
          </p:nvPr>
        </p:nvSpPr>
        <p:spPr/>
        <p:txBody>
          <a:bodyPr>
            <a:normAutofit/>
          </a:bodyPr>
          <a:lstStyle/>
          <a:p>
            <a:pPr>
              <a:lnSpc>
                <a:spcPct val="130000"/>
              </a:lnSpc>
            </a:pPr>
            <a:r>
              <a:rPr kumimoji="1" lang="ja-JP" altLang="en-US" sz="2200" dirty="0"/>
              <a:t>ベンハムの円盤の黒い輪は、パルス照射されている隣の白い面からの「拡散」（</a:t>
            </a:r>
            <a:r>
              <a:rPr kumimoji="1" lang="en-US" altLang="ja-JP" sz="2200" dirty="0"/>
              <a:t>diffusion</a:t>
            </a:r>
            <a:r>
              <a:rPr kumimoji="1" lang="ja-JP" altLang="en-US" sz="2200" dirty="0"/>
              <a:t>）によって色がついているように見える。</a:t>
            </a:r>
          </a:p>
          <a:p>
            <a:pPr>
              <a:lnSpc>
                <a:spcPct val="130000"/>
              </a:lnSpc>
            </a:pPr>
            <a:r>
              <a:rPr kumimoji="1" lang="ja-JP" altLang="en-US" sz="2200" dirty="0"/>
              <a:t>線に見える色は、線の活動量とその結果としての照射量によって決まる。（？）</a:t>
            </a:r>
          </a:p>
          <a:p>
            <a:pPr>
              <a:lnSpc>
                <a:spcPct val="130000"/>
              </a:lnSpc>
            </a:pPr>
            <a:r>
              <a:rPr kumimoji="1" lang="ja-JP" altLang="en-US" sz="2200" dirty="0"/>
              <a:t>したがって、線に活性（</a:t>
            </a:r>
            <a:r>
              <a:rPr kumimoji="1" lang="en-US" altLang="ja-JP" sz="2200" dirty="0"/>
              <a:t>activity</a:t>
            </a:r>
            <a:r>
              <a:rPr kumimoji="1" lang="ja-JP" altLang="en-US" sz="2200" dirty="0"/>
              <a:t>）がない場合、つまり線が黒に直接接している場合は、拡散の強さによって赤が見えることになります。</a:t>
            </a:r>
          </a:p>
          <a:p>
            <a:pPr>
              <a:lnSpc>
                <a:spcPct val="130000"/>
              </a:lnSpc>
            </a:pPr>
            <a:r>
              <a:rPr kumimoji="1" lang="ja-JP" altLang="en-US" sz="2200" dirty="0"/>
              <a:t>また、線に活性がある場合、つまり線は黒に直接接しておらず、白の領域が間にある場合は、拡散が少ないため、他の色が見える。</a:t>
            </a:r>
          </a:p>
        </p:txBody>
      </p:sp>
    </p:spTree>
    <p:extLst>
      <p:ext uri="{BB962C8B-B14F-4D97-AF65-F5344CB8AC3E}">
        <p14:creationId xmlns:p14="http://schemas.microsoft.com/office/powerpoint/2010/main" val="26535697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DA7B1A-A711-F260-F69F-9B3615D9715E}"/>
              </a:ext>
            </a:extLst>
          </p:cNvPr>
          <p:cNvSpPr>
            <a:spLocks noGrp="1"/>
          </p:cNvSpPr>
          <p:nvPr>
            <p:ph idx="1"/>
          </p:nvPr>
        </p:nvSpPr>
        <p:spPr/>
        <p:txBody>
          <a:bodyPr>
            <a:normAutofit/>
          </a:bodyPr>
          <a:lstStyle/>
          <a:p>
            <a:pPr>
              <a:lnSpc>
                <a:spcPct val="130000"/>
              </a:lnSpc>
            </a:pPr>
            <a:r>
              <a:rPr kumimoji="1" lang="ja-JP" altLang="en-US" sz="2200" dirty="0"/>
              <a:t>単色光では、パルスされた色が特定の受容体を刺激して疲労させる傾向があり、それによって拮抗する受容体が放電して、補色が見えるようになる。</a:t>
            </a:r>
          </a:p>
          <a:p>
            <a:pPr>
              <a:lnSpc>
                <a:spcPct val="130000"/>
              </a:lnSpc>
            </a:pPr>
            <a:r>
              <a:rPr kumimoji="1" lang="ja-JP" altLang="en-US" sz="2200" dirty="0"/>
              <a:t>このように、刺激をすると、刺激に対して最もチューンされた受容体に影響を与え、その後、その補色の受容体に影響を与える傾向があることがわかる。</a:t>
            </a:r>
          </a:p>
          <a:p>
            <a:pPr>
              <a:lnSpc>
                <a:spcPct val="130000"/>
              </a:lnSpc>
            </a:pPr>
            <a:r>
              <a:rPr kumimoji="1" lang="ja-JP" altLang="en-US" sz="2200" dirty="0"/>
              <a:t>この仮説を証明するために、ピエロンの実験結果が引用されている。</a:t>
            </a:r>
          </a:p>
        </p:txBody>
      </p:sp>
    </p:spTree>
    <p:extLst>
      <p:ext uri="{BB962C8B-B14F-4D97-AF65-F5344CB8AC3E}">
        <p14:creationId xmlns:p14="http://schemas.microsoft.com/office/powerpoint/2010/main" val="161824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DF18B4B-0EAC-2CF7-AA62-883B26218523}"/>
              </a:ext>
            </a:extLst>
          </p:cNvPr>
          <p:cNvSpPr>
            <a:spLocks noGrp="1"/>
          </p:cNvSpPr>
          <p:nvPr>
            <p:ph idx="1"/>
          </p:nvPr>
        </p:nvSpPr>
        <p:spPr>
          <a:xfrm>
            <a:off x="838200" y="1566333"/>
            <a:ext cx="10515600" cy="4610630"/>
          </a:xfrm>
        </p:spPr>
        <p:txBody>
          <a:bodyPr>
            <a:normAutofit/>
          </a:bodyPr>
          <a:lstStyle/>
          <a:p>
            <a:pPr>
              <a:lnSpc>
                <a:spcPct val="130000"/>
              </a:lnSpc>
            </a:pPr>
            <a:r>
              <a:rPr kumimoji="1" lang="ja-JP" altLang="en-US" sz="2200" dirty="0"/>
              <a:t>フェヒナーは、この円盤を融合周波数以上の速度で回転させるつもりであった</a:t>
            </a:r>
            <a:r>
              <a:rPr lang="ja-JP" altLang="en-US" sz="2200" dirty="0"/>
              <a:t>のだが</a:t>
            </a:r>
            <a:r>
              <a:rPr kumimoji="1" lang="ja-JP" altLang="en-US" sz="2200" dirty="0"/>
              <a:t>、融合周波数以下で回転させたところ、さまざまな色が現れたことに驚いた。</a:t>
            </a:r>
          </a:p>
          <a:p>
            <a:pPr>
              <a:lnSpc>
                <a:spcPct val="130000"/>
              </a:lnSpc>
            </a:pPr>
            <a:r>
              <a:rPr kumimoji="1" lang="ja-JP" altLang="en-US" sz="2200" dirty="0"/>
              <a:t>飽和した色ではないが、無彩色ではない。ある人は鮮やかな色が見え、ある人はぼんやりとしか見えなかったが、観察者全員が何らかの色を見た。</a:t>
            </a:r>
          </a:p>
        </p:txBody>
      </p:sp>
      <p:pic>
        <p:nvPicPr>
          <p:cNvPr id="5" name="図 4" descr="図形, 円&#10;&#10;自動的に生成された説明">
            <a:extLst>
              <a:ext uri="{FF2B5EF4-FFF2-40B4-BE49-F238E27FC236}">
                <a16:creationId xmlns:a16="http://schemas.microsoft.com/office/drawing/2014/main" id="{2B1D4308-DFC6-BE7D-B8EF-7BFED8C07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742" y="3823855"/>
            <a:ext cx="2884516" cy="2884516"/>
          </a:xfrm>
          <a:prstGeom prst="rect">
            <a:avLst/>
          </a:prstGeom>
        </p:spPr>
      </p:pic>
    </p:spTree>
    <p:extLst>
      <p:ext uri="{BB962C8B-B14F-4D97-AF65-F5344CB8AC3E}">
        <p14:creationId xmlns:p14="http://schemas.microsoft.com/office/powerpoint/2010/main" val="39114164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528B35-ECB1-D249-FB5B-974544A682A8}"/>
              </a:ext>
            </a:extLst>
          </p:cNvPr>
          <p:cNvSpPr>
            <a:spLocks noGrp="1"/>
          </p:cNvSpPr>
          <p:nvPr>
            <p:ph type="title"/>
          </p:nvPr>
        </p:nvSpPr>
        <p:spPr/>
        <p:txBody>
          <a:bodyPr/>
          <a:lstStyle/>
          <a:p>
            <a:r>
              <a:rPr kumimoji="1" lang="ja-JP" altLang="en-US" dirty="0"/>
              <a:t>ピエロンの法則</a:t>
            </a:r>
          </a:p>
        </p:txBody>
      </p:sp>
      <p:sp>
        <p:nvSpPr>
          <p:cNvPr id="3" name="コンテンツ プレースホルダー 2">
            <a:extLst>
              <a:ext uri="{FF2B5EF4-FFF2-40B4-BE49-F238E27FC236}">
                <a16:creationId xmlns:a16="http://schemas.microsoft.com/office/drawing/2014/main" id="{641CCA0B-A6DD-AC89-D4C8-F9FC92B348D9}"/>
              </a:ext>
            </a:extLst>
          </p:cNvPr>
          <p:cNvSpPr>
            <a:spLocks noGrp="1"/>
          </p:cNvSpPr>
          <p:nvPr>
            <p:ph idx="1"/>
          </p:nvPr>
        </p:nvSpPr>
        <p:spPr>
          <a:xfrm>
            <a:off x="838200" y="1825625"/>
            <a:ext cx="10515600" cy="4947708"/>
          </a:xfrm>
        </p:spPr>
        <p:txBody>
          <a:bodyPr>
            <a:normAutofit/>
          </a:bodyPr>
          <a:lstStyle/>
          <a:p>
            <a:pPr>
              <a:lnSpc>
                <a:spcPct val="130000"/>
              </a:lnSpc>
            </a:pPr>
            <a:r>
              <a:rPr kumimoji="1" lang="ja-JP" altLang="en-US" sz="2400" dirty="0"/>
              <a:t>法則</a:t>
            </a:r>
            <a:r>
              <a:rPr kumimoji="1" lang="en-US" altLang="ja-JP" sz="2400" dirty="0"/>
              <a:t>I.</a:t>
            </a:r>
            <a:endParaRPr kumimoji="1" lang="ja-JP" altLang="en-US" sz="2400" dirty="0"/>
          </a:p>
          <a:p>
            <a:pPr marL="271463" indent="0">
              <a:lnSpc>
                <a:spcPct val="130000"/>
              </a:lnSpc>
              <a:spcAft>
                <a:spcPts val="1000"/>
              </a:spcAft>
              <a:buNone/>
            </a:pPr>
            <a:r>
              <a:rPr kumimoji="1" lang="en-US" altLang="ja-JP" sz="1800" dirty="0"/>
              <a:t> </a:t>
            </a:r>
            <a:r>
              <a:rPr kumimoji="1" lang="ja-JP" altLang="en-US" sz="1800" dirty="0"/>
              <a:t>網膜が</a:t>
            </a:r>
            <a:r>
              <a:rPr lang="ja-JP" altLang="en-US" sz="1800" dirty="0"/>
              <a:t>複合的な</a:t>
            </a:r>
            <a:r>
              <a:rPr kumimoji="1" lang="ja-JP" altLang="en-US" sz="1800" dirty="0"/>
              <a:t>放射色光によって励起され、それが統合されて白になる時、スペクトル色の順に赤から青に向かう連続した支配的な（</a:t>
            </a:r>
            <a:r>
              <a:rPr kumimoji="1" lang="en-US" altLang="ja-JP" sz="1800" dirty="0"/>
              <a:t>predominant</a:t>
            </a:r>
            <a:r>
              <a:rPr kumimoji="1" lang="ja-JP" altLang="en-US" sz="1800" dirty="0"/>
              <a:t>）色合いを持つ色彩不平衡が生じるが、これはこの励起によって起動した基本的な色彩過程の確立速度が、超最大の軌跡（一度ピークに達してから定常状態に至る軌跡）状態に達するまでは不均等であるためである。</a:t>
            </a:r>
          </a:p>
          <a:p>
            <a:pPr>
              <a:lnSpc>
                <a:spcPct val="130000"/>
              </a:lnSpc>
            </a:pPr>
            <a:r>
              <a:rPr kumimoji="1" lang="ja-JP" altLang="en-US" sz="2400" dirty="0"/>
              <a:t>法則</a:t>
            </a:r>
            <a:r>
              <a:rPr kumimoji="1" lang="en-US" altLang="ja-JP" sz="2400" dirty="0"/>
              <a:t>II</a:t>
            </a:r>
          </a:p>
          <a:p>
            <a:pPr marL="271463" indent="0">
              <a:lnSpc>
                <a:spcPct val="130000"/>
              </a:lnSpc>
              <a:buNone/>
            </a:pPr>
            <a:r>
              <a:rPr lang="ja-JP" altLang="en-US" sz="1800" dirty="0"/>
              <a:t>明るさ</a:t>
            </a:r>
            <a:r>
              <a:rPr kumimoji="1" lang="ja-JP" altLang="en-US" sz="1800" dirty="0"/>
              <a:t>と色による励起が行われる領域の近傍に、興奮しないあるいはあまり興奮しない小さな網膜表面がある場合、拡散によるこの表面の励起は、明るさプロセスよりもはるかに大きな強度で伝播してくる色のプロセスが優勢である。</a:t>
            </a:r>
            <a:r>
              <a:rPr kumimoji="1" lang="ja-JP" altLang="en-US" sz="1500" dirty="0"/>
              <a:t>（北岡注：隣接領域からの色誘導が優勢？　赤く見える場合の説明？）</a:t>
            </a:r>
            <a:endParaRPr kumimoji="1" lang="en-US" altLang="ja-JP" sz="1500" dirty="0"/>
          </a:p>
          <a:p>
            <a:pPr marL="271463" indent="0">
              <a:lnSpc>
                <a:spcPct val="130000"/>
              </a:lnSpc>
              <a:buNone/>
            </a:pPr>
            <a:r>
              <a:rPr kumimoji="1" lang="en-US" altLang="ja-JP" sz="1100" dirty="0"/>
              <a:t>When a small retinal surface is not, or is only feebly excited, in the neighborhood of a region which is the site of a luminous and chromatic excitation, the excitation of this surface by diffusion shows a predominance of chromatic processes which are propagated with an intensity much greater than the luminous processes.</a:t>
            </a:r>
            <a:endParaRPr kumimoji="1" lang="ja-JP" altLang="en-US" sz="1100" dirty="0"/>
          </a:p>
        </p:txBody>
      </p:sp>
    </p:spTree>
    <p:extLst>
      <p:ext uri="{BB962C8B-B14F-4D97-AF65-F5344CB8AC3E}">
        <p14:creationId xmlns:p14="http://schemas.microsoft.com/office/powerpoint/2010/main" val="1733812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7957CC-2321-97A2-AB8A-B9D13DBF8A41}"/>
              </a:ext>
            </a:extLst>
          </p:cNvPr>
          <p:cNvSpPr>
            <a:spLocks noGrp="1"/>
          </p:cNvSpPr>
          <p:nvPr>
            <p:ph type="title"/>
          </p:nvPr>
        </p:nvSpPr>
        <p:spPr>
          <a:xfrm>
            <a:off x="838200" y="365125"/>
            <a:ext cx="6409267" cy="1325563"/>
          </a:xfrm>
        </p:spPr>
        <p:txBody>
          <a:bodyPr/>
          <a:lstStyle/>
          <a:p>
            <a:r>
              <a:rPr kumimoji="1" lang="ja-JP" altLang="en-US" sz="4400" dirty="0"/>
              <a:t>フォレスター</a:t>
            </a:r>
            <a:r>
              <a:rPr lang="ja-JP" altLang="en-US" dirty="0"/>
              <a:t>の研究</a:t>
            </a:r>
            <a:endParaRPr kumimoji="1" lang="ja-JP" altLang="en-US" dirty="0"/>
          </a:p>
        </p:txBody>
      </p:sp>
      <p:sp>
        <p:nvSpPr>
          <p:cNvPr id="3" name="コンテンツ プレースホルダー 2">
            <a:extLst>
              <a:ext uri="{FF2B5EF4-FFF2-40B4-BE49-F238E27FC236}">
                <a16:creationId xmlns:a16="http://schemas.microsoft.com/office/drawing/2014/main" id="{5EB73626-C37E-FD3D-653D-B39E03F55F1C}"/>
              </a:ext>
            </a:extLst>
          </p:cNvPr>
          <p:cNvSpPr>
            <a:spLocks noGrp="1"/>
          </p:cNvSpPr>
          <p:nvPr>
            <p:ph idx="1"/>
          </p:nvPr>
        </p:nvSpPr>
        <p:spPr>
          <a:xfrm>
            <a:off x="753533" y="1775509"/>
            <a:ext cx="10515600" cy="4351338"/>
          </a:xfrm>
        </p:spPr>
        <p:txBody>
          <a:bodyPr>
            <a:normAutofit fontScale="92500" lnSpcReduction="10000"/>
          </a:bodyPr>
          <a:lstStyle/>
          <a:p>
            <a:pPr>
              <a:lnSpc>
                <a:spcPct val="130000"/>
              </a:lnSpc>
            </a:pPr>
            <a:r>
              <a:rPr kumimoji="1" lang="ja-JP" altLang="en-US" sz="1800" dirty="0"/>
              <a:t>フォレスター（</a:t>
            </a:r>
            <a:r>
              <a:rPr kumimoji="1" lang="en-US" altLang="ja-JP" sz="1800" dirty="0"/>
              <a:t>Forester</a:t>
            </a:r>
            <a:r>
              <a:rPr kumimoji="1" lang="ja-JP" altLang="en-US" sz="1800" dirty="0"/>
              <a:t>）は、荒唐無稽な彼の色覚の理論を証明するために、ベンハムの円盤を使うふりをした。</a:t>
            </a:r>
          </a:p>
          <a:p>
            <a:pPr>
              <a:lnSpc>
                <a:spcPct val="130000"/>
              </a:lnSpc>
            </a:pPr>
            <a:r>
              <a:rPr kumimoji="1" lang="ja-JP" altLang="en-US" sz="1800" dirty="0"/>
              <a:t>彼は、色覚に関係する神経系の興奮を</a:t>
            </a:r>
            <a:r>
              <a:rPr kumimoji="1" lang="en-US" altLang="ja-JP" sz="1800" dirty="0"/>
              <a:t>2</a:t>
            </a:r>
            <a:r>
              <a:rPr kumimoji="1" lang="ja-JP" altLang="en-US" sz="1800" dirty="0"/>
              <a:t>つのレベルで提唱している。第一は網膜にあり、</a:t>
            </a:r>
            <a:r>
              <a:rPr kumimoji="1" lang="en-US" altLang="ja-JP" sz="1800" dirty="0"/>
              <a:t>R</a:t>
            </a:r>
            <a:r>
              <a:rPr kumimoji="1" lang="ja-JP" altLang="en-US" sz="1800" dirty="0"/>
              <a:t>レベルと呼ばれるもので、第二は視神経路にあり、</a:t>
            </a:r>
            <a:r>
              <a:rPr kumimoji="1" lang="en-US" altLang="ja-JP" sz="1800" dirty="0"/>
              <a:t>T</a:t>
            </a:r>
            <a:r>
              <a:rPr kumimoji="1" lang="ja-JP" altLang="en-US" sz="1800" dirty="0"/>
              <a:t>レベルと呼ばれるものである。</a:t>
            </a:r>
          </a:p>
          <a:p>
            <a:pPr>
              <a:lnSpc>
                <a:spcPct val="130000"/>
              </a:lnSpc>
            </a:pPr>
            <a:r>
              <a:rPr kumimoji="1" lang="ja-JP" altLang="en-US" sz="1800" dirty="0"/>
              <a:t>白色光は、</a:t>
            </a:r>
            <a:r>
              <a:rPr kumimoji="1" lang="en-US" altLang="ja-JP" sz="1800" dirty="0"/>
              <a:t>R</a:t>
            </a:r>
            <a:r>
              <a:rPr kumimoji="1" lang="ja-JP" altLang="en-US" sz="1800" dirty="0"/>
              <a:t>レベルを通過して</a:t>
            </a:r>
            <a:r>
              <a:rPr kumimoji="1" lang="en-US" altLang="ja-JP" sz="1800" dirty="0"/>
              <a:t>T</a:t>
            </a:r>
            <a:r>
              <a:rPr kumimoji="1" lang="ja-JP" altLang="en-US" sz="1800" dirty="0"/>
              <a:t>レベルにのみ影響を与えるという興味深い性質を持っている。</a:t>
            </a:r>
            <a:r>
              <a:rPr kumimoji="1" lang="en-US" altLang="ja-JP" sz="1800" dirty="0"/>
              <a:t>T</a:t>
            </a:r>
            <a:r>
              <a:rPr kumimoji="1" lang="ja-JP" altLang="en-US" sz="1800" dirty="0"/>
              <a:t>レベルの中枢（</a:t>
            </a:r>
            <a:r>
              <a:rPr kumimoji="1" lang="en-US" altLang="ja-JP" sz="1800" dirty="0"/>
              <a:t>center</a:t>
            </a:r>
            <a:r>
              <a:rPr kumimoji="1" lang="ja-JP" altLang="en-US" sz="1800" dirty="0"/>
              <a:t>）を無効化し、</a:t>
            </a:r>
            <a:r>
              <a:rPr kumimoji="1" lang="en-US" altLang="ja-JP" sz="1800" dirty="0"/>
              <a:t>R</a:t>
            </a:r>
            <a:r>
              <a:rPr kumimoji="1" lang="ja-JP" altLang="en-US" sz="1800" dirty="0"/>
              <a:t>レベルの受容体の影響を受けないようにする。</a:t>
            </a:r>
            <a:endParaRPr kumimoji="1" lang="en-US" altLang="ja-JP" sz="1800" dirty="0"/>
          </a:p>
          <a:p>
            <a:pPr>
              <a:lnSpc>
                <a:spcPct val="130000"/>
              </a:lnSpc>
            </a:pPr>
            <a:r>
              <a:rPr kumimoji="1" lang="ja-JP" altLang="en-US" sz="1800" dirty="0"/>
              <a:t>回転するベンハムの円盤の物理的な刺激（黒いセクターを除く）は、ある場所（白い表面に線がある場所）を除いて白である。</a:t>
            </a:r>
            <a:r>
              <a:rPr kumimoji="1" lang="en-US" altLang="ja-JP" sz="1800" dirty="0"/>
              <a:t>T</a:t>
            </a:r>
            <a:r>
              <a:rPr kumimoji="1" lang="ja-JP" altLang="en-US" sz="1800" dirty="0"/>
              <a:t>レベルの受容体が無効化されていないため、赤の受容体はこの場所を刺激することができる。</a:t>
            </a:r>
          </a:p>
          <a:p>
            <a:pPr>
              <a:lnSpc>
                <a:spcPct val="130000"/>
              </a:lnSpc>
            </a:pPr>
            <a:r>
              <a:rPr kumimoji="1" lang="ja-JP" altLang="en-US" sz="1800" dirty="0"/>
              <a:t>しかし、なぜ赤でなければならないのかは明らかにされていない。</a:t>
            </a:r>
          </a:p>
          <a:p>
            <a:pPr>
              <a:lnSpc>
                <a:spcPct val="130000"/>
              </a:lnSpc>
            </a:pPr>
            <a:r>
              <a:rPr kumimoji="1" lang="ja-JP" altLang="en-US" sz="1800" dirty="0"/>
              <a:t>この理論では、ラピックのクロナキシー*（</a:t>
            </a:r>
            <a:r>
              <a:rPr kumimoji="1" lang="en-US" altLang="ja-JP" sz="1800" dirty="0" err="1"/>
              <a:t>Lapicque's</a:t>
            </a:r>
            <a:r>
              <a:rPr kumimoji="1" lang="en-US" altLang="ja-JP" sz="1800" dirty="0"/>
              <a:t> chronaxie</a:t>
            </a:r>
            <a:r>
              <a:rPr kumimoji="1" lang="ja-JP" altLang="en-US" sz="1800" dirty="0"/>
              <a:t>）の概念を多用して説明している。</a:t>
            </a:r>
          </a:p>
        </p:txBody>
      </p:sp>
      <p:sp>
        <p:nvSpPr>
          <p:cNvPr id="8" name="テキスト ボックス 7">
            <a:extLst>
              <a:ext uri="{FF2B5EF4-FFF2-40B4-BE49-F238E27FC236}">
                <a16:creationId xmlns:a16="http://schemas.microsoft.com/office/drawing/2014/main" id="{9DFC8031-54CF-30D8-9BC0-5C8983AC47A8}"/>
              </a:ext>
            </a:extLst>
          </p:cNvPr>
          <p:cNvSpPr txBox="1"/>
          <p:nvPr/>
        </p:nvSpPr>
        <p:spPr>
          <a:xfrm>
            <a:off x="965200" y="6200336"/>
            <a:ext cx="10811933" cy="738664"/>
          </a:xfrm>
          <a:prstGeom prst="rect">
            <a:avLst/>
          </a:prstGeom>
          <a:noFill/>
        </p:spPr>
        <p:txBody>
          <a:bodyPr wrap="square" rtlCol="0">
            <a:spAutoFit/>
          </a:bodyPr>
          <a:lstStyle/>
          <a:p>
            <a:r>
              <a:rPr kumimoji="1" lang="ja-JP" altLang="en-US" sz="1200" dirty="0"/>
              <a:t>*時値</a:t>
            </a:r>
            <a:r>
              <a:rPr lang="ja-JP" altLang="en-US" sz="1200" dirty="0"/>
              <a:t>と訳す</a:t>
            </a:r>
            <a:r>
              <a:rPr kumimoji="1" lang="ja-JP" altLang="en-US" sz="1200" dirty="0"/>
              <a:t>。興奮性細胞に直流電流を流して活動電位を発生させる時、活動電位を発生させる最も弱い電流を基電流といい，基電流の</a:t>
            </a:r>
            <a:r>
              <a:rPr kumimoji="1" lang="en-US" altLang="ja-JP" sz="1200" dirty="0"/>
              <a:t>2</a:t>
            </a:r>
            <a:r>
              <a:rPr kumimoji="1" lang="ja-JP" altLang="en-US" sz="1200" dirty="0"/>
              <a:t>倍の大きさの電流で刺激した時の刺激時間をクロナキシーという。　</a:t>
            </a:r>
            <a:r>
              <a:rPr kumimoji="1" lang="en-US" altLang="ja-JP" sz="1200" dirty="0"/>
              <a:t> </a:t>
            </a:r>
            <a:r>
              <a:rPr kumimoji="1" lang="en-US" altLang="ja-JP" sz="900" dirty="0">
                <a:hlinkClick r:id="rId2"/>
              </a:rPr>
              <a:t>https://sakura-paris.org/dict/%E5%BF%83%E7%90%86%E5%AD%A6%E8%BE%9E%E5%85%B8/content/539_1122</a:t>
            </a:r>
            <a:endParaRPr kumimoji="1" lang="ja-JP" altLang="en-US" sz="900" dirty="0"/>
          </a:p>
          <a:p>
            <a:endParaRPr kumimoji="1" lang="ja-JP" altLang="en-US" sz="900" dirty="0"/>
          </a:p>
          <a:p>
            <a:endParaRPr kumimoji="1" lang="ja-JP" altLang="en-US" sz="900" dirty="0"/>
          </a:p>
        </p:txBody>
      </p:sp>
      <p:sp>
        <p:nvSpPr>
          <p:cNvPr id="9" name="テキスト ボックス 8">
            <a:extLst>
              <a:ext uri="{FF2B5EF4-FFF2-40B4-BE49-F238E27FC236}">
                <a16:creationId xmlns:a16="http://schemas.microsoft.com/office/drawing/2014/main" id="{061C2B15-85FB-E06C-70A5-43A805DABB87}"/>
              </a:ext>
            </a:extLst>
          </p:cNvPr>
          <p:cNvSpPr txBox="1"/>
          <p:nvPr/>
        </p:nvSpPr>
        <p:spPr>
          <a:xfrm>
            <a:off x="7495051" y="457201"/>
            <a:ext cx="3241593" cy="784830"/>
          </a:xfrm>
          <a:prstGeom prst="rect">
            <a:avLst/>
          </a:prstGeom>
          <a:noFill/>
        </p:spPr>
        <p:txBody>
          <a:bodyPr wrap="none" rtlCol="0">
            <a:spAutoFit/>
          </a:bodyPr>
          <a:lstStyle/>
          <a:p>
            <a:pPr algn="l"/>
            <a:r>
              <a:rPr lang="fr-FR" altLang="ja-JP" sz="1500" b="0" i="0" u="none" strike="noStrike" baseline="0" dirty="0">
                <a:latin typeface="Times New Roman" panose="02020603050405020304" pitchFamily="18" charset="0"/>
              </a:rPr>
              <a:t>FORSTER, G. La thtorie dynamique de</a:t>
            </a:r>
          </a:p>
          <a:p>
            <a:pPr algn="l"/>
            <a:r>
              <a:rPr lang="fr-FR" altLang="ja-JP" sz="1500" b="0" i="0" u="none" strike="noStrike" baseline="0" dirty="0">
                <a:latin typeface="Times New Roman" panose="02020603050405020304" pitchFamily="18" charset="0"/>
              </a:rPr>
              <a:t>la vision des couleurs. </a:t>
            </a:r>
            <a:r>
              <a:rPr lang="fr-FR" altLang="ja-JP" sz="1500" b="0" i="1" u="none" strike="noStrike" baseline="0" dirty="0">
                <a:latin typeface="Times New Roman" panose="02020603050405020304" pitchFamily="18" charset="0"/>
              </a:rPr>
              <a:t>Annie</a:t>
            </a:r>
          </a:p>
          <a:p>
            <a:pPr algn="l"/>
            <a:r>
              <a:rPr lang="en-US" altLang="ja-JP" sz="1500" b="0" i="1" u="none" strike="noStrike" baseline="0" dirty="0">
                <a:latin typeface="Times New Roman" panose="02020603050405020304" pitchFamily="18" charset="0"/>
              </a:rPr>
              <a:t>psychol., </a:t>
            </a:r>
            <a:r>
              <a:rPr lang="en-US" altLang="ja-JP" sz="1500" b="0" i="0" u="none" strike="noStrike" baseline="0" dirty="0">
                <a:latin typeface="Times New Roman" panose="02020603050405020304" pitchFamily="18" charset="0"/>
              </a:rPr>
              <a:t>1923, 24, 26-69.</a:t>
            </a:r>
            <a:endParaRPr kumimoji="1" lang="ja-JP" altLang="en-US" sz="1500" dirty="0"/>
          </a:p>
        </p:txBody>
      </p:sp>
    </p:spTree>
    <p:extLst>
      <p:ext uri="{BB962C8B-B14F-4D97-AF65-F5344CB8AC3E}">
        <p14:creationId xmlns:p14="http://schemas.microsoft.com/office/powerpoint/2010/main" val="5960406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067D19-E296-7820-F465-8C80214EFDE6}"/>
              </a:ext>
            </a:extLst>
          </p:cNvPr>
          <p:cNvSpPr>
            <a:spLocks noGrp="1"/>
          </p:cNvSpPr>
          <p:nvPr>
            <p:ph type="title"/>
          </p:nvPr>
        </p:nvSpPr>
        <p:spPr/>
        <p:txBody>
          <a:bodyPr/>
          <a:lstStyle/>
          <a:p>
            <a:r>
              <a:rPr kumimoji="1" lang="ja-JP" altLang="en-US" dirty="0"/>
              <a:t>パウリとヴェンツルの研究</a:t>
            </a:r>
          </a:p>
        </p:txBody>
      </p:sp>
      <p:sp>
        <p:nvSpPr>
          <p:cNvPr id="3" name="コンテンツ プレースホルダー 2">
            <a:extLst>
              <a:ext uri="{FF2B5EF4-FFF2-40B4-BE49-F238E27FC236}">
                <a16:creationId xmlns:a16="http://schemas.microsoft.com/office/drawing/2014/main" id="{3FF28275-1890-22E8-9226-EA4E2DB0A82B}"/>
              </a:ext>
            </a:extLst>
          </p:cNvPr>
          <p:cNvSpPr>
            <a:spLocks noGrp="1"/>
          </p:cNvSpPr>
          <p:nvPr>
            <p:ph idx="1"/>
          </p:nvPr>
        </p:nvSpPr>
        <p:spPr/>
        <p:txBody>
          <a:bodyPr>
            <a:normAutofit/>
          </a:bodyPr>
          <a:lstStyle/>
          <a:p>
            <a:pPr>
              <a:lnSpc>
                <a:spcPct val="130000"/>
              </a:lnSpc>
            </a:pPr>
            <a:r>
              <a:rPr kumimoji="1" lang="en-US" altLang="ja-JP" sz="1900" dirty="0"/>
              <a:t>1924</a:t>
            </a:r>
            <a:r>
              <a:rPr kumimoji="1" lang="ja-JP" altLang="en-US" sz="1900" dirty="0"/>
              <a:t>年、パウリとヴェンツル</a:t>
            </a:r>
            <a:r>
              <a:rPr lang="ja-JP" altLang="en-US" sz="1900" dirty="0"/>
              <a:t>（</a:t>
            </a:r>
            <a:r>
              <a:rPr lang="en-US" altLang="ja-JP" sz="1900" dirty="0"/>
              <a:t>Pauli and </a:t>
            </a:r>
            <a:r>
              <a:rPr lang="en-US" altLang="ja-JP" sz="1900" dirty="0" err="1"/>
              <a:t>Wenzl</a:t>
            </a:r>
            <a:r>
              <a:rPr lang="ja-JP" altLang="en-US" sz="1900" dirty="0"/>
              <a:t>）</a:t>
            </a:r>
            <a:r>
              <a:rPr kumimoji="1" lang="ja-JP" altLang="en-US" sz="1900" dirty="0"/>
              <a:t>も、ベンハムの円盤で生成される色の実験的解析を試みた。</a:t>
            </a:r>
          </a:p>
          <a:p>
            <a:pPr>
              <a:lnSpc>
                <a:spcPct val="130000"/>
              </a:lnSpc>
            </a:pPr>
            <a:r>
              <a:rPr kumimoji="1" lang="ja-JP" altLang="en-US" sz="1900" dirty="0"/>
              <a:t>実験変数は、円盤の構成（黒、白、色のついたセクターの分布）、円弧の数、セグメントと開口部の大きさ（？）、円盤の直径、円弧の色、暗いセクターの色、回転速度と方向である。これらの要素は、マックスウェル型ディスクによって変化させた。</a:t>
            </a:r>
          </a:p>
          <a:p>
            <a:pPr>
              <a:lnSpc>
                <a:spcPct val="130000"/>
              </a:lnSpc>
            </a:pPr>
            <a:r>
              <a:rPr kumimoji="1" lang="ja-JP" altLang="en-US" sz="1900" dirty="0"/>
              <a:t>彼らは、主観色の出現は、回転速度に基づいて</a:t>
            </a:r>
            <a:r>
              <a:rPr kumimoji="1" lang="en-US" altLang="ja-JP" sz="1900" dirty="0"/>
              <a:t>3</a:t>
            </a:r>
            <a:r>
              <a:rPr kumimoji="1" lang="ja-JP" altLang="en-US" sz="1900" dirty="0"/>
              <a:t>つのグループに分けられると報告している：第</a:t>
            </a:r>
            <a:r>
              <a:rPr kumimoji="1" lang="en-US" altLang="ja-JP" sz="1900" dirty="0"/>
              <a:t>1</a:t>
            </a:r>
            <a:r>
              <a:rPr kumimoji="1" lang="ja-JP" altLang="en-US" sz="1900" dirty="0"/>
              <a:t>は毎秒</a:t>
            </a:r>
            <a:r>
              <a:rPr kumimoji="1" lang="en-US" altLang="ja-JP" sz="1900" dirty="0"/>
              <a:t>3-5</a:t>
            </a:r>
            <a:r>
              <a:rPr kumimoji="1" lang="ja-JP" altLang="en-US" sz="1900" dirty="0"/>
              <a:t>回転、第</a:t>
            </a:r>
            <a:r>
              <a:rPr kumimoji="1" lang="en-US" altLang="ja-JP" sz="1900" dirty="0"/>
              <a:t>2</a:t>
            </a:r>
            <a:r>
              <a:rPr kumimoji="1" lang="ja-JP" altLang="en-US" sz="1900" dirty="0"/>
              <a:t>は毎秒</a:t>
            </a:r>
            <a:r>
              <a:rPr kumimoji="1" lang="en-US" altLang="ja-JP" sz="1900" dirty="0"/>
              <a:t>5-37</a:t>
            </a:r>
            <a:r>
              <a:rPr kumimoji="1" lang="ja-JP" altLang="en-US" sz="1900" dirty="0"/>
              <a:t>回転、第</a:t>
            </a:r>
            <a:r>
              <a:rPr kumimoji="1" lang="en-US" altLang="ja-JP" sz="1900" dirty="0"/>
              <a:t>3</a:t>
            </a:r>
            <a:r>
              <a:rPr kumimoji="1" lang="ja-JP" altLang="en-US" sz="1900" dirty="0"/>
              <a:t>は毎秒</a:t>
            </a:r>
            <a:r>
              <a:rPr kumimoji="1" lang="en-US" altLang="ja-JP" sz="1900" dirty="0"/>
              <a:t>33-40</a:t>
            </a:r>
            <a:r>
              <a:rPr kumimoji="1" lang="ja-JP" altLang="en-US" sz="1900" dirty="0"/>
              <a:t>回転である。色の出現については、非常に詳しく述べられているが、第</a:t>
            </a:r>
            <a:r>
              <a:rPr kumimoji="1" lang="en-US" altLang="ja-JP" sz="1900" dirty="0"/>
              <a:t>2</a:t>
            </a:r>
            <a:r>
              <a:rPr kumimoji="1" lang="ja-JP" altLang="en-US" sz="1900" dirty="0"/>
              <a:t>段階ではモザイク模様が見られ、他の人が見た六角形の模様かもしれないということを除いては、ここでは割愛する。</a:t>
            </a:r>
          </a:p>
        </p:txBody>
      </p:sp>
      <p:sp>
        <p:nvSpPr>
          <p:cNvPr id="4" name="テキスト ボックス 3">
            <a:extLst>
              <a:ext uri="{FF2B5EF4-FFF2-40B4-BE49-F238E27FC236}">
                <a16:creationId xmlns:a16="http://schemas.microsoft.com/office/drawing/2014/main" id="{42EBE7A0-A13C-A76E-497B-B7DDE24EF92C}"/>
              </a:ext>
            </a:extLst>
          </p:cNvPr>
          <p:cNvSpPr txBox="1"/>
          <p:nvPr/>
        </p:nvSpPr>
        <p:spPr>
          <a:xfrm>
            <a:off x="3493172" y="5715298"/>
            <a:ext cx="5372368" cy="923330"/>
          </a:xfrm>
          <a:prstGeom prst="rect">
            <a:avLst/>
          </a:prstGeom>
          <a:noFill/>
        </p:spPr>
        <p:txBody>
          <a:bodyPr wrap="none" rtlCol="0">
            <a:spAutoFit/>
          </a:bodyPr>
          <a:lstStyle/>
          <a:p>
            <a:pPr algn="l"/>
            <a:r>
              <a:rPr lang="de-DE" altLang="ja-JP" sz="1800" b="0" i="0" u="none" strike="noStrike" baseline="0" dirty="0">
                <a:latin typeface="Times New Roman" panose="02020603050405020304" pitchFamily="18" charset="0"/>
              </a:rPr>
              <a:t>PAULI, R., &amp; WENZL, A. Über Farbenempfindungen</a:t>
            </a:r>
          </a:p>
          <a:p>
            <a:pPr algn="l"/>
            <a:r>
              <a:rPr lang="en-US" altLang="ja-JP" sz="1800" b="0" i="0" u="none" strike="noStrike" baseline="0" dirty="0" err="1">
                <a:latin typeface="Times New Roman" panose="02020603050405020304" pitchFamily="18" charset="0"/>
              </a:rPr>
              <a:t>bei</a:t>
            </a:r>
            <a:r>
              <a:rPr lang="en-US" altLang="ja-JP" sz="1800" b="0" i="0" u="none" strike="noStrike" baseline="0" dirty="0">
                <a:latin typeface="Times New Roman" panose="02020603050405020304" pitchFamily="18" charset="0"/>
              </a:rPr>
              <a:t> </a:t>
            </a:r>
            <a:r>
              <a:rPr lang="en-US" altLang="ja-JP" sz="1800" b="0" i="0" u="none" strike="noStrike" baseline="0" dirty="0" err="1">
                <a:latin typeface="Times New Roman" panose="02020603050405020304" pitchFamily="18" charset="0"/>
              </a:rPr>
              <a:t>intermittierendem</a:t>
            </a:r>
            <a:r>
              <a:rPr lang="ja-JP" altLang="en-US" dirty="0">
                <a:latin typeface="Times New Roman" panose="02020603050405020304" pitchFamily="18" charset="0"/>
              </a:rPr>
              <a:t> </a:t>
            </a:r>
            <a:r>
              <a:rPr lang="en-US" altLang="ja-JP" sz="1800" b="0" i="0" u="none" strike="noStrike" baseline="0" dirty="0" err="1">
                <a:latin typeface="Times New Roman" panose="02020603050405020304" pitchFamily="18" charset="0"/>
              </a:rPr>
              <a:t>farblosen</a:t>
            </a:r>
            <a:r>
              <a:rPr lang="en-US" altLang="ja-JP" sz="1800" b="0" i="0" u="none" strike="noStrike" baseline="0" dirty="0">
                <a:latin typeface="Times New Roman" panose="02020603050405020304" pitchFamily="18" charset="0"/>
              </a:rPr>
              <a:t> </a:t>
            </a:r>
            <a:r>
              <a:rPr lang="en-US" altLang="ja-JP" sz="1800" b="0" i="0" u="none" strike="noStrike" baseline="0" dirty="0" err="1">
                <a:latin typeface="Times New Roman" panose="02020603050405020304" pitchFamily="18" charset="0"/>
              </a:rPr>
              <a:t>Lichte</a:t>
            </a:r>
            <a:r>
              <a:rPr lang="en-US" altLang="ja-JP" sz="1800" b="0" i="0" u="none" strike="noStrike" baseline="0" dirty="0">
                <a:latin typeface="Times New Roman" panose="02020603050405020304" pitchFamily="18" charset="0"/>
              </a:rPr>
              <a:t>. </a:t>
            </a:r>
            <a:r>
              <a:rPr lang="en-US" altLang="ja-JP" sz="1800" b="0" i="1" u="none" strike="noStrike" baseline="0" dirty="0">
                <a:latin typeface="Times New Roman" panose="02020603050405020304" pitchFamily="18" charset="0"/>
              </a:rPr>
              <a:t>Arch. </a:t>
            </a:r>
            <a:r>
              <a:rPr lang="en-US" altLang="ja-JP" sz="1800" b="0" i="1" u="none" strike="noStrike" baseline="0" dirty="0" err="1">
                <a:latin typeface="Times New Roman" panose="02020603050405020304" pitchFamily="18" charset="0"/>
              </a:rPr>
              <a:t>ges</a:t>
            </a:r>
            <a:r>
              <a:rPr lang="en-US" altLang="ja-JP" sz="1800" b="0" i="1" u="none" strike="noStrike" baseline="0" dirty="0">
                <a:latin typeface="Times New Roman" panose="02020603050405020304" pitchFamily="18" charset="0"/>
              </a:rPr>
              <a:t>.</a:t>
            </a:r>
          </a:p>
          <a:p>
            <a:pPr algn="l"/>
            <a:r>
              <a:rPr lang="en-US" altLang="ja-JP" sz="1800" b="0" i="1" u="none" strike="noStrike" baseline="0" dirty="0">
                <a:latin typeface="Times New Roman" panose="02020603050405020304" pitchFamily="18" charset="0"/>
              </a:rPr>
              <a:t>Psychol., </a:t>
            </a:r>
            <a:r>
              <a:rPr lang="en-US" altLang="ja-JP" sz="1800" b="0" i="0" u="none" strike="noStrike" baseline="0" dirty="0">
                <a:latin typeface="Times New Roman" panose="02020603050405020304" pitchFamily="18" charset="0"/>
              </a:rPr>
              <a:t>1924, 48, 470-484.</a:t>
            </a:r>
            <a:endParaRPr kumimoji="1" lang="ja-JP" altLang="en-US" dirty="0"/>
          </a:p>
        </p:txBody>
      </p:sp>
    </p:spTree>
    <p:extLst>
      <p:ext uri="{BB962C8B-B14F-4D97-AF65-F5344CB8AC3E}">
        <p14:creationId xmlns:p14="http://schemas.microsoft.com/office/powerpoint/2010/main" val="41655992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F4DBC25-902F-D005-FBF4-0D472EF7F8E9}"/>
              </a:ext>
            </a:extLst>
          </p:cNvPr>
          <p:cNvSpPr>
            <a:spLocks noGrp="1"/>
          </p:cNvSpPr>
          <p:nvPr>
            <p:ph idx="1"/>
          </p:nvPr>
        </p:nvSpPr>
        <p:spPr/>
        <p:txBody>
          <a:bodyPr>
            <a:normAutofit/>
          </a:bodyPr>
          <a:lstStyle/>
          <a:p>
            <a:pPr>
              <a:lnSpc>
                <a:spcPct val="130000"/>
              </a:lnSpc>
            </a:pPr>
            <a:r>
              <a:rPr kumimoji="1" lang="ja-JP" altLang="en-US" sz="2200" dirty="0"/>
              <a:t>バグレーに倣って白地を色地に置き換えると、黒地は補色となる。タキストスコープの露光では、主観的な色が見えることがある。</a:t>
            </a:r>
          </a:p>
          <a:p>
            <a:pPr>
              <a:lnSpc>
                <a:spcPct val="130000"/>
              </a:lnSpc>
            </a:pPr>
            <a:r>
              <a:rPr kumimoji="1" lang="ja-JP" altLang="en-US" sz="2200" dirty="0"/>
              <a:t>この場合、色の強度と明瞭度が低下し、高速回転時のみ見ることができる。</a:t>
            </a:r>
          </a:p>
          <a:p>
            <a:pPr>
              <a:lnSpc>
                <a:spcPct val="130000"/>
              </a:lnSpc>
            </a:pPr>
            <a:r>
              <a:rPr kumimoji="1" lang="ja-JP" altLang="en-US" sz="2200" dirty="0"/>
              <a:t>直射日光の下では、多くの色が完全に消える。</a:t>
            </a:r>
          </a:p>
          <a:p>
            <a:pPr>
              <a:lnSpc>
                <a:spcPct val="130000"/>
              </a:lnSpc>
            </a:pPr>
            <a:r>
              <a:rPr kumimoji="1" lang="ja-JP" altLang="en-US" sz="2200" dirty="0"/>
              <a:t>ディスクを周辺視で見ると、色が見えないことがある。</a:t>
            </a:r>
          </a:p>
          <a:p>
            <a:pPr>
              <a:lnSpc>
                <a:spcPct val="130000"/>
              </a:lnSpc>
            </a:pPr>
            <a:r>
              <a:rPr kumimoji="1" lang="ja-JP" altLang="en-US" sz="2200" dirty="0"/>
              <a:t>一般に、パウリとウェンツルの他の結果は、以前の研究者たちと一致している。</a:t>
            </a:r>
          </a:p>
        </p:txBody>
      </p:sp>
    </p:spTree>
    <p:extLst>
      <p:ext uri="{BB962C8B-B14F-4D97-AF65-F5344CB8AC3E}">
        <p14:creationId xmlns:p14="http://schemas.microsoft.com/office/powerpoint/2010/main" val="34400589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300C3FA-94B5-6056-2A74-9E5D6FF92CDB}"/>
              </a:ext>
            </a:extLst>
          </p:cNvPr>
          <p:cNvSpPr>
            <a:spLocks noGrp="1"/>
          </p:cNvSpPr>
          <p:nvPr>
            <p:ph idx="1"/>
          </p:nvPr>
        </p:nvSpPr>
        <p:spPr>
          <a:xfrm>
            <a:off x="838200" y="1393824"/>
            <a:ext cx="10515600" cy="4778375"/>
          </a:xfrm>
        </p:spPr>
        <p:txBody>
          <a:bodyPr>
            <a:normAutofit lnSpcReduction="10000"/>
          </a:bodyPr>
          <a:lstStyle/>
          <a:p>
            <a:pPr>
              <a:lnSpc>
                <a:spcPct val="130000"/>
              </a:lnSpc>
            </a:pPr>
            <a:r>
              <a:rPr kumimoji="1" lang="ja-JP" altLang="en-US" sz="2200" dirty="0"/>
              <a:t>パウリとウェンツルは、残像が色の原因ではないとしている。</a:t>
            </a:r>
          </a:p>
          <a:p>
            <a:pPr>
              <a:lnSpc>
                <a:spcPct val="130000"/>
              </a:lnSpc>
            </a:pPr>
            <a:r>
              <a:rPr kumimoji="1" lang="ja-JP" altLang="en-US" sz="2200" dirty="0"/>
              <a:t>彼らは、受容体のそれぞれが典型的な慣性を持ち、その結果、典型的な自然周期を持つことを理論的に説明する。</a:t>
            </a:r>
          </a:p>
          <a:p>
            <a:pPr>
              <a:lnSpc>
                <a:spcPct val="130000"/>
              </a:lnSpc>
            </a:pPr>
            <a:r>
              <a:rPr kumimoji="1" lang="ja-JP" altLang="en-US" sz="2200" dirty="0"/>
              <a:t>パルスの周波数がレセプターの自然周期と同じであるとき、レセプターは反応すると考える。</a:t>
            </a:r>
          </a:p>
          <a:p>
            <a:pPr>
              <a:lnSpc>
                <a:spcPct val="130000"/>
              </a:lnSpc>
            </a:pPr>
            <a:r>
              <a:rPr kumimoji="1" lang="ja-JP" altLang="en-US" sz="2200" dirty="0"/>
              <a:t>パウリとウェンツェルは、ピエロンに倣って、色の広がりを説明するために誘導現象を仮定している。</a:t>
            </a:r>
          </a:p>
          <a:p>
            <a:pPr>
              <a:lnSpc>
                <a:spcPct val="130000"/>
              </a:lnSpc>
            </a:pPr>
            <a:r>
              <a:rPr kumimoji="1" lang="ja-JP" altLang="en-US" sz="2200" dirty="0"/>
              <a:t>「一次励起、共振と興奮の数、誘導効果</a:t>
            </a:r>
            <a:r>
              <a:rPr kumimoji="1" lang="ja-JP" altLang="en-US" sz="1600" dirty="0"/>
              <a:t>（</a:t>
            </a:r>
            <a:r>
              <a:rPr kumimoji="1" lang="en-US" altLang="ja-JP" sz="1600" dirty="0"/>
              <a:t>primary excitation, resonance and number of excitations, and the induction effect</a:t>
            </a:r>
            <a:r>
              <a:rPr kumimoji="1" lang="ja-JP" altLang="en-US" sz="1600" dirty="0"/>
              <a:t>）</a:t>
            </a:r>
            <a:r>
              <a:rPr kumimoji="1" lang="ja-JP" altLang="en-US" sz="2200" dirty="0"/>
              <a:t>という</a:t>
            </a:r>
            <a:r>
              <a:rPr kumimoji="1" lang="en-US" altLang="ja-JP" sz="2200" dirty="0"/>
              <a:t>3</a:t>
            </a:r>
            <a:r>
              <a:rPr kumimoji="1" lang="ja-JP" altLang="en-US" sz="2200" dirty="0"/>
              <a:t>つの要素が重なり合っている」と彼らは言う。</a:t>
            </a:r>
          </a:p>
        </p:txBody>
      </p:sp>
    </p:spTree>
    <p:extLst>
      <p:ext uri="{BB962C8B-B14F-4D97-AF65-F5344CB8AC3E}">
        <p14:creationId xmlns:p14="http://schemas.microsoft.com/office/powerpoint/2010/main" val="9770699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C756CD-4A3A-22E5-4435-6BDCF5CBE7A1}"/>
              </a:ext>
            </a:extLst>
          </p:cNvPr>
          <p:cNvSpPr>
            <a:spLocks noGrp="1"/>
          </p:cNvSpPr>
          <p:nvPr>
            <p:ph type="title"/>
          </p:nvPr>
        </p:nvSpPr>
        <p:spPr>
          <a:xfrm>
            <a:off x="838200" y="664898"/>
            <a:ext cx="10515600" cy="1325563"/>
          </a:xfrm>
        </p:spPr>
        <p:txBody>
          <a:bodyPr/>
          <a:lstStyle/>
          <a:p>
            <a:r>
              <a:rPr kumimoji="1" lang="ja-JP" altLang="en-US" dirty="0"/>
              <a:t>フォン・クリースの指摘</a:t>
            </a:r>
          </a:p>
        </p:txBody>
      </p:sp>
      <p:sp>
        <p:nvSpPr>
          <p:cNvPr id="3" name="コンテンツ プレースホルダー 2">
            <a:extLst>
              <a:ext uri="{FF2B5EF4-FFF2-40B4-BE49-F238E27FC236}">
                <a16:creationId xmlns:a16="http://schemas.microsoft.com/office/drawing/2014/main" id="{BF1F26F6-30EB-DECB-4C45-C3E164140D37}"/>
              </a:ext>
            </a:extLst>
          </p:cNvPr>
          <p:cNvSpPr>
            <a:spLocks noGrp="1"/>
          </p:cNvSpPr>
          <p:nvPr>
            <p:ph idx="1"/>
          </p:nvPr>
        </p:nvSpPr>
        <p:spPr>
          <a:xfrm>
            <a:off x="838200" y="2454936"/>
            <a:ext cx="10515600" cy="1720321"/>
          </a:xfrm>
        </p:spPr>
        <p:txBody>
          <a:bodyPr>
            <a:normAutofit/>
          </a:bodyPr>
          <a:lstStyle/>
          <a:p>
            <a:pPr>
              <a:lnSpc>
                <a:spcPct val="130000"/>
              </a:lnSpc>
            </a:pPr>
            <a:r>
              <a:rPr kumimoji="1" lang="ja-JP" altLang="en-US" sz="2000" dirty="0"/>
              <a:t>フォン・クリース（</a:t>
            </a:r>
            <a:r>
              <a:rPr kumimoji="1" lang="en-US" altLang="ja-JP" sz="2000" dirty="0"/>
              <a:t>Von </a:t>
            </a:r>
            <a:r>
              <a:rPr kumimoji="1" lang="en-US" altLang="ja-JP" sz="2000" dirty="0" err="1"/>
              <a:t>Kries</a:t>
            </a:r>
            <a:r>
              <a:rPr kumimoji="1" lang="ja-JP" altLang="en-US" sz="2000" dirty="0"/>
              <a:t>）は、</a:t>
            </a:r>
            <a:r>
              <a:rPr kumimoji="1" lang="en-US" altLang="ja-JP" sz="2000" dirty="0"/>
              <a:t>1924</a:t>
            </a:r>
            <a:r>
              <a:rPr kumimoji="1" lang="ja-JP" altLang="en-US" sz="2000" dirty="0"/>
              <a:t>年にアメリカで翻訳された</a:t>
            </a:r>
            <a:r>
              <a:rPr kumimoji="1" lang="en-US" altLang="ja-JP" sz="2000" dirty="0"/>
              <a:t>『Helmholtz』</a:t>
            </a:r>
            <a:r>
              <a:rPr kumimoji="1" lang="ja-JP" altLang="en-US" sz="2000" dirty="0"/>
              <a:t>の中で、</a:t>
            </a:r>
            <a:r>
              <a:rPr kumimoji="1" lang="en-US" altLang="ja-JP" sz="2000" dirty="0"/>
              <a:t>Helmholtz</a:t>
            </a:r>
            <a:r>
              <a:rPr kumimoji="1" lang="ja-JP" altLang="en-US" sz="2000" dirty="0"/>
              <a:t>が以前に書いた主観的な色の記述がベンハムのコマに適用できることを指摘した</a:t>
            </a:r>
            <a:r>
              <a:rPr kumimoji="1" lang="ja-JP" altLang="en-US" sz="2200" dirty="0"/>
              <a:t>。</a:t>
            </a:r>
          </a:p>
        </p:txBody>
      </p:sp>
      <p:sp>
        <p:nvSpPr>
          <p:cNvPr id="4" name="テキスト ボックス 3">
            <a:extLst>
              <a:ext uri="{FF2B5EF4-FFF2-40B4-BE49-F238E27FC236}">
                <a16:creationId xmlns:a16="http://schemas.microsoft.com/office/drawing/2014/main" id="{D7ECEB14-4AB3-B91F-E642-8CE3DDF3BE0F}"/>
              </a:ext>
            </a:extLst>
          </p:cNvPr>
          <p:cNvSpPr txBox="1"/>
          <p:nvPr/>
        </p:nvSpPr>
        <p:spPr>
          <a:xfrm>
            <a:off x="4013200" y="4639733"/>
            <a:ext cx="3557384" cy="2031325"/>
          </a:xfrm>
          <a:prstGeom prst="rect">
            <a:avLst/>
          </a:prstGeom>
          <a:noFill/>
        </p:spPr>
        <p:txBody>
          <a:bodyPr wrap="none" rtlCol="0">
            <a:spAutoFit/>
          </a:bodyPr>
          <a:lstStyle/>
          <a:p>
            <a:pPr algn="l"/>
            <a:r>
              <a:rPr lang="de-DE" altLang="ja-JP" sz="1800" b="0" i="0" u="none" strike="noStrike" baseline="0" dirty="0">
                <a:latin typeface="Times New Roman" panose="02020603050405020304" pitchFamily="18" charset="0"/>
              </a:rPr>
              <a:t>VON KRIES, J. In H.v. Helmholtz,</a:t>
            </a:r>
          </a:p>
          <a:p>
            <a:pPr algn="l"/>
            <a:r>
              <a:rPr lang="en-US" altLang="ja-JP" sz="1800" b="0" i="1" u="none" strike="noStrike" baseline="0" dirty="0">
                <a:latin typeface="Times New Roman" panose="02020603050405020304" pitchFamily="18" charset="0"/>
              </a:rPr>
              <a:t>Treatise on physiological optics.</a:t>
            </a:r>
          </a:p>
          <a:p>
            <a:pPr algn="l"/>
            <a:r>
              <a:rPr lang="it-IT" altLang="ja-JP" sz="1800" b="0" i="0" u="none" strike="noStrike" baseline="0" dirty="0">
                <a:latin typeface="Times New Roman" panose="02020603050405020304" pitchFamily="18" charset="0"/>
              </a:rPr>
              <a:t>(Vol. II) (3rd ed.) (Ed. J. P. C.</a:t>
            </a:r>
          </a:p>
          <a:p>
            <a:pPr algn="l"/>
            <a:r>
              <a:rPr lang="en-US" altLang="ja-JP" sz="1800" b="0" i="0" u="none" strike="noStrike" baseline="0" dirty="0" err="1">
                <a:latin typeface="Times New Roman" panose="02020603050405020304" pitchFamily="18" charset="0"/>
              </a:rPr>
              <a:t>Southall</a:t>
            </a:r>
            <a:r>
              <a:rPr lang="en-US" altLang="ja-JP" sz="1800" b="0" i="0" u="none" strike="noStrike" baseline="0" dirty="0">
                <a:latin typeface="Times New Roman" panose="02020603050405020304" pitchFamily="18" charset="0"/>
              </a:rPr>
              <a:t>). Menasha, Wis., George</a:t>
            </a:r>
          </a:p>
          <a:p>
            <a:pPr algn="l"/>
            <a:r>
              <a:rPr lang="en-US" altLang="ja-JP" sz="1800" b="0" i="0" u="none" strike="noStrike" baseline="0" dirty="0">
                <a:latin typeface="Times New Roman" panose="02020603050405020304" pitchFamily="18" charset="0"/>
              </a:rPr>
              <a:t>Banta Publishing Co. for the Optical</a:t>
            </a:r>
          </a:p>
          <a:p>
            <a:pPr algn="l"/>
            <a:r>
              <a:rPr lang="en-US" altLang="ja-JP" sz="1800" b="0" i="0" u="none" strike="noStrike" baseline="0" dirty="0">
                <a:latin typeface="Times New Roman" panose="02020603050405020304" pitchFamily="18" charset="0"/>
              </a:rPr>
              <a:t>Society of America, 1924. Pp. 449-</a:t>
            </a:r>
          </a:p>
          <a:p>
            <a:pPr algn="l"/>
            <a:r>
              <a:rPr lang="en-US" altLang="ja-JP" sz="1800" b="0" i="0" u="none" strike="noStrike" baseline="0" dirty="0">
                <a:latin typeface="Times New Roman" panose="02020603050405020304" pitchFamily="18" charset="0"/>
              </a:rPr>
              <a:t>450.</a:t>
            </a:r>
            <a:endParaRPr kumimoji="1" lang="ja-JP" altLang="en-US" dirty="0"/>
          </a:p>
        </p:txBody>
      </p:sp>
    </p:spTree>
    <p:extLst>
      <p:ext uri="{BB962C8B-B14F-4D97-AF65-F5344CB8AC3E}">
        <p14:creationId xmlns:p14="http://schemas.microsoft.com/office/powerpoint/2010/main" val="27784421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80BF8F-E9CF-AE66-F120-90CF499A0CAF}"/>
              </a:ext>
            </a:extLst>
          </p:cNvPr>
          <p:cNvSpPr>
            <a:spLocks noGrp="1"/>
          </p:cNvSpPr>
          <p:nvPr>
            <p:ph type="title"/>
          </p:nvPr>
        </p:nvSpPr>
        <p:spPr>
          <a:xfrm>
            <a:off x="838200" y="619125"/>
            <a:ext cx="10515600" cy="1325563"/>
          </a:xfrm>
        </p:spPr>
        <p:txBody>
          <a:bodyPr/>
          <a:lstStyle/>
          <a:p>
            <a:r>
              <a:rPr kumimoji="1" lang="ja-JP" altLang="en-US" dirty="0"/>
              <a:t>スチュワートの研究・その２</a:t>
            </a:r>
          </a:p>
        </p:txBody>
      </p:sp>
      <p:sp>
        <p:nvSpPr>
          <p:cNvPr id="3" name="コンテンツ プレースホルダー 2">
            <a:extLst>
              <a:ext uri="{FF2B5EF4-FFF2-40B4-BE49-F238E27FC236}">
                <a16:creationId xmlns:a16="http://schemas.microsoft.com/office/drawing/2014/main" id="{BEAE01D1-1D27-C467-915C-5283A36D9CCE}"/>
              </a:ext>
            </a:extLst>
          </p:cNvPr>
          <p:cNvSpPr>
            <a:spLocks noGrp="1"/>
          </p:cNvSpPr>
          <p:nvPr>
            <p:ph idx="1"/>
          </p:nvPr>
        </p:nvSpPr>
        <p:spPr>
          <a:xfrm>
            <a:off x="778933" y="2096559"/>
            <a:ext cx="10515600" cy="3576987"/>
          </a:xfrm>
        </p:spPr>
        <p:txBody>
          <a:bodyPr>
            <a:normAutofit/>
          </a:bodyPr>
          <a:lstStyle/>
          <a:p>
            <a:pPr>
              <a:lnSpc>
                <a:spcPct val="130000"/>
              </a:lnSpc>
            </a:pPr>
            <a:r>
              <a:rPr kumimoji="1" lang="ja-JP" altLang="en-US" sz="2200" dirty="0"/>
              <a:t>スチュワート（</a:t>
            </a:r>
            <a:r>
              <a:rPr kumimoji="1" lang="en-US" altLang="ja-JP" sz="2200" dirty="0"/>
              <a:t>Stewart</a:t>
            </a:r>
            <a:r>
              <a:rPr kumimoji="1" lang="ja-JP" altLang="en-US" sz="2200" dirty="0"/>
              <a:t>）は</a:t>
            </a:r>
            <a:r>
              <a:rPr lang="ja-JP" altLang="en-US" sz="2200" dirty="0"/>
              <a:t>、</a:t>
            </a:r>
            <a:r>
              <a:rPr kumimoji="1" lang="en-US" altLang="ja-JP" sz="2200" dirty="0"/>
              <a:t>1924</a:t>
            </a:r>
            <a:r>
              <a:rPr kumimoji="1" lang="ja-JP" altLang="en-US" sz="2200" dirty="0"/>
              <a:t>年に、主観色に関する</a:t>
            </a:r>
            <a:r>
              <a:rPr kumimoji="1" lang="en-US" altLang="ja-JP" sz="2200" dirty="0"/>
              <a:t>2</a:t>
            </a:r>
            <a:r>
              <a:rPr kumimoji="1" lang="ja-JP" altLang="en-US" sz="2200" dirty="0"/>
              <a:t>番目の論文を書いた。</a:t>
            </a:r>
          </a:p>
          <a:p>
            <a:pPr>
              <a:lnSpc>
                <a:spcPct val="130000"/>
              </a:lnSpc>
            </a:pPr>
            <a:r>
              <a:rPr kumimoji="1" lang="ja-JP" altLang="en-US" sz="2200" dirty="0"/>
              <a:t>光源を反射する回転鏡を見ての観察である。</a:t>
            </a:r>
          </a:p>
          <a:p>
            <a:pPr>
              <a:lnSpc>
                <a:spcPct val="130000"/>
              </a:lnSpc>
            </a:pPr>
            <a:r>
              <a:rPr kumimoji="1" lang="ja-JP" altLang="en-US" sz="2200" dirty="0"/>
              <a:t>色は発光する帯状に現れ、主に、エッジを除く全面に均質な色が現れた。</a:t>
            </a:r>
          </a:p>
          <a:p>
            <a:pPr>
              <a:lnSpc>
                <a:spcPct val="130000"/>
              </a:lnSpc>
            </a:pPr>
            <a:r>
              <a:rPr kumimoji="1" lang="ja-JP" altLang="en-US" sz="2200" dirty="0"/>
              <a:t>しかし、帯のエッジの色現象は、基本的に帯の他の部分と同じであったが、エッジがわずかに少ない強度で照らされていたために、位相は異なっていた。（？）</a:t>
            </a:r>
          </a:p>
          <a:p>
            <a:pPr marL="0" indent="0">
              <a:lnSpc>
                <a:spcPct val="130000"/>
              </a:lnSpc>
              <a:buNone/>
            </a:pPr>
            <a:r>
              <a:rPr kumimoji="1" lang="en-US" altLang="ja-JP" sz="1500" dirty="0"/>
              <a:t>However, the color phenomena on the edges of the band were essentially the same as the rest of the band, but different in phase, because the edges were illuminated by slightly less intensity.</a:t>
            </a:r>
            <a:endParaRPr kumimoji="1" lang="ja-JP" altLang="en-US" sz="1500" dirty="0"/>
          </a:p>
        </p:txBody>
      </p:sp>
      <p:pic>
        <p:nvPicPr>
          <p:cNvPr id="5" name="図 4" descr="マップ&#10;&#10;自動的に生成された説明">
            <a:extLst>
              <a:ext uri="{FF2B5EF4-FFF2-40B4-BE49-F238E27FC236}">
                <a16:creationId xmlns:a16="http://schemas.microsoft.com/office/drawing/2014/main" id="{10792518-46C4-DB79-1758-1B619C988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7210" y="0"/>
            <a:ext cx="2454790" cy="1850834"/>
          </a:xfrm>
          <a:prstGeom prst="rect">
            <a:avLst/>
          </a:prstGeom>
        </p:spPr>
      </p:pic>
      <p:sp>
        <p:nvSpPr>
          <p:cNvPr id="6" name="テキスト ボックス 5">
            <a:extLst>
              <a:ext uri="{FF2B5EF4-FFF2-40B4-BE49-F238E27FC236}">
                <a16:creationId xmlns:a16="http://schemas.microsoft.com/office/drawing/2014/main" id="{D217E377-BDD2-BC39-C1CD-982A4EA76DE4}"/>
              </a:ext>
            </a:extLst>
          </p:cNvPr>
          <p:cNvSpPr txBox="1"/>
          <p:nvPr/>
        </p:nvSpPr>
        <p:spPr>
          <a:xfrm>
            <a:off x="4013200" y="5673546"/>
            <a:ext cx="3545714" cy="1200329"/>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STEWART, G. N, Color phenomena</a:t>
            </a:r>
          </a:p>
          <a:p>
            <a:pPr algn="l"/>
            <a:r>
              <a:rPr lang="en-US" altLang="ja-JP" sz="1800" b="0" i="0" u="none" strike="noStrike" baseline="0" dirty="0">
                <a:latin typeface="Times New Roman" panose="02020603050405020304" pitchFamily="18" charset="0"/>
              </a:rPr>
              <a:t>caused by intermittent stimulation</a:t>
            </a:r>
          </a:p>
          <a:p>
            <a:pPr algn="l"/>
            <a:r>
              <a:rPr lang="en-US" altLang="ja-JP" sz="1800" b="0" i="0" u="none" strike="noStrike" baseline="0" dirty="0">
                <a:latin typeface="Times New Roman" panose="02020603050405020304" pitchFamily="18" charset="0"/>
              </a:rPr>
              <a:t>with white light. </a:t>
            </a:r>
            <a:r>
              <a:rPr lang="en-US" altLang="ja-JP" sz="1800" b="0" i="1" u="none" strike="noStrike" baseline="0" dirty="0">
                <a:latin typeface="Times New Roman" panose="02020603050405020304" pitchFamily="18" charset="0"/>
              </a:rPr>
              <a:t>Amer, J. Physiol.,</a:t>
            </a:r>
          </a:p>
          <a:p>
            <a:pPr algn="l"/>
            <a:r>
              <a:rPr lang="en-US" altLang="ja-JP" sz="1800" b="0" i="0" u="none" strike="noStrike" baseline="0" dirty="0">
                <a:latin typeface="Times New Roman" panose="02020603050405020304" pitchFamily="18" charset="0"/>
              </a:rPr>
              <a:t>1924, 69, 337-353.</a:t>
            </a:r>
            <a:endParaRPr kumimoji="1" lang="ja-JP" altLang="en-US" dirty="0"/>
          </a:p>
        </p:txBody>
      </p:sp>
      <p:sp>
        <p:nvSpPr>
          <p:cNvPr id="4" name="テキスト ボックス 3">
            <a:extLst>
              <a:ext uri="{FF2B5EF4-FFF2-40B4-BE49-F238E27FC236}">
                <a16:creationId xmlns:a16="http://schemas.microsoft.com/office/drawing/2014/main" id="{43A805D7-9871-4956-6CBA-73FCE1CAE40A}"/>
              </a:ext>
            </a:extLst>
          </p:cNvPr>
          <p:cNvSpPr txBox="1"/>
          <p:nvPr/>
        </p:nvSpPr>
        <p:spPr>
          <a:xfrm>
            <a:off x="8240618" y="6037242"/>
            <a:ext cx="3267419" cy="646331"/>
          </a:xfrm>
          <a:prstGeom prst="rect">
            <a:avLst/>
          </a:prstGeom>
          <a:noFill/>
        </p:spPr>
        <p:txBody>
          <a:bodyPr wrap="square" rtlCol="0">
            <a:spAutoFit/>
          </a:bodyPr>
          <a:lstStyle/>
          <a:p>
            <a:r>
              <a:rPr kumimoji="1" lang="ja-JP" altLang="en-US" dirty="0"/>
              <a:t>北岡注：興味深い論文だが、現時点では入手できなかった。</a:t>
            </a:r>
          </a:p>
        </p:txBody>
      </p:sp>
    </p:spTree>
    <p:extLst>
      <p:ext uri="{BB962C8B-B14F-4D97-AF65-F5344CB8AC3E}">
        <p14:creationId xmlns:p14="http://schemas.microsoft.com/office/powerpoint/2010/main" val="41187396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3D00961-6A60-FFA2-6A3F-C9FD8690E40F}"/>
              </a:ext>
            </a:extLst>
          </p:cNvPr>
          <p:cNvSpPr>
            <a:spLocks noGrp="1"/>
          </p:cNvSpPr>
          <p:nvPr>
            <p:ph idx="1"/>
          </p:nvPr>
        </p:nvSpPr>
        <p:spPr>
          <a:xfrm>
            <a:off x="778933" y="750358"/>
            <a:ext cx="10515600" cy="4667250"/>
          </a:xfrm>
        </p:spPr>
        <p:txBody>
          <a:bodyPr>
            <a:normAutofit/>
          </a:bodyPr>
          <a:lstStyle/>
          <a:p>
            <a:pPr>
              <a:lnSpc>
                <a:spcPct val="130000"/>
              </a:lnSpc>
            </a:pPr>
            <a:r>
              <a:rPr kumimoji="1" lang="ja-JP" altLang="en-US" sz="2000" dirty="0"/>
              <a:t>一般に、ある強度の白色光を</a:t>
            </a:r>
            <a:r>
              <a:rPr lang="ja-JP" altLang="en-US" sz="2000" dirty="0"/>
              <a:t>徐々に増加する速度でパルス刺激すると</a:t>
            </a:r>
            <a:r>
              <a:rPr kumimoji="1" lang="ja-JP" altLang="en-US" sz="2000" dirty="0"/>
              <a:t>、スペクトルの順序とだいたい同じように紫から赤に変化する主観色を見せることができる。</a:t>
            </a:r>
          </a:p>
          <a:p>
            <a:pPr>
              <a:lnSpc>
                <a:spcPct val="130000"/>
              </a:lnSpc>
            </a:pPr>
            <a:r>
              <a:rPr kumimoji="1" lang="ja-JP" altLang="en-US" sz="2000" dirty="0"/>
              <a:t>赤</a:t>
            </a:r>
            <a:r>
              <a:rPr lang="ja-JP" altLang="en-US" sz="2000" dirty="0"/>
              <a:t>に見える範囲を超えて</a:t>
            </a:r>
            <a:r>
              <a:rPr kumimoji="1" lang="ja-JP" altLang="en-US" sz="2000" dirty="0"/>
              <a:t>緑以降の色は、他の色よりも純度が低くなる。それは、パルス速度が融合点に急速に近づいているためである。</a:t>
            </a:r>
          </a:p>
          <a:p>
            <a:pPr>
              <a:lnSpc>
                <a:spcPct val="130000"/>
              </a:lnSpc>
            </a:pPr>
            <a:r>
              <a:rPr kumimoji="1" lang="ja-JP" altLang="en-US" sz="2000" dirty="0"/>
              <a:t>しかし、適切な条件下で、照明を注意深く制御すると、非常に良好な赤を得ることができる。</a:t>
            </a:r>
          </a:p>
          <a:p>
            <a:pPr>
              <a:lnSpc>
                <a:spcPct val="130000"/>
              </a:lnSpc>
            </a:pPr>
            <a:r>
              <a:rPr kumimoji="1" lang="ja-JP" altLang="en-US" sz="2000" dirty="0"/>
              <a:t>さらに、パルスレートが一定であれば、光の強度を調整することで、同じ色の連続が得られる。物理的強度を上げる（光が強いと）と色は紫に、物理的強度を下げると色は赤にシフトすることがわかる。</a:t>
            </a:r>
          </a:p>
        </p:txBody>
      </p:sp>
      <p:sp>
        <p:nvSpPr>
          <p:cNvPr id="4" name="テキスト ボックス 3">
            <a:extLst>
              <a:ext uri="{FF2B5EF4-FFF2-40B4-BE49-F238E27FC236}">
                <a16:creationId xmlns:a16="http://schemas.microsoft.com/office/drawing/2014/main" id="{8F6E387C-0725-FA73-27B7-913DCB385597}"/>
              </a:ext>
            </a:extLst>
          </p:cNvPr>
          <p:cNvSpPr txBox="1"/>
          <p:nvPr/>
        </p:nvSpPr>
        <p:spPr>
          <a:xfrm>
            <a:off x="668867" y="5232399"/>
            <a:ext cx="11057466" cy="1384995"/>
          </a:xfrm>
          <a:prstGeom prst="rect">
            <a:avLst/>
          </a:prstGeom>
          <a:noFill/>
        </p:spPr>
        <p:txBody>
          <a:bodyPr wrap="square" rtlCol="0">
            <a:spAutoFit/>
          </a:bodyPr>
          <a:lstStyle/>
          <a:p>
            <a:r>
              <a:rPr kumimoji="1" lang="en-US" altLang="ja-JP" sz="1400" dirty="0"/>
              <a:t>In general, a white light of given intensity may be pulsed at progressively increased speeds so that the subjective color sensation passes progressively from violet to red approximately in the ordering of the spectrum. The colors after the green on the red end of the spectrum are less pure than the others because the pulse rate is rapidly approaching the fusion point. However, under suitable conditions, when the illumination is carefully controlled, a very good red can be obtained. It can further be shown that when the pulse rate is held constant, the same succession of colors can be obtained by adjusting the intensity of the light; when the physical intensity is increased the colors shift toward the violet and when the physical intensity is decreased, the colors shift toward the red.</a:t>
            </a:r>
            <a:endParaRPr kumimoji="1" lang="ja-JP" altLang="en-US" sz="1400" dirty="0"/>
          </a:p>
        </p:txBody>
      </p:sp>
      <p:sp>
        <p:nvSpPr>
          <p:cNvPr id="5" name="テキスト ボックス 4">
            <a:extLst>
              <a:ext uri="{FF2B5EF4-FFF2-40B4-BE49-F238E27FC236}">
                <a16:creationId xmlns:a16="http://schemas.microsoft.com/office/drawing/2014/main" id="{BF36B0BE-F71F-CA05-1B04-0A6B71EE4371}"/>
              </a:ext>
            </a:extLst>
          </p:cNvPr>
          <p:cNvSpPr txBox="1"/>
          <p:nvPr/>
        </p:nvSpPr>
        <p:spPr>
          <a:xfrm>
            <a:off x="6096000" y="4673600"/>
            <a:ext cx="3416320" cy="369332"/>
          </a:xfrm>
          <a:prstGeom prst="rect">
            <a:avLst/>
          </a:prstGeom>
          <a:noFill/>
        </p:spPr>
        <p:txBody>
          <a:bodyPr wrap="none" rtlCol="0">
            <a:spAutoFit/>
          </a:bodyPr>
          <a:lstStyle/>
          <a:p>
            <a:r>
              <a:rPr kumimoji="1" lang="ja-JP" altLang="en-US" dirty="0"/>
              <a:t>北岡注：さっぱりわからない。</a:t>
            </a:r>
          </a:p>
        </p:txBody>
      </p:sp>
    </p:spTree>
    <p:extLst>
      <p:ext uri="{BB962C8B-B14F-4D97-AF65-F5344CB8AC3E}">
        <p14:creationId xmlns:p14="http://schemas.microsoft.com/office/powerpoint/2010/main" val="28991761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1C19853-02CC-C4AC-BF7E-3DB9B499EF06}"/>
              </a:ext>
            </a:extLst>
          </p:cNvPr>
          <p:cNvSpPr>
            <a:spLocks noGrp="1"/>
          </p:cNvSpPr>
          <p:nvPr>
            <p:ph idx="1"/>
          </p:nvPr>
        </p:nvSpPr>
        <p:spPr/>
        <p:txBody>
          <a:bodyPr>
            <a:normAutofit/>
          </a:bodyPr>
          <a:lstStyle/>
          <a:p>
            <a:pPr>
              <a:lnSpc>
                <a:spcPct val="130000"/>
              </a:lnSpc>
            </a:pPr>
            <a:r>
              <a:rPr kumimoji="1" lang="ja-JP" altLang="en-US" sz="2200" dirty="0"/>
              <a:t>色彩効果は、黒、白、セクタリングされたディスク（</a:t>
            </a:r>
            <a:r>
              <a:rPr lang="ja-JP" altLang="en-US" sz="2200" dirty="0"/>
              <a:t>ビドウェルの </a:t>
            </a:r>
            <a:r>
              <a:rPr lang="en-US" altLang="ja-JP" sz="2200" dirty="0"/>
              <a:t>Fig. 1</a:t>
            </a:r>
            <a:r>
              <a:rPr kumimoji="1" lang="en-US" altLang="ja-JP" sz="2200" dirty="0"/>
              <a:t>u </a:t>
            </a:r>
            <a:r>
              <a:rPr kumimoji="1" lang="ja-JP" altLang="en-US" sz="2200" dirty="0"/>
              <a:t>と同様）を通して白黒の絵を見ることで観察することができる。</a:t>
            </a:r>
          </a:p>
          <a:p>
            <a:pPr>
              <a:lnSpc>
                <a:spcPct val="130000"/>
              </a:lnSpc>
            </a:pPr>
            <a:r>
              <a:rPr kumimoji="1" lang="ja-JP" altLang="en-US" sz="2200" dirty="0"/>
              <a:t>色彩効果は、絵の任意の部分の照明の物理的な強さが最大の決定因である。すなわち、陰影である。（？）</a:t>
            </a:r>
          </a:p>
        </p:txBody>
      </p:sp>
      <p:pic>
        <p:nvPicPr>
          <p:cNvPr id="5" name="図 4" descr="ダイアグラム が含まれている画像&#10;&#10;自動的に生成された説明">
            <a:extLst>
              <a:ext uri="{FF2B5EF4-FFF2-40B4-BE49-F238E27FC236}">
                <a16:creationId xmlns:a16="http://schemas.microsoft.com/office/drawing/2014/main" id="{4CA0596F-F799-07E1-7599-A29B0C621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9256" y="3829168"/>
            <a:ext cx="2673487" cy="2813195"/>
          </a:xfrm>
          <a:prstGeom prst="rect">
            <a:avLst/>
          </a:prstGeom>
        </p:spPr>
      </p:pic>
    </p:spTree>
    <p:extLst>
      <p:ext uri="{BB962C8B-B14F-4D97-AF65-F5344CB8AC3E}">
        <p14:creationId xmlns:p14="http://schemas.microsoft.com/office/powerpoint/2010/main" val="37258642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74BC8A1-4F2E-B2E1-3A33-88EB254E9385}"/>
              </a:ext>
            </a:extLst>
          </p:cNvPr>
          <p:cNvSpPr>
            <a:spLocks noGrp="1"/>
          </p:cNvSpPr>
          <p:nvPr>
            <p:ph idx="1"/>
          </p:nvPr>
        </p:nvSpPr>
        <p:spPr>
          <a:xfrm>
            <a:off x="635000" y="948267"/>
            <a:ext cx="10515600" cy="6570133"/>
          </a:xfrm>
        </p:spPr>
        <p:txBody>
          <a:bodyPr>
            <a:normAutofit/>
          </a:bodyPr>
          <a:lstStyle/>
          <a:p>
            <a:pPr>
              <a:lnSpc>
                <a:spcPct val="130000"/>
              </a:lnSpc>
            </a:pPr>
            <a:r>
              <a:rPr kumimoji="1" lang="ja-JP" altLang="en-US" sz="1600" dirty="0"/>
              <a:t>ステュワートによると、風景の版画では、濃い葉を緑色に、陰影の少ない水や空を紫色や青色にするのは簡単で、陰影の細部を主観色の対応するニュアンスで表現することができる。</a:t>
            </a:r>
          </a:p>
          <a:p>
            <a:pPr>
              <a:lnSpc>
                <a:spcPct val="130000"/>
              </a:lnSpc>
            </a:pPr>
            <a:r>
              <a:rPr kumimoji="1" lang="ja-JP" altLang="en-US" sz="1600" dirty="0"/>
              <a:t>そして、ディスクの速度を変えることで、色彩を完全に変化させることができる。そのため、子供たちが本や新聞の絵を回転する円盤を通して観察し、色を正確に描写することで主観的に「色付け」をして楽しんでいるのを見たことがある。</a:t>
            </a:r>
          </a:p>
          <a:p>
            <a:pPr>
              <a:lnSpc>
                <a:spcPct val="130000"/>
              </a:lnSpc>
            </a:pPr>
            <a:r>
              <a:rPr kumimoji="1" lang="ja-JP" altLang="en-US" sz="1600" dirty="0"/>
              <a:t>一般に、風景を適切な色、少なくとも目に余るような違和感のない色で彩ることは難しくないが、人の顔や姿が重要な要素となる絵では、当然ながら異なる。顎の下の陰影はおそらく薄緑色（特定の回転速度で）、頬は紫か青みがかった色、目のくぼみはおそらく緑、髪は濃い緑、さまざまな衣服はその陰影に応じて色付けする（たとえば皺はある位相で緑）、 また、国家的美女、時の政治家や犯罪者、ダービーに勝ったばかりの馬、現役の格闘家などの姿は、スピードが上がったり下がったりして、すべてが位相を変えるので、やや奇妙で、子供にとってはむしろ面白いものになりがちである。</a:t>
            </a:r>
          </a:p>
          <a:p>
            <a:pPr>
              <a:lnSpc>
                <a:spcPct val="130000"/>
              </a:lnSpc>
            </a:pPr>
            <a:r>
              <a:rPr kumimoji="1" lang="ja-JP" altLang="en-US" sz="1600" dirty="0"/>
              <a:t>一方、刺繍、タペストリー、タータン、彫刻、ステンドグラス、カットグラスなどのモノクロ写真は、主観的な色彩がデザインに豊かさを与え、不思議で美しい印象を与えるかもしれない。もちろん、主観的な色合いが実際の色に近い色になるように、白黒写真が明示的に作られたのでなければ（簡単なケースでは理論的に可能かもしれないが）、主観的な色合いは偶然にしか正しくならないであろう。</a:t>
            </a:r>
          </a:p>
        </p:txBody>
      </p:sp>
      <p:sp>
        <p:nvSpPr>
          <p:cNvPr id="2" name="テキスト ボックス 1">
            <a:extLst>
              <a:ext uri="{FF2B5EF4-FFF2-40B4-BE49-F238E27FC236}">
                <a16:creationId xmlns:a16="http://schemas.microsoft.com/office/drawing/2014/main" id="{A541531A-5DC0-F8FC-EE42-1737838B99C7}"/>
              </a:ext>
            </a:extLst>
          </p:cNvPr>
          <p:cNvSpPr txBox="1"/>
          <p:nvPr/>
        </p:nvSpPr>
        <p:spPr>
          <a:xfrm>
            <a:off x="8140680" y="6488668"/>
            <a:ext cx="3416320" cy="369332"/>
          </a:xfrm>
          <a:prstGeom prst="rect">
            <a:avLst/>
          </a:prstGeom>
          <a:noFill/>
        </p:spPr>
        <p:txBody>
          <a:bodyPr wrap="none" rtlCol="0">
            <a:spAutoFit/>
          </a:bodyPr>
          <a:lstStyle/>
          <a:p>
            <a:r>
              <a:rPr kumimoji="1" lang="ja-JP" altLang="en-US" dirty="0"/>
              <a:t>北岡注：さっぱりわからない。</a:t>
            </a:r>
          </a:p>
        </p:txBody>
      </p:sp>
    </p:spTree>
    <p:extLst>
      <p:ext uri="{BB962C8B-B14F-4D97-AF65-F5344CB8AC3E}">
        <p14:creationId xmlns:p14="http://schemas.microsoft.com/office/powerpoint/2010/main" val="838493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F809AC8-CD92-53FA-09AC-01150E38445B}"/>
              </a:ext>
            </a:extLst>
          </p:cNvPr>
          <p:cNvSpPr>
            <a:spLocks noGrp="1"/>
          </p:cNvSpPr>
          <p:nvPr>
            <p:ph type="title"/>
          </p:nvPr>
        </p:nvSpPr>
        <p:spPr>
          <a:xfrm>
            <a:off x="838200" y="207018"/>
            <a:ext cx="10515600" cy="1325563"/>
          </a:xfrm>
        </p:spPr>
        <p:txBody>
          <a:bodyPr>
            <a:normAutofit/>
          </a:bodyPr>
          <a:lstStyle/>
          <a:p>
            <a:pPr algn="ctr"/>
            <a:r>
              <a:rPr kumimoji="1" lang="ja-JP" altLang="en-US" sz="2000" dirty="0"/>
              <a:t>ここで再びちょっと脱線して、混色</a:t>
            </a:r>
            <a:r>
              <a:rPr lang="ja-JP" altLang="en-US" sz="2000" dirty="0"/>
              <a:t>の話を少し</a:t>
            </a:r>
            <a:r>
              <a:rPr kumimoji="1" lang="ja-JP" altLang="en-US" sz="2000" dirty="0"/>
              <a:t>。</a:t>
            </a:r>
          </a:p>
        </p:txBody>
      </p:sp>
      <p:pic>
        <p:nvPicPr>
          <p:cNvPr id="6" name="図 5" descr="ダイアグラム, ベン図表&#10;&#10;自動的に生成された説明">
            <a:extLst>
              <a:ext uri="{FF2B5EF4-FFF2-40B4-BE49-F238E27FC236}">
                <a16:creationId xmlns:a16="http://schemas.microsoft.com/office/drawing/2014/main" id="{31129A31-E3E9-866F-4915-F2C614EE2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86" y="2511636"/>
            <a:ext cx="5874803" cy="3165865"/>
          </a:xfrm>
          <a:prstGeom prst="rect">
            <a:avLst/>
          </a:prstGeom>
        </p:spPr>
      </p:pic>
      <p:pic>
        <p:nvPicPr>
          <p:cNvPr id="10" name="図 9" descr="パソコンの画面&#10;&#10;中程度の精度で自動的に生成された説明">
            <a:extLst>
              <a:ext uri="{FF2B5EF4-FFF2-40B4-BE49-F238E27FC236}">
                <a16:creationId xmlns:a16="http://schemas.microsoft.com/office/drawing/2014/main" id="{A5A488D1-BC5E-6A25-081C-F62F15339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511636"/>
            <a:ext cx="5394414" cy="3326554"/>
          </a:xfrm>
          <a:prstGeom prst="rect">
            <a:avLst/>
          </a:prstGeom>
        </p:spPr>
      </p:pic>
      <p:sp>
        <p:nvSpPr>
          <p:cNvPr id="11" name="テキスト ボックス 10">
            <a:extLst>
              <a:ext uri="{FF2B5EF4-FFF2-40B4-BE49-F238E27FC236}">
                <a16:creationId xmlns:a16="http://schemas.microsoft.com/office/drawing/2014/main" id="{73799D04-6ED9-3927-173A-F2A92046DE6F}"/>
              </a:ext>
            </a:extLst>
          </p:cNvPr>
          <p:cNvSpPr txBox="1"/>
          <p:nvPr/>
        </p:nvSpPr>
        <p:spPr>
          <a:xfrm>
            <a:off x="1703023" y="1856279"/>
            <a:ext cx="2492990" cy="369332"/>
          </a:xfrm>
          <a:prstGeom prst="rect">
            <a:avLst/>
          </a:prstGeom>
          <a:noFill/>
        </p:spPr>
        <p:txBody>
          <a:bodyPr wrap="none" rtlCol="0">
            <a:spAutoFit/>
          </a:bodyPr>
          <a:lstStyle/>
          <a:p>
            <a:r>
              <a:rPr kumimoji="1" lang="ja-JP" altLang="en-US" dirty="0"/>
              <a:t>同時で同じ位置の混色</a:t>
            </a:r>
          </a:p>
        </p:txBody>
      </p:sp>
      <p:sp>
        <p:nvSpPr>
          <p:cNvPr id="12" name="テキスト ボックス 11">
            <a:extLst>
              <a:ext uri="{FF2B5EF4-FFF2-40B4-BE49-F238E27FC236}">
                <a16:creationId xmlns:a16="http://schemas.microsoft.com/office/drawing/2014/main" id="{4D290CBF-D99D-BECB-421B-4E15EAD8BE39}"/>
              </a:ext>
            </a:extLst>
          </p:cNvPr>
          <p:cNvSpPr txBox="1"/>
          <p:nvPr/>
        </p:nvSpPr>
        <p:spPr>
          <a:xfrm>
            <a:off x="7195998" y="1856279"/>
            <a:ext cx="4108817" cy="369332"/>
          </a:xfrm>
          <a:prstGeom prst="rect">
            <a:avLst/>
          </a:prstGeom>
          <a:noFill/>
        </p:spPr>
        <p:txBody>
          <a:bodyPr wrap="none" rtlCol="0">
            <a:spAutoFit/>
          </a:bodyPr>
          <a:lstStyle/>
          <a:p>
            <a:r>
              <a:rPr kumimoji="1" lang="ja-JP" altLang="en-US" dirty="0"/>
              <a:t>同時で異なる位置の混色（並置混色）</a:t>
            </a:r>
          </a:p>
        </p:txBody>
      </p:sp>
    </p:spTree>
    <p:extLst>
      <p:ext uri="{BB962C8B-B14F-4D97-AF65-F5344CB8AC3E}">
        <p14:creationId xmlns:p14="http://schemas.microsoft.com/office/powerpoint/2010/main" val="26015595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7BB4134-0F13-8EA7-B305-9BB83AED9280}"/>
              </a:ext>
            </a:extLst>
          </p:cNvPr>
          <p:cNvSpPr>
            <a:spLocks noGrp="1"/>
          </p:cNvSpPr>
          <p:nvPr>
            <p:ph idx="1"/>
          </p:nvPr>
        </p:nvSpPr>
        <p:spPr>
          <a:xfrm>
            <a:off x="838200" y="905932"/>
            <a:ext cx="10515600" cy="5672667"/>
          </a:xfrm>
        </p:spPr>
        <p:txBody>
          <a:bodyPr>
            <a:normAutofit/>
          </a:bodyPr>
          <a:lstStyle/>
          <a:p>
            <a:pPr>
              <a:lnSpc>
                <a:spcPct val="130000"/>
              </a:lnSpc>
            </a:pPr>
            <a:r>
              <a:rPr kumimoji="1" lang="ja-JP" altLang="en-US" sz="2000" dirty="0"/>
              <a:t>ステュワートは、回転するベンハムのコマの観察について、かなり入念な考察を加えている。</a:t>
            </a:r>
          </a:p>
          <a:p>
            <a:pPr>
              <a:lnSpc>
                <a:spcPct val="130000"/>
              </a:lnSpc>
            </a:pPr>
            <a:r>
              <a:rPr kumimoji="1" lang="ja-JP" altLang="en-US" sz="2000" dirty="0"/>
              <a:t>一般に、彼の結果は以前の研究者の結果と一致している。</a:t>
            </a:r>
          </a:p>
          <a:p>
            <a:pPr>
              <a:lnSpc>
                <a:spcPct val="130000"/>
              </a:lnSpc>
            </a:pPr>
            <a:r>
              <a:rPr kumimoji="1" lang="ja-JP" altLang="en-US" sz="2000" dirty="0"/>
              <a:t>拡大鏡で線を観察すると、肉眼で観察したときと同じような色になる。</a:t>
            </a:r>
          </a:p>
          <a:p>
            <a:pPr>
              <a:lnSpc>
                <a:spcPct val="130000"/>
              </a:lnSpc>
            </a:pPr>
            <a:r>
              <a:rPr kumimoji="1" lang="ja-JP" altLang="en-US" sz="2000" dirty="0"/>
              <a:t>ベンハムのコマを静止させ、回転するセクタディスクを通して観察すると、コマの色の見え方は、コマ自体が回転しているときの見え方とほぼ同じである。</a:t>
            </a:r>
          </a:p>
          <a:p>
            <a:pPr>
              <a:lnSpc>
                <a:spcPct val="130000"/>
              </a:lnSpc>
            </a:pPr>
            <a:r>
              <a:rPr kumimoji="1" lang="ja-JP" altLang="en-US" sz="2000" dirty="0"/>
              <a:t>円弧は回転している場合と同じ色に見えるが、円盤の回転速度によって色を変化させることができる。</a:t>
            </a:r>
          </a:p>
          <a:p>
            <a:pPr>
              <a:lnSpc>
                <a:spcPct val="130000"/>
              </a:lnSpc>
            </a:pPr>
            <a:r>
              <a:rPr kumimoji="1" lang="ja-JP" altLang="en-US" sz="2000" dirty="0"/>
              <a:t>円弧の太さを変えたベンハムディスクを使った実験では、太さに関係なく円弧全体に色が見えるが、回転速度によって見える色が異なる。</a:t>
            </a:r>
          </a:p>
          <a:p>
            <a:pPr>
              <a:lnSpc>
                <a:spcPct val="130000"/>
              </a:lnSpc>
            </a:pPr>
            <a:r>
              <a:rPr kumimoji="1" lang="ja-JP" altLang="en-US" sz="2000" dirty="0"/>
              <a:t>色覚異常者は、主観的な色を健常者と同じように鮮明に見ることができない。</a:t>
            </a:r>
          </a:p>
        </p:txBody>
      </p:sp>
    </p:spTree>
    <p:extLst>
      <p:ext uri="{BB962C8B-B14F-4D97-AF65-F5344CB8AC3E}">
        <p14:creationId xmlns:p14="http://schemas.microsoft.com/office/powerpoint/2010/main" val="33048002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050C68D-CA98-1838-2998-139074540540}"/>
              </a:ext>
            </a:extLst>
          </p:cNvPr>
          <p:cNvSpPr>
            <a:spLocks noGrp="1"/>
          </p:cNvSpPr>
          <p:nvPr>
            <p:ph idx="1"/>
          </p:nvPr>
        </p:nvSpPr>
        <p:spPr>
          <a:xfrm>
            <a:off x="753533" y="1605492"/>
            <a:ext cx="10515600" cy="4351338"/>
          </a:xfrm>
        </p:spPr>
        <p:txBody>
          <a:bodyPr>
            <a:normAutofit lnSpcReduction="10000"/>
          </a:bodyPr>
          <a:lstStyle/>
          <a:p>
            <a:pPr>
              <a:lnSpc>
                <a:spcPct val="130000"/>
              </a:lnSpc>
            </a:pPr>
            <a:r>
              <a:rPr kumimoji="1" lang="ja-JP" altLang="en-US" sz="2200" dirty="0"/>
              <a:t>スチュワートは、回転する鏡の中や回転する円盤を通して、色のついた光を観察する実験を行った。</a:t>
            </a:r>
          </a:p>
          <a:p>
            <a:pPr>
              <a:lnSpc>
                <a:spcPct val="130000"/>
              </a:lnSpc>
            </a:pPr>
            <a:r>
              <a:rPr kumimoji="1" lang="ja-JP" altLang="en-US" sz="2200" dirty="0"/>
              <a:t>また、同じ条件でカラー写真も鑑賞した。</a:t>
            </a:r>
          </a:p>
          <a:p>
            <a:pPr>
              <a:lnSpc>
                <a:spcPct val="130000"/>
              </a:lnSpc>
            </a:pPr>
            <a:r>
              <a:rPr kumimoji="1" lang="ja-JP" altLang="en-US" sz="2200" dirty="0"/>
              <a:t>彼の報告によると、パルスレートが遅いと青みが強くなり、白は紫になり、緑と赤は弱くなる。</a:t>
            </a:r>
          </a:p>
          <a:p>
            <a:pPr>
              <a:lnSpc>
                <a:spcPct val="130000"/>
              </a:lnSpc>
            </a:pPr>
            <a:r>
              <a:rPr kumimoji="1" lang="ja-JP" altLang="en-US" sz="2200" dirty="0"/>
              <a:t>パルスレートを上げると、青はそのままで、緑が強くなる。</a:t>
            </a:r>
          </a:p>
          <a:p>
            <a:pPr>
              <a:lnSpc>
                <a:spcPct val="130000"/>
              </a:lnSpc>
            </a:pPr>
            <a:r>
              <a:rPr lang="ja-JP" altLang="en-US" sz="2200" dirty="0"/>
              <a:t>さらに</a:t>
            </a:r>
            <a:r>
              <a:rPr kumimoji="1" lang="ja-JP" altLang="en-US" sz="2200" dirty="0"/>
              <a:t>回転数が高くなると、赤が優勢になる。</a:t>
            </a:r>
          </a:p>
          <a:p>
            <a:pPr>
              <a:lnSpc>
                <a:spcPct val="130000"/>
              </a:lnSpc>
            </a:pPr>
            <a:r>
              <a:rPr kumimoji="1" lang="ja-JP" altLang="en-US" sz="2200" dirty="0"/>
              <a:t>写真の色の変化は、主に写真の物理的な彩度、色相、明るさに依存し、プルキンエ現象は要因ではない。</a:t>
            </a:r>
          </a:p>
        </p:txBody>
      </p:sp>
    </p:spTree>
    <p:extLst>
      <p:ext uri="{BB962C8B-B14F-4D97-AF65-F5344CB8AC3E}">
        <p14:creationId xmlns:p14="http://schemas.microsoft.com/office/powerpoint/2010/main" val="36090039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BADFCA-ED0D-BC2F-47D2-F0B5DEBF8DDD}"/>
              </a:ext>
            </a:extLst>
          </p:cNvPr>
          <p:cNvSpPr>
            <a:spLocks noGrp="1"/>
          </p:cNvSpPr>
          <p:nvPr>
            <p:ph type="title"/>
          </p:nvPr>
        </p:nvSpPr>
        <p:spPr>
          <a:xfrm>
            <a:off x="838200" y="458258"/>
            <a:ext cx="10515600" cy="1325563"/>
          </a:xfrm>
        </p:spPr>
        <p:txBody>
          <a:bodyPr/>
          <a:lstStyle/>
          <a:p>
            <a:r>
              <a:rPr lang="ja-JP" altLang="en-US" sz="4400" dirty="0"/>
              <a:t>ステュワートの進化に関する考察</a:t>
            </a:r>
            <a:endParaRPr kumimoji="1" lang="ja-JP" altLang="en-US" dirty="0"/>
          </a:p>
        </p:txBody>
      </p:sp>
      <p:sp>
        <p:nvSpPr>
          <p:cNvPr id="3" name="コンテンツ プレースホルダー 2">
            <a:extLst>
              <a:ext uri="{FF2B5EF4-FFF2-40B4-BE49-F238E27FC236}">
                <a16:creationId xmlns:a16="http://schemas.microsoft.com/office/drawing/2014/main" id="{EF6DE3E7-EE52-E6C8-B0E8-7CE337E812B4}"/>
              </a:ext>
            </a:extLst>
          </p:cNvPr>
          <p:cNvSpPr>
            <a:spLocks noGrp="1"/>
          </p:cNvSpPr>
          <p:nvPr>
            <p:ph idx="1"/>
          </p:nvPr>
        </p:nvSpPr>
        <p:spPr>
          <a:xfrm>
            <a:off x="838200" y="2121957"/>
            <a:ext cx="10515600" cy="4600575"/>
          </a:xfrm>
        </p:spPr>
        <p:txBody>
          <a:bodyPr>
            <a:normAutofit/>
          </a:bodyPr>
          <a:lstStyle/>
          <a:p>
            <a:pPr>
              <a:lnSpc>
                <a:spcPct val="130000"/>
              </a:lnSpc>
            </a:pPr>
            <a:r>
              <a:rPr kumimoji="1" lang="ja-JP" altLang="en-US" sz="1800" dirty="0"/>
              <a:t>森林や水面下のように、常時あるいは頻繁に明滅する光に照らされる環境にいる動物の色彩感覚は、このような現象によって全く変化しないのだろうか？</a:t>
            </a:r>
          </a:p>
          <a:p>
            <a:pPr>
              <a:lnSpc>
                <a:spcPct val="130000"/>
              </a:lnSpc>
            </a:pPr>
            <a:r>
              <a:rPr kumimoji="1" lang="ja-JP" altLang="en-US" sz="1800" dirty="0"/>
              <a:t>もしそうなら、このような状況下では、主観的色彩の要素を考慮した保護色適応がある程度期待されるかもしれない。</a:t>
            </a:r>
          </a:p>
          <a:p>
            <a:pPr>
              <a:lnSpc>
                <a:spcPct val="130000"/>
              </a:lnSpc>
            </a:pPr>
            <a:r>
              <a:rPr kumimoji="1" lang="ja-JP" altLang="en-US" sz="1800" dirty="0"/>
              <a:t>保護色適応は、動物の色覚の問題との関連で非常に興味深いものである。ある波長に対する感覚の反応が人間とほぼ同じかどうかを調べることができる場合もあるようだからだ。</a:t>
            </a:r>
          </a:p>
          <a:p>
            <a:pPr>
              <a:lnSpc>
                <a:spcPct val="130000"/>
              </a:lnSpc>
            </a:pPr>
            <a:r>
              <a:rPr kumimoji="1" lang="ja-JP" altLang="en-US" sz="1800" dirty="0"/>
              <a:t>オーロラやその他の太陽色現象に、適切な周期で断続的に起こる色覚の主観的変化が全く関与しないかどうかは、それらに関係する光度の断続的変化の大きさとその周期による。</a:t>
            </a:r>
          </a:p>
          <a:p>
            <a:pPr>
              <a:lnSpc>
                <a:spcPct val="130000"/>
              </a:lnSpc>
            </a:pPr>
            <a:r>
              <a:rPr kumimoji="1" lang="ja-JP" altLang="en-US" sz="1800" dirty="0"/>
              <a:t>光の分光特性で色が十分に説明できる場合、主観的な要素が入り込む余地はもちろんない。</a:t>
            </a:r>
          </a:p>
        </p:txBody>
      </p:sp>
    </p:spTree>
    <p:extLst>
      <p:ext uri="{BB962C8B-B14F-4D97-AF65-F5344CB8AC3E}">
        <p14:creationId xmlns:p14="http://schemas.microsoft.com/office/powerpoint/2010/main" val="23200088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8AFA8A-AA72-3916-F4A0-751E58158417}"/>
              </a:ext>
            </a:extLst>
          </p:cNvPr>
          <p:cNvSpPr>
            <a:spLocks noGrp="1"/>
          </p:cNvSpPr>
          <p:nvPr>
            <p:ph type="title"/>
          </p:nvPr>
        </p:nvSpPr>
        <p:spPr>
          <a:xfrm>
            <a:off x="838200" y="557742"/>
            <a:ext cx="10515600" cy="1325563"/>
          </a:xfrm>
        </p:spPr>
        <p:txBody>
          <a:bodyPr/>
          <a:lstStyle/>
          <a:p>
            <a:r>
              <a:rPr kumimoji="1" lang="ja-JP" altLang="en-US" dirty="0"/>
              <a:t>ピエロンの研究 </a:t>
            </a:r>
            <a:r>
              <a:rPr kumimoji="1" lang="en-US" altLang="ja-JP" dirty="0"/>
              <a:t>again</a:t>
            </a:r>
            <a:endParaRPr kumimoji="1" lang="ja-JP" altLang="en-US" dirty="0"/>
          </a:p>
        </p:txBody>
      </p:sp>
      <p:sp>
        <p:nvSpPr>
          <p:cNvPr id="3" name="コンテンツ プレースホルダー 2">
            <a:extLst>
              <a:ext uri="{FF2B5EF4-FFF2-40B4-BE49-F238E27FC236}">
                <a16:creationId xmlns:a16="http://schemas.microsoft.com/office/drawing/2014/main" id="{34C20D18-BA44-951B-9772-7EF0489BDBB9}"/>
              </a:ext>
            </a:extLst>
          </p:cNvPr>
          <p:cNvSpPr>
            <a:spLocks noGrp="1"/>
          </p:cNvSpPr>
          <p:nvPr>
            <p:ph idx="1"/>
          </p:nvPr>
        </p:nvSpPr>
        <p:spPr>
          <a:xfrm>
            <a:off x="838200" y="2045758"/>
            <a:ext cx="10515600" cy="4351338"/>
          </a:xfrm>
        </p:spPr>
        <p:txBody>
          <a:bodyPr>
            <a:normAutofit/>
          </a:bodyPr>
          <a:lstStyle/>
          <a:p>
            <a:pPr>
              <a:lnSpc>
                <a:spcPct val="130000"/>
              </a:lnSpc>
            </a:pPr>
            <a:r>
              <a:rPr kumimoji="1" lang="ja-JP" altLang="en-US" sz="2200" dirty="0"/>
              <a:t>ピエロンは</a:t>
            </a:r>
            <a:r>
              <a:rPr lang="ja-JP" altLang="en-US" sz="2200" dirty="0"/>
              <a:t>、</a:t>
            </a:r>
            <a:r>
              <a:rPr kumimoji="1" lang="en-US" altLang="ja-JP" sz="2200" dirty="0"/>
              <a:t>1928</a:t>
            </a:r>
            <a:r>
              <a:rPr kumimoji="1" lang="ja-JP" altLang="en-US" sz="2200" dirty="0"/>
              <a:t>年に主観色に関する</a:t>
            </a:r>
            <a:r>
              <a:rPr kumimoji="1" lang="en-US" altLang="ja-JP" sz="2200" dirty="0"/>
              <a:t>4</a:t>
            </a:r>
            <a:r>
              <a:rPr kumimoji="1" lang="ja-JP" altLang="en-US" sz="2200" dirty="0"/>
              <a:t>番目の論文を発表した。</a:t>
            </a:r>
          </a:p>
          <a:p>
            <a:pPr>
              <a:lnSpc>
                <a:spcPct val="130000"/>
              </a:lnSpc>
            </a:pPr>
            <a:r>
              <a:rPr kumimoji="1" lang="ja-JP" altLang="en-US" sz="2200" dirty="0"/>
              <a:t>基本的には、アブニーの仕事を修正したものであった。</a:t>
            </a:r>
          </a:p>
          <a:p>
            <a:pPr>
              <a:lnSpc>
                <a:spcPct val="130000"/>
              </a:lnSpc>
            </a:pPr>
            <a:r>
              <a:rPr kumimoji="1" lang="ja-JP" altLang="en-US" sz="2200" dirty="0"/>
              <a:t>彼は、回転するベンハムのコマを様々な白色光の下で最も体系的な方法で観察した。</a:t>
            </a:r>
          </a:p>
          <a:p>
            <a:pPr>
              <a:lnSpc>
                <a:spcPct val="130000"/>
              </a:lnSpc>
            </a:pPr>
            <a:r>
              <a:rPr kumimoji="1" lang="ja-JP" altLang="en-US" sz="2200" dirty="0"/>
              <a:t>これらの白色光は、常に</a:t>
            </a:r>
            <a:r>
              <a:rPr kumimoji="1" lang="en-US" altLang="ja-JP" sz="2200" dirty="0"/>
              <a:t>2</a:t>
            </a:r>
            <a:r>
              <a:rPr kumimoji="1" lang="ja-JP" altLang="en-US" sz="2200" dirty="0"/>
              <a:t>つの単色光に近い放射で構成されていた。白色光は同じように見えるが、そのスペクトル組成は大きく異なっていた。</a:t>
            </a:r>
          </a:p>
          <a:p>
            <a:pPr>
              <a:lnSpc>
                <a:spcPct val="130000"/>
              </a:lnSpc>
            </a:pPr>
            <a:r>
              <a:rPr kumimoji="1" lang="ja-JP" altLang="en-US" sz="2200" dirty="0"/>
              <a:t>最後に、赤と緑の光で構成された黄色い光源のもとで、ベンハムのコマを観察した。</a:t>
            </a:r>
          </a:p>
        </p:txBody>
      </p:sp>
      <p:sp>
        <p:nvSpPr>
          <p:cNvPr id="4" name="テキスト ボックス 3">
            <a:extLst>
              <a:ext uri="{FF2B5EF4-FFF2-40B4-BE49-F238E27FC236}">
                <a16:creationId xmlns:a16="http://schemas.microsoft.com/office/drawing/2014/main" id="{9E008808-6544-BC61-334D-C338D89D5AA5}"/>
              </a:ext>
            </a:extLst>
          </p:cNvPr>
          <p:cNvSpPr txBox="1"/>
          <p:nvPr/>
        </p:nvSpPr>
        <p:spPr>
          <a:xfrm>
            <a:off x="8407400" y="557742"/>
            <a:ext cx="3142207" cy="1384995"/>
          </a:xfrm>
          <a:prstGeom prst="rect">
            <a:avLst/>
          </a:prstGeom>
          <a:noFill/>
        </p:spPr>
        <p:txBody>
          <a:bodyPr wrap="none" rtlCol="0">
            <a:spAutoFit/>
          </a:bodyPr>
          <a:lstStyle/>
          <a:p>
            <a:pPr algn="l"/>
            <a:r>
              <a:rPr lang="fr-FR" altLang="ja-JP" sz="1400" b="0" i="0" u="none" strike="noStrike" baseline="0" dirty="0">
                <a:latin typeface="Times New Roman" panose="02020603050405020304" pitchFamily="18" charset="0"/>
              </a:rPr>
              <a:t>PIÉRON, H. Influence de la composition</a:t>
            </a:r>
          </a:p>
          <a:p>
            <a:pPr algn="l"/>
            <a:r>
              <a:rPr lang="fr-FR" altLang="ja-JP" sz="1400" b="0" i="0" u="none" strike="noStrike" baseline="0" dirty="0">
                <a:latin typeface="Times New Roman" panose="02020603050405020304" pitchFamily="18" charset="0"/>
              </a:rPr>
              <a:t>de la luminiere sur la nature</a:t>
            </a:r>
          </a:p>
          <a:p>
            <a:pPr algn="l"/>
            <a:r>
              <a:rPr lang="fr-FR" altLang="ja-JP" sz="1400" b="0" i="0" u="none" strike="noStrike" baseline="0" dirty="0">
                <a:latin typeface="Times New Roman" panose="02020603050405020304" pitchFamily="18" charset="0"/>
              </a:rPr>
              <a:t>des couleurs subjectives de Fechner-</a:t>
            </a:r>
          </a:p>
          <a:p>
            <a:pPr algn="l"/>
            <a:r>
              <a:rPr lang="en-US" altLang="ja-JP" sz="1400" b="0" i="0" u="none" strike="noStrike" baseline="0" dirty="0">
                <a:latin typeface="Times New Roman" panose="02020603050405020304" pitchFamily="18" charset="0"/>
              </a:rPr>
              <a:t>Benham. </a:t>
            </a:r>
            <a:r>
              <a:rPr lang="en-US" altLang="ja-JP" sz="1400" b="0" i="0" u="none" strike="noStrike" baseline="0" dirty="0" err="1">
                <a:latin typeface="Times New Roman" panose="02020603050405020304" pitchFamily="18" charset="0"/>
              </a:rPr>
              <a:t>Donntes</a:t>
            </a:r>
            <a:r>
              <a:rPr lang="en-US" altLang="ja-JP" sz="1400" b="0" i="0" u="none" strike="noStrike" baseline="0" dirty="0">
                <a:latin typeface="Times New Roman" panose="02020603050405020304" pitchFamily="18" charset="0"/>
              </a:rPr>
              <a:t> </a:t>
            </a:r>
            <a:r>
              <a:rPr lang="en-US" altLang="ja-JP" sz="1400" b="0" i="0" u="none" strike="noStrike" baseline="0" dirty="0" err="1">
                <a:latin typeface="Times New Roman" panose="02020603050405020304" pitchFamily="18" charset="0"/>
              </a:rPr>
              <a:t>compleinentaires</a:t>
            </a:r>
            <a:r>
              <a:rPr lang="en-US" altLang="ja-JP" sz="1400" b="0" i="0" u="none" strike="noStrike" baseline="0" dirty="0">
                <a:latin typeface="Times New Roman" panose="02020603050405020304" pitchFamily="18" charset="0"/>
              </a:rPr>
              <a:t>.</a:t>
            </a:r>
          </a:p>
          <a:p>
            <a:pPr algn="l"/>
            <a:r>
              <a:rPr lang="en-US" altLang="ja-JP" sz="1400" b="0" i="1" u="none" strike="noStrike" baseline="0" dirty="0" err="1">
                <a:latin typeface="Times New Roman" panose="02020603050405020304" pitchFamily="18" charset="0"/>
              </a:rPr>
              <a:t>Annee</a:t>
            </a:r>
            <a:r>
              <a:rPr lang="en-US" altLang="ja-JP" sz="1400" b="0" i="1" u="none" strike="noStrike" baseline="0" dirty="0">
                <a:latin typeface="Times New Roman" panose="02020603050405020304" pitchFamily="18" charset="0"/>
              </a:rPr>
              <a:t> psychol., </a:t>
            </a:r>
            <a:r>
              <a:rPr lang="en-US" altLang="ja-JP" sz="1400" b="0" i="0" u="none" strike="noStrike" baseline="0" dirty="0">
                <a:latin typeface="Times New Roman" panose="02020603050405020304" pitchFamily="18" charset="0"/>
              </a:rPr>
              <a:t>1928, 29,</a:t>
            </a:r>
          </a:p>
          <a:p>
            <a:pPr algn="l"/>
            <a:r>
              <a:rPr lang="en-US" altLang="ja-JP" sz="1400" b="0" i="0" u="none" strike="noStrike" baseline="0" dirty="0">
                <a:latin typeface="Times New Roman" panose="02020603050405020304" pitchFamily="18" charset="0"/>
              </a:rPr>
              <a:t>229-233.</a:t>
            </a:r>
            <a:endParaRPr kumimoji="1" lang="ja-JP" altLang="en-US" sz="1400" dirty="0"/>
          </a:p>
        </p:txBody>
      </p:sp>
    </p:spTree>
    <p:extLst>
      <p:ext uri="{BB962C8B-B14F-4D97-AF65-F5344CB8AC3E}">
        <p14:creationId xmlns:p14="http://schemas.microsoft.com/office/powerpoint/2010/main" val="14339109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1C1A8BC-C738-AB21-C9FA-F409C9A5CDF2}"/>
              </a:ext>
            </a:extLst>
          </p:cNvPr>
          <p:cNvSpPr>
            <a:spLocks noGrp="1"/>
          </p:cNvSpPr>
          <p:nvPr>
            <p:ph idx="1"/>
          </p:nvPr>
        </p:nvSpPr>
        <p:spPr/>
        <p:txBody>
          <a:bodyPr>
            <a:normAutofit/>
          </a:bodyPr>
          <a:lstStyle/>
          <a:p>
            <a:pPr>
              <a:lnSpc>
                <a:spcPct val="130000"/>
              </a:lnSpc>
            </a:pPr>
            <a:r>
              <a:rPr kumimoji="1" lang="ja-JP" altLang="en-US" sz="2200" dirty="0"/>
              <a:t>ピエロンの結果は、見える色は光源の分光組成の関数であり、その三刺激値の関数ではないことを決定的に示す。</a:t>
            </a:r>
          </a:p>
          <a:p>
            <a:pPr>
              <a:lnSpc>
                <a:spcPct val="130000"/>
              </a:lnSpc>
            </a:pPr>
            <a:r>
              <a:rPr kumimoji="1" lang="ja-JP" altLang="en-US" sz="2200" dirty="0"/>
              <a:t>この結果は、次の</a:t>
            </a:r>
            <a:r>
              <a:rPr kumimoji="1" lang="en-US" altLang="ja-JP" sz="2200" dirty="0"/>
              <a:t>2</a:t>
            </a:r>
            <a:r>
              <a:rPr kumimoji="1" lang="ja-JP" altLang="en-US" sz="2200" dirty="0"/>
              <a:t>つの原理を提示している。</a:t>
            </a:r>
          </a:p>
          <a:p>
            <a:pPr marL="0" indent="0">
              <a:lnSpc>
                <a:spcPct val="130000"/>
              </a:lnSpc>
              <a:buNone/>
            </a:pPr>
            <a:r>
              <a:rPr kumimoji="1" lang="en-US" altLang="ja-JP" sz="2200" dirty="0"/>
              <a:t>(1) </a:t>
            </a:r>
            <a:r>
              <a:rPr kumimoji="1" lang="ja-JP" altLang="en-US" sz="2200" dirty="0"/>
              <a:t>光源の分光組成の支配的な放射は、強調される傾向がある。</a:t>
            </a:r>
          </a:p>
          <a:p>
            <a:pPr marL="0" indent="0">
              <a:lnSpc>
                <a:spcPct val="130000"/>
              </a:lnSpc>
              <a:buNone/>
            </a:pPr>
            <a:r>
              <a:rPr kumimoji="1" lang="en-US" altLang="ja-JP" sz="2200" dirty="0"/>
              <a:t>(2) </a:t>
            </a:r>
            <a:r>
              <a:rPr kumimoji="1" lang="ja-JP" altLang="en-US" sz="2200" dirty="0"/>
              <a:t>支配的な放射の補色が喚起される傾向がある。</a:t>
            </a:r>
          </a:p>
          <a:p>
            <a:pPr marL="0" indent="0">
              <a:lnSpc>
                <a:spcPct val="130000"/>
              </a:lnSpc>
              <a:buNone/>
            </a:pPr>
            <a:r>
              <a:rPr kumimoji="1" lang="en-US" altLang="ja-JP" sz="1800" dirty="0"/>
              <a:t>2</a:t>
            </a:r>
            <a:r>
              <a:rPr kumimoji="1" lang="ja-JP" altLang="en-US" sz="1800" dirty="0"/>
              <a:t>つ目の原理は、</a:t>
            </a:r>
            <a:r>
              <a:rPr kumimoji="1" lang="en-US" altLang="ja-JP" sz="1800" dirty="0"/>
              <a:t>1</a:t>
            </a:r>
            <a:r>
              <a:rPr kumimoji="1" lang="ja-JP" altLang="en-US" sz="1800" dirty="0"/>
              <a:t>つ目の原理に反して、存在しない放射に対応する色を作り出す可能性がある。</a:t>
            </a:r>
          </a:p>
        </p:txBody>
      </p:sp>
    </p:spTree>
    <p:extLst>
      <p:ext uri="{BB962C8B-B14F-4D97-AF65-F5344CB8AC3E}">
        <p14:creationId xmlns:p14="http://schemas.microsoft.com/office/powerpoint/2010/main" val="5845846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E18E52-C2D1-C1E1-EA71-950283C7C3E2}"/>
              </a:ext>
            </a:extLst>
          </p:cNvPr>
          <p:cNvSpPr>
            <a:spLocks noGrp="1"/>
          </p:cNvSpPr>
          <p:nvPr>
            <p:ph type="title"/>
          </p:nvPr>
        </p:nvSpPr>
        <p:spPr/>
        <p:txBody>
          <a:bodyPr/>
          <a:lstStyle/>
          <a:p>
            <a:r>
              <a:rPr lang="ja-JP" altLang="en-US" dirty="0"/>
              <a:t>コーマンの研究</a:t>
            </a:r>
            <a:endParaRPr kumimoji="1" lang="ja-JP" altLang="en-US" dirty="0"/>
          </a:p>
        </p:txBody>
      </p:sp>
      <p:sp>
        <p:nvSpPr>
          <p:cNvPr id="3" name="コンテンツ プレースホルダー 2">
            <a:extLst>
              <a:ext uri="{FF2B5EF4-FFF2-40B4-BE49-F238E27FC236}">
                <a16:creationId xmlns:a16="http://schemas.microsoft.com/office/drawing/2014/main" id="{69D4515C-FC33-D39D-28BF-0535F4A5CB50}"/>
              </a:ext>
            </a:extLst>
          </p:cNvPr>
          <p:cNvSpPr>
            <a:spLocks noGrp="1"/>
          </p:cNvSpPr>
          <p:nvPr>
            <p:ph idx="1"/>
          </p:nvPr>
        </p:nvSpPr>
        <p:spPr>
          <a:xfrm>
            <a:off x="838199" y="1825625"/>
            <a:ext cx="8669357" cy="4351338"/>
          </a:xfrm>
        </p:spPr>
        <p:txBody>
          <a:bodyPr>
            <a:normAutofit fontScale="92500"/>
          </a:bodyPr>
          <a:lstStyle/>
          <a:p>
            <a:pPr>
              <a:lnSpc>
                <a:spcPct val="130000"/>
              </a:lnSpc>
            </a:pPr>
            <a:r>
              <a:rPr kumimoji="1" lang="en-US" altLang="ja-JP" sz="2000" dirty="0"/>
              <a:t>1931</a:t>
            </a:r>
            <a:r>
              <a:rPr kumimoji="1" lang="ja-JP" altLang="en-US" sz="2000" dirty="0"/>
              <a:t>年、コーマン（</a:t>
            </a:r>
            <a:r>
              <a:rPr kumimoji="1" lang="en-US" altLang="ja-JP" sz="2000" dirty="0" err="1"/>
              <a:t>Kormann</a:t>
            </a:r>
            <a:r>
              <a:rPr kumimoji="1" lang="ja-JP" altLang="en-US" sz="2000" dirty="0"/>
              <a:t>）は、キモグラフドラムの上を回転する「新型」ディスクを発表した。</a:t>
            </a:r>
          </a:p>
          <a:p>
            <a:pPr>
              <a:lnSpc>
                <a:spcPct val="130000"/>
              </a:lnSpc>
            </a:pPr>
            <a:r>
              <a:rPr kumimoji="1" lang="ja-JP" altLang="en-US" sz="2000" dirty="0"/>
              <a:t>彼は、ドニセリとピエロンが行った同様の研究を知らなかったようである。</a:t>
            </a:r>
          </a:p>
          <a:p>
            <a:pPr>
              <a:lnSpc>
                <a:spcPct val="130000"/>
              </a:lnSpc>
            </a:pPr>
            <a:r>
              <a:rPr kumimoji="1" lang="ja-JP" altLang="en-US" sz="2000" dirty="0"/>
              <a:t>彼は、</a:t>
            </a:r>
            <a:r>
              <a:rPr kumimoji="1" lang="en-US" altLang="ja-JP" sz="2000" dirty="0"/>
              <a:t>3</a:t>
            </a:r>
            <a:r>
              <a:rPr kumimoji="1" lang="ja-JP" altLang="en-US" sz="2000" dirty="0"/>
              <a:t>つの新しいデザインを提示し、そのうちの</a:t>
            </a:r>
            <a:r>
              <a:rPr kumimoji="1" lang="en-US" altLang="ja-JP" sz="2000" dirty="0"/>
              <a:t>1</a:t>
            </a:r>
            <a:r>
              <a:rPr kumimoji="1" lang="ja-JP" altLang="en-US" sz="2000" dirty="0"/>
              <a:t>つは </a:t>
            </a:r>
            <a:r>
              <a:rPr kumimoji="1" lang="en-US" altLang="ja-JP" sz="2000" dirty="0"/>
              <a:t>Fig. 5b </a:t>
            </a:r>
            <a:r>
              <a:rPr kumimoji="1" lang="ja-JP" altLang="en-US" sz="2000" dirty="0"/>
              <a:t>に示されている。</a:t>
            </a:r>
          </a:p>
          <a:p>
            <a:pPr>
              <a:lnSpc>
                <a:spcPct val="130000"/>
              </a:lnSpc>
            </a:pPr>
            <a:r>
              <a:rPr kumimoji="1" lang="ja-JP" altLang="en-US" sz="2000" dirty="0"/>
              <a:t>彼は、このデザインを円盤に転写すると、半月状のウルフの円盤（</a:t>
            </a:r>
            <a:r>
              <a:rPr kumimoji="1" lang="en-US" altLang="ja-JP" sz="2000" dirty="0"/>
              <a:t>Fig. 1t </a:t>
            </a:r>
            <a:r>
              <a:rPr kumimoji="1" lang="ja-JP" altLang="en-US" sz="2000" dirty="0"/>
              <a:t>参照）に似た結果になることを指摘しているが、これには言及していない。</a:t>
            </a:r>
          </a:p>
          <a:p>
            <a:pPr>
              <a:lnSpc>
                <a:spcPct val="130000"/>
              </a:lnSpc>
            </a:pPr>
            <a:r>
              <a:rPr lang="ja-JP" altLang="en-US" sz="2000" dirty="0"/>
              <a:t>コーマン</a:t>
            </a:r>
            <a:r>
              <a:rPr kumimoji="1" lang="ja-JP" altLang="en-US" sz="2000" dirty="0"/>
              <a:t>は、自分の人工スペクトルとプリズムのスペクトルを比較し、青と紫が反転している以外は、同じスペクトルの順序で色が発生すると報告している。また、高輝度では色は見られないと報告した。</a:t>
            </a:r>
          </a:p>
        </p:txBody>
      </p:sp>
      <p:pic>
        <p:nvPicPr>
          <p:cNvPr id="5" name="図 4" descr="図形&#10;&#10;自動的に生成された説明">
            <a:extLst>
              <a:ext uri="{FF2B5EF4-FFF2-40B4-BE49-F238E27FC236}">
                <a16:creationId xmlns:a16="http://schemas.microsoft.com/office/drawing/2014/main" id="{4D40ACEC-8696-B2E1-1E96-5A7AF17F8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2553" y="365125"/>
            <a:ext cx="2011314" cy="3467300"/>
          </a:xfrm>
          <a:prstGeom prst="rect">
            <a:avLst/>
          </a:prstGeom>
        </p:spPr>
      </p:pic>
      <p:pic>
        <p:nvPicPr>
          <p:cNvPr id="7" name="図 6" descr="ロゴ&#10;&#10;自動的に生成された説明">
            <a:extLst>
              <a:ext uri="{FF2B5EF4-FFF2-40B4-BE49-F238E27FC236}">
                <a16:creationId xmlns:a16="http://schemas.microsoft.com/office/drawing/2014/main" id="{A694609E-15A8-E847-208A-68DF32D97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556" y="4001294"/>
            <a:ext cx="1872588" cy="1914764"/>
          </a:xfrm>
          <a:prstGeom prst="rect">
            <a:avLst/>
          </a:prstGeom>
        </p:spPr>
      </p:pic>
      <p:sp>
        <p:nvSpPr>
          <p:cNvPr id="8" name="テキスト ボックス 7">
            <a:extLst>
              <a:ext uri="{FF2B5EF4-FFF2-40B4-BE49-F238E27FC236}">
                <a16:creationId xmlns:a16="http://schemas.microsoft.com/office/drawing/2014/main" id="{90BC4BB3-45EC-30F6-9976-7071C41B3F1F}"/>
              </a:ext>
            </a:extLst>
          </p:cNvPr>
          <p:cNvSpPr txBox="1"/>
          <p:nvPr/>
        </p:nvSpPr>
        <p:spPr>
          <a:xfrm>
            <a:off x="5775366" y="520074"/>
            <a:ext cx="3065904" cy="1015663"/>
          </a:xfrm>
          <a:prstGeom prst="rect">
            <a:avLst/>
          </a:prstGeom>
          <a:noFill/>
        </p:spPr>
        <p:txBody>
          <a:bodyPr wrap="none" rtlCol="0">
            <a:spAutoFit/>
          </a:bodyPr>
          <a:lstStyle/>
          <a:p>
            <a:pPr algn="l"/>
            <a:r>
              <a:rPr lang="de-DE" altLang="ja-JP" sz="1500" b="0" i="0" u="none" strike="noStrike" baseline="0" dirty="0">
                <a:latin typeface="Times New Roman" panose="02020603050405020304" pitchFamily="18" charset="0"/>
              </a:rPr>
              <a:t>KORMANN, F. Die Erzeugung eines</a:t>
            </a:r>
          </a:p>
          <a:p>
            <a:pPr algn="l"/>
            <a:r>
              <a:rPr lang="en-US" altLang="ja-JP" sz="1500" b="0" i="0" u="none" strike="noStrike" baseline="0" dirty="0" err="1">
                <a:latin typeface="Times New Roman" panose="02020603050405020304" pitchFamily="18" charset="0"/>
              </a:rPr>
              <a:t>kontinuierlichen</a:t>
            </a:r>
            <a:r>
              <a:rPr lang="en-US" altLang="ja-JP" sz="1500" b="0" i="0" u="none" strike="noStrike" baseline="0" dirty="0">
                <a:latin typeface="Times New Roman" panose="02020603050405020304" pitchFamily="18" charset="0"/>
              </a:rPr>
              <a:t> </a:t>
            </a:r>
            <a:r>
              <a:rPr lang="en-US" altLang="ja-JP" sz="1500" b="0" i="0" u="none" strike="noStrike" baseline="0" dirty="0" err="1">
                <a:latin typeface="Times New Roman" panose="02020603050405020304" pitchFamily="18" charset="0"/>
              </a:rPr>
              <a:t>Spektrums</a:t>
            </a:r>
            <a:r>
              <a:rPr lang="en-US" altLang="ja-JP" sz="1500" b="0" i="0" u="none" strike="noStrike" baseline="0" dirty="0">
                <a:latin typeface="Times New Roman" panose="02020603050405020304" pitchFamily="18" charset="0"/>
              </a:rPr>
              <a:t> auf</a:t>
            </a:r>
          </a:p>
          <a:p>
            <a:pPr algn="l"/>
            <a:r>
              <a:rPr lang="de-DE" altLang="ja-JP" sz="1500" b="0" i="0" u="none" strike="noStrike" baseline="0" dirty="0">
                <a:latin typeface="Times New Roman" panose="02020603050405020304" pitchFamily="18" charset="0"/>
              </a:rPr>
              <a:t>Grund der Benhamschen Farben, </a:t>
            </a:r>
            <a:r>
              <a:rPr lang="de-DE" altLang="ja-JP" sz="1500" b="0" i="1" u="none" strike="noStrike" baseline="0" dirty="0">
                <a:latin typeface="Times New Roman" panose="02020603050405020304" pitchFamily="18" charset="0"/>
              </a:rPr>
              <a:t>Z.</a:t>
            </a:r>
          </a:p>
          <a:p>
            <a:pPr algn="l"/>
            <a:r>
              <a:rPr lang="en-US" altLang="ja-JP" sz="1500" b="0" i="1" u="none" strike="noStrike" baseline="0" dirty="0" err="1">
                <a:latin typeface="Times New Roman" panose="02020603050405020304" pitchFamily="18" charset="0"/>
              </a:rPr>
              <a:t>Sinnesphysiol</a:t>
            </a:r>
            <a:r>
              <a:rPr lang="en-US" altLang="ja-JP" sz="1500" b="0" i="1" u="none" strike="noStrike" baseline="0" dirty="0">
                <a:latin typeface="Times New Roman" panose="02020603050405020304" pitchFamily="18" charset="0"/>
              </a:rPr>
              <a:t>, </a:t>
            </a:r>
            <a:r>
              <a:rPr lang="en-US" altLang="ja-JP" sz="1500" b="0" i="0" u="none" strike="noStrike" baseline="0" dirty="0">
                <a:latin typeface="Times New Roman" panose="02020603050405020304" pitchFamily="18" charset="0"/>
              </a:rPr>
              <a:t>1931, 62, 158-166.</a:t>
            </a:r>
            <a:endParaRPr kumimoji="1" lang="ja-JP" altLang="en-US" sz="1500" dirty="0"/>
          </a:p>
        </p:txBody>
      </p:sp>
    </p:spTree>
    <p:extLst>
      <p:ext uri="{BB962C8B-B14F-4D97-AF65-F5344CB8AC3E}">
        <p14:creationId xmlns:p14="http://schemas.microsoft.com/office/powerpoint/2010/main" val="13690418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06FAA0-48EA-B85D-C5B8-0405D16D34F9}"/>
              </a:ext>
            </a:extLst>
          </p:cNvPr>
          <p:cNvSpPr>
            <a:spLocks noGrp="1"/>
          </p:cNvSpPr>
          <p:nvPr>
            <p:ph type="title"/>
          </p:nvPr>
        </p:nvSpPr>
        <p:spPr>
          <a:xfrm>
            <a:off x="4654296" y="329184"/>
            <a:ext cx="6894576" cy="1783080"/>
          </a:xfrm>
        </p:spPr>
        <p:txBody>
          <a:bodyPr anchor="b">
            <a:normAutofit/>
          </a:bodyPr>
          <a:lstStyle/>
          <a:p>
            <a:r>
              <a:rPr kumimoji="1" lang="en-US" altLang="ja-JP" sz="5400"/>
              <a:t>VI. 1931-32</a:t>
            </a:r>
            <a:r>
              <a:rPr kumimoji="1" lang="ja-JP" altLang="en-US" sz="5400"/>
              <a:t>年の再発見</a:t>
            </a:r>
          </a:p>
        </p:txBody>
      </p:sp>
      <p:pic>
        <p:nvPicPr>
          <p:cNvPr id="5" name="Picture 4" descr="宇宙から撮影した地球">
            <a:extLst>
              <a:ext uri="{FF2B5EF4-FFF2-40B4-BE49-F238E27FC236}">
                <a16:creationId xmlns:a16="http://schemas.microsoft.com/office/drawing/2014/main" id="{25084C72-35E2-3258-E204-1BCB09B9E40E}"/>
              </a:ext>
            </a:extLst>
          </p:cNvPr>
          <p:cNvPicPr>
            <a:picLocks noChangeAspect="1"/>
          </p:cNvPicPr>
          <p:nvPr/>
        </p:nvPicPr>
        <p:blipFill rotWithShape="1">
          <a:blip r:embed="rId2"/>
          <a:srcRect l="60735" r="708"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 name="コンテンツ プレースホルダー 2">
            <a:extLst>
              <a:ext uri="{FF2B5EF4-FFF2-40B4-BE49-F238E27FC236}">
                <a16:creationId xmlns:a16="http://schemas.microsoft.com/office/drawing/2014/main" id="{5508E499-9708-E842-C6E3-D10AC34EDDCE}"/>
              </a:ext>
            </a:extLst>
          </p:cNvPr>
          <p:cNvSpPr>
            <a:spLocks noGrp="1"/>
          </p:cNvSpPr>
          <p:nvPr>
            <p:ph idx="1"/>
          </p:nvPr>
        </p:nvSpPr>
        <p:spPr>
          <a:xfrm>
            <a:off x="4654296" y="2706624"/>
            <a:ext cx="6894576" cy="3483864"/>
          </a:xfrm>
        </p:spPr>
        <p:txBody>
          <a:bodyPr>
            <a:normAutofit/>
          </a:bodyPr>
          <a:lstStyle/>
          <a:p>
            <a:r>
              <a:rPr kumimoji="1" lang="en-US" altLang="ja-JP" sz="2200" dirty="0"/>
              <a:t>1931</a:t>
            </a:r>
            <a:r>
              <a:rPr kumimoji="1" lang="ja-JP" altLang="en-US" sz="2200" dirty="0"/>
              <a:t>年、クロプステグ（</a:t>
            </a:r>
            <a:r>
              <a:rPr kumimoji="1" lang="en-US" altLang="ja-JP" sz="2200"/>
              <a:t>Klopsteg</a:t>
            </a:r>
            <a:r>
              <a:rPr kumimoji="1" lang="ja-JP" altLang="en-US" sz="2200" dirty="0"/>
              <a:t>）は、主観的な色彩の</a:t>
            </a:r>
            <a:r>
              <a:rPr kumimoji="1" lang="en-US" altLang="ja-JP" sz="2200" dirty="0"/>
              <a:t>10</a:t>
            </a:r>
            <a:r>
              <a:rPr kumimoji="1" lang="ja-JP" altLang="en-US" sz="2200" dirty="0"/>
              <a:t>番目の再発見をした。</a:t>
            </a:r>
            <a:endParaRPr kumimoji="1" lang="ja-JP" altLang="en-US" sz="2200"/>
          </a:p>
          <a:p>
            <a:r>
              <a:rPr kumimoji="1" lang="ja-JP" altLang="en-US" sz="2200" dirty="0"/>
              <a:t>彼は、点滅するネオン管をすりガラス越しに観察すると、実に多彩な色彩が観察された。</a:t>
            </a:r>
            <a:endParaRPr kumimoji="1" lang="ja-JP" altLang="en-US" sz="2200"/>
          </a:p>
          <a:p>
            <a:r>
              <a:rPr kumimoji="1" lang="ja-JP" altLang="en-US" sz="2200" dirty="0"/>
              <a:t>スクリーンの前に扇風機を置き、適切なストロボ効果を生じさせると、羽根の縁に色がついたように見えた。</a:t>
            </a:r>
            <a:endParaRPr kumimoji="1" lang="ja-JP" altLang="en-US" sz="2200"/>
          </a:p>
        </p:txBody>
      </p:sp>
      <p:sp>
        <p:nvSpPr>
          <p:cNvPr id="4" name="テキスト ボックス 3">
            <a:extLst>
              <a:ext uri="{FF2B5EF4-FFF2-40B4-BE49-F238E27FC236}">
                <a16:creationId xmlns:a16="http://schemas.microsoft.com/office/drawing/2014/main" id="{7E0C34F7-2482-D5C1-7D49-703331812446}"/>
              </a:ext>
            </a:extLst>
          </p:cNvPr>
          <p:cNvSpPr txBox="1"/>
          <p:nvPr/>
        </p:nvSpPr>
        <p:spPr>
          <a:xfrm>
            <a:off x="6094476" y="5861518"/>
            <a:ext cx="4673267" cy="646331"/>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KLOPSTEG, P. E. A curious color phenomenon.</a:t>
            </a:r>
          </a:p>
          <a:p>
            <a:pPr algn="l"/>
            <a:r>
              <a:rPr lang="en-US" altLang="ja-JP" sz="1800" b="0" i="1" u="none" strike="noStrike" baseline="0" dirty="0">
                <a:latin typeface="Times New Roman" panose="02020603050405020304" pitchFamily="18" charset="0"/>
              </a:rPr>
              <a:t>Science, </a:t>
            </a:r>
            <a:r>
              <a:rPr lang="en-US" altLang="ja-JP" sz="1800" b="0" i="0" u="none" strike="noStrike" baseline="0" dirty="0">
                <a:latin typeface="Times New Roman" panose="02020603050405020304" pitchFamily="18" charset="0"/>
              </a:rPr>
              <a:t>1931, 73 (new</a:t>
            </a:r>
            <a:r>
              <a:rPr lang="ja-JP" altLang="en-US" dirty="0">
                <a:latin typeface="Times New Roman" panose="02020603050405020304" pitchFamily="18" charset="0"/>
              </a:rPr>
              <a:t> </a:t>
            </a:r>
            <a:r>
              <a:rPr lang="en-US" altLang="ja-JP" sz="1800" b="0" i="0" u="none" strike="noStrike" baseline="0" dirty="0">
                <a:latin typeface="Times New Roman" panose="02020603050405020304" pitchFamily="18" charset="0"/>
              </a:rPr>
              <a:t>series), 590.</a:t>
            </a:r>
            <a:endParaRPr kumimoji="1" lang="ja-JP" altLang="en-US" dirty="0"/>
          </a:p>
        </p:txBody>
      </p:sp>
    </p:spTree>
    <p:extLst>
      <p:ext uri="{BB962C8B-B14F-4D97-AF65-F5344CB8AC3E}">
        <p14:creationId xmlns:p14="http://schemas.microsoft.com/office/powerpoint/2010/main" val="39387685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FDDA8E3-A5DD-C90F-2FF6-499A8B6DC105}"/>
              </a:ext>
            </a:extLst>
          </p:cNvPr>
          <p:cNvSpPr>
            <a:spLocks noGrp="1"/>
          </p:cNvSpPr>
          <p:nvPr>
            <p:ph idx="1"/>
          </p:nvPr>
        </p:nvSpPr>
        <p:spPr>
          <a:xfrm>
            <a:off x="838200" y="1958665"/>
            <a:ext cx="10515600" cy="3324536"/>
          </a:xfrm>
        </p:spPr>
        <p:txBody>
          <a:bodyPr>
            <a:normAutofit/>
          </a:bodyPr>
          <a:lstStyle/>
          <a:p>
            <a:pPr>
              <a:lnSpc>
                <a:spcPct val="130000"/>
              </a:lnSpc>
            </a:pPr>
            <a:r>
              <a:rPr kumimoji="1" lang="ja-JP" altLang="en-US" sz="2200" dirty="0"/>
              <a:t>ウェイ</a:t>
            </a:r>
            <a:r>
              <a:rPr lang="ja-JP" altLang="en-US" sz="2200" dirty="0"/>
              <a:t>（</a:t>
            </a:r>
            <a:r>
              <a:rPr lang="en-US" altLang="ja-JP" sz="2200" dirty="0"/>
              <a:t>Way</a:t>
            </a:r>
            <a:r>
              <a:rPr lang="ja-JP" altLang="en-US" sz="2200" dirty="0"/>
              <a:t>）</a:t>
            </a:r>
            <a:r>
              <a:rPr kumimoji="1" lang="ja-JP" altLang="en-US" sz="2200" dirty="0"/>
              <a:t>は、クロプステグに続いて</a:t>
            </a:r>
            <a:r>
              <a:rPr kumimoji="1" lang="en-US" altLang="ja-JP" sz="2200" dirty="0"/>
              <a:t>11</a:t>
            </a:r>
            <a:r>
              <a:rPr kumimoji="1" lang="ja-JP" altLang="en-US" sz="2200" dirty="0"/>
              <a:t>番目の再発見をした。彼は、フィルムのない</a:t>
            </a:r>
            <a:r>
              <a:rPr kumimoji="1" lang="en-US" altLang="ja-JP" sz="2200" dirty="0"/>
              <a:t>16</a:t>
            </a:r>
            <a:r>
              <a:rPr kumimoji="1" lang="ja-JP" altLang="en-US" sz="2200" dirty="0"/>
              <a:t>ミリ映写機を</a:t>
            </a:r>
            <a:r>
              <a:rPr kumimoji="1" lang="en-US" altLang="ja-JP" sz="2200" dirty="0"/>
              <a:t>1</a:t>
            </a:r>
            <a:r>
              <a:rPr kumimoji="1" lang="ja-JP" altLang="en-US" sz="2200" dirty="0"/>
              <a:t>秒間に約</a:t>
            </a:r>
            <a:r>
              <a:rPr kumimoji="1" lang="en-US" altLang="ja-JP" sz="2200" dirty="0"/>
              <a:t>11</a:t>
            </a:r>
            <a:r>
              <a:rPr kumimoji="1" lang="ja-JP" altLang="en-US" sz="2200" dirty="0"/>
              <a:t>コマの速度で動かしているときに、独自にこの現象に気づいたと指摘した。そして、スクリーン上の色彩効果を観察した。</a:t>
            </a:r>
            <a:endParaRPr kumimoji="1" lang="en-US" altLang="ja-JP" sz="2200" dirty="0"/>
          </a:p>
          <a:p>
            <a:pPr>
              <a:lnSpc>
                <a:spcPct val="130000"/>
              </a:lnSpc>
            </a:pPr>
            <a:endParaRPr kumimoji="1" lang="ja-JP" altLang="en-US" sz="2200" dirty="0"/>
          </a:p>
          <a:p>
            <a:pPr>
              <a:lnSpc>
                <a:spcPct val="130000"/>
              </a:lnSpc>
            </a:pPr>
            <a:r>
              <a:rPr kumimoji="1" lang="en-US" altLang="ja-JP" sz="2200" dirty="0"/>
              <a:t>1932</a:t>
            </a:r>
            <a:r>
              <a:rPr kumimoji="1" lang="ja-JP" altLang="en-US" sz="2200" dirty="0"/>
              <a:t>年</a:t>
            </a:r>
            <a:r>
              <a:rPr lang="ja-JP" altLang="en-US" sz="2200" dirty="0"/>
              <a:t>、レモン（</a:t>
            </a:r>
            <a:r>
              <a:rPr kumimoji="1" lang="en-US" altLang="ja-JP" sz="2200" dirty="0"/>
              <a:t>Lemmon</a:t>
            </a:r>
            <a:r>
              <a:rPr lang="ja-JP" altLang="en-US" sz="2200" dirty="0"/>
              <a:t>） </a:t>
            </a:r>
            <a:r>
              <a:rPr kumimoji="1" lang="ja-JP" altLang="en-US" sz="2200" dirty="0"/>
              <a:t>は、クロプステグとウェイが観察した色は、</a:t>
            </a:r>
            <a:r>
              <a:rPr kumimoji="1" lang="en-US" altLang="ja-JP" sz="2200" dirty="0"/>
              <a:t>100</a:t>
            </a:r>
            <a:r>
              <a:rPr kumimoji="1" lang="ja-JP" altLang="en-US" sz="2200" dirty="0"/>
              <a:t>年以上前から知られている主観的な色であろうと指摘した。</a:t>
            </a:r>
          </a:p>
        </p:txBody>
      </p:sp>
      <p:sp>
        <p:nvSpPr>
          <p:cNvPr id="4" name="テキスト ボックス 3">
            <a:extLst>
              <a:ext uri="{FF2B5EF4-FFF2-40B4-BE49-F238E27FC236}">
                <a16:creationId xmlns:a16="http://schemas.microsoft.com/office/drawing/2014/main" id="{FCB2D078-7372-C2A0-AEF1-B45E2FBEF308}"/>
              </a:ext>
            </a:extLst>
          </p:cNvPr>
          <p:cNvSpPr txBox="1"/>
          <p:nvPr/>
        </p:nvSpPr>
        <p:spPr>
          <a:xfrm>
            <a:off x="6163734" y="5748866"/>
            <a:ext cx="3512500" cy="646331"/>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LEMMON, V. VV. Entoptic colors.</a:t>
            </a:r>
          </a:p>
          <a:p>
            <a:pPr algn="l"/>
            <a:r>
              <a:rPr lang="en-US" altLang="ja-JP" sz="1800" b="0" i="1" u="none" strike="noStrike" baseline="0" dirty="0">
                <a:latin typeface="Times New Roman" panose="02020603050405020304" pitchFamily="18" charset="0"/>
              </a:rPr>
              <a:t>Science, </a:t>
            </a:r>
            <a:r>
              <a:rPr lang="en-US" altLang="ja-JP" sz="1800" b="0" i="0" u="none" strike="noStrike" baseline="0" dirty="0">
                <a:latin typeface="Times New Roman" panose="02020603050405020304" pitchFamily="18" charset="0"/>
              </a:rPr>
              <a:t>1932, 75 (new series), 217.</a:t>
            </a:r>
            <a:endParaRPr kumimoji="1" lang="ja-JP" altLang="en-US" dirty="0"/>
          </a:p>
        </p:txBody>
      </p:sp>
      <p:sp>
        <p:nvSpPr>
          <p:cNvPr id="5" name="テキスト ボックス 4">
            <a:extLst>
              <a:ext uri="{FF2B5EF4-FFF2-40B4-BE49-F238E27FC236}">
                <a16:creationId xmlns:a16="http://schemas.microsoft.com/office/drawing/2014/main" id="{E48A989D-F85B-53F0-992C-F0AB640B893E}"/>
              </a:ext>
            </a:extLst>
          </p:cNvPr>
          <p:cNvSpPr txBox="1"/>
          <p:nvPr/>
        </p:nvSpPr>
        <p:spPr>
          <a:xfrm>
            <a:off x="2192867" y="5748866"/>
            <a:ext cx="3539367" cy="646331"/>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WAY, E, F. Entoptic colors. </a:t>
            </a:r>
            <a:r>
              <a:rPr lang="en-US" altLang="ja-JP" sz="1800" b="0" i="1" u="none" strike="noStrike" baseline="0" dirty="0">
                <a:latin typeface="Times New Roman" panose="02020603050405020304" pitchFamily="18" charset="0"/>
              </a:rPr>
              <a:t>Science,</a:t>
            </a:r>
          </a:p>
          <a:p>
            <a:pPr algn="l"/>
            <a:r>
              <a:rPr lang="en-US" altLang="ja-JP" sz="1800" b="0" i="0" u="none" strike="noStrike" baseline="0" dirty="0">
                <a:latin typeface="Times New Roman" panose="02020603050405020304" pitchFamily="18" charset="0"/>
              </a:rPr>
              <a:t>1932, 75 (new series), 81.</a:t>
            </a:r>
            <a:endParaRPr kumimoji="1" lang="ja-JP" altLang="en-US" dirty="0"/>
          </a:p>
        </p:txBody>
      </p:sp>
    </p:spTree>
    <p:extLst>
      <p:ext uri="{BB962C8B-B14F-4D97-AF65-F5344CB8AC3E}">
        <p14:creationId xmlns:p14="http://schemas.microsoft.com/office/powerpoint/2010/main" val="10778036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1AD60C-C3F8-B2AE-A658-C5FC8E7C1AAE}"/>
              </a:ext>
            </a:extLst>
          </p:cNvPr>
          <p:cNvSpPr>
            <a:spLocks noGrp="1"/>
          </p:cNvSpPr>
          <p:nvPr>
            <p:ph type="title"/>
          </p:nvPr>
        </p:nvSpPr>
        <p:spPr/>
        <p:txBody>
          <a:bodyPr/>
          <a:lstStyle/>
          <a:p>
            <a:r>
              <a:rPr kumimoji="1" lang="ja-JP" altLang="en-US" dirty="0"/>
              <a:t>スキナーの研究</a:t>
            </a:r>
          </a:p>
        </p:txBody>
      </p:sp>
      <p:sp>
        <p:nvSpPr>
          <p:cNvPr id="3" name="コンテンツ プレースホルダー 2">
            <a:extLst>
              <a:ext uri="{FF2B5EF4-FFF2-40B4-BE49-F238E27FC236}">
                <a16:creationId xmlns:a16="http://schemas.microsoft.com/office/drawing/2014/main" id="{6F6C1EAD-1F53-BAF1-241F-5CEC670D3C68}"/>
              </a:ext>
            </a:extLst>
          </p:cNvPr>
          <p:cNvSpPr>
            <a:spLocks noGrp="1"/>
          </p:cNvSpPr>
          <p:nvPr>
            <p:ph idx="1"/>
          </p:nvPr>
        </p:nvSpPr>
        <p:spPr>
          <a:xfrm>
            <a:off x="838200" y="1990748"/>
            <a:ext cx="7340600" cy="4351338"/>
          </a:xfrm>
        </p:spPr>
        <p:txBody>
          <a:bodyPr>
            <a:normAutofit/>
          </a:bodyPr>
          <a:lstStyle/>
          <a:p>
            <a:pPr>
              <a:lnSpc>
                <a:spcPct val="130000"/>
              </a:lnSpc>
            </a:pPr>
            <a:r>
              <a:rPr kumimoji="1" lang="ja-JP" altLang="en-US" sz="1800" dirty="0"/>
              <a:t>スキナー（</a:t>
            </a:r>
            <a:r>
              <a:rPr kumimoji="1" lang="en-US" altLang="ja-JP" sz="1800" dirty="0"/>
              <a:t>Skinner</a:t>
            </a:r>
            <a:r>
              <a:rPr kumimoji="1" lang="ja-JP" altLang="en-US" sz="1800" dirty="0"/>
              <a:t>）は、</a:t>
            </a:r>
            <a:r>
              <a:rPr kumimoji="1" lang="en-US" altLang="ja-JP" sz="1800" dirty="0"/>
              <a:t>1932</a:t>
            </a:r>
            <a:r>
              <a:rPr kumimoji="1" lang="ja-JP" altLang="en-US" sz="1800" dirty="0"/>
              <a:t>年に</a:t>
            </a:r>
            <a:r>
              <a:rPr kumimoji="1" lang="en-US" altLang="ja-JP" sz="1800" dirty="0"/>
              <a:t>12</a:t>
            </a:r>
            <a:r>
              <a:rPr kumimoji="1" lang="ja-JP" altLang="en-US" sz="1800" dirty="0"/>
              <a:t>番目の再発見を行い、</a:t>
            </a:r>
            <a:r>
              <a:rPr lang="en-US" altLang="ja-JP" sz="1800" dirty="0"/>
              <a:t>Fig. </a:t>
            </a:r>
            <a:r>
              <a:rPr kumimoji="1" lang="en-US" altLang="ja-JP" sz="1800" dirty="0"/>
              <a:t>5c </a:t>
            </a:r>
            <a:r>
              <a:rPr kumimoji="1" lang="ja-JP" altLang="en-US" sz="1800" dirty="0"/>
              <a:t>に示す円盤を観察した。 </a:t>
            </a:r>
            <a:endParaRPr kumimoji="1" lang="en-US" altLang="ja-JP" sz="1800" dirty="0"/>
          </a:p>
          <a:p>
            <a:pPr>
              <a:lnSpc>
                <a:spcPct val="130000"/>
              </a:lnSpc>
            </a:pPr>
            <a:r>
              <a:rPr kumimoji="1" lang="ja-JP" altLang="en-US" sz="1800" dirty="0"/>
              <a:t>円盤は静止しており、ピンホールで観察することになっている。</a:t>
            </a:r>
            <a:endParaRPr kumimoji="1" lang="en-US" altLang="ja-JP" sz="1800" dirty="0"/>
          </a:p>
          <a:p>
            <a:pPr>
              <a:lnSpc>
                <a:spcPct val="130000"/>
              </a:lnSpc>
            </a:pPr>
            <a:r>
              <a:rPr kumimoji="1" lang="ja-JP" altLang="en-US" sz="1800" dirty="0"/>
              <a:t>スキナーは、</a:t>
            </a:r>
            <a:r>
              <a:rPr lang="ja-JP" altLang="en-US" sz="1800" dirty="0"/>
              <a:t>「</a:t>
            </a:r>
            <a:r>
              <a:rPr kumimoji="1" lang="ja-JP" altLang="en-US" sz="1800" dirty="0"/>
              <a:t>私の知る限り、これに匹敵する効果は報告されていない」と書いている。</a:t>
            </a:r>
          </a:p>
          <a:p>
            <a:pPr>
              <a:lnSpc>
                <a:spcPct val="130000"/>
              </a:lnSpc>
            </a:pPr>
            <a:r>
              <a:rPr kumimoji="1" lang="ja-JP" altLang="en-US" sz="1800" dirty="0"/>
              <a:t>スキナーの説明では、色彩は、非常に少ない要素の領域が影響を受け、</a:t>
            </a:r>
            <a:r>
              <a:rPr kumimoji="1" lang="en-US" altLang="ja-JP" sz="1800" dirty="0"/>
              <a:t>1</a:t>
            </a:r>
            <a:r>
              <a:rPr kumimoji="1" lang="ja-JP" altLang="en-US" sz="1800" dirty="0"/>
              <a:t>つのタイプの錐体が不釣り合いな数だけ刺激されることによるものであるが、オスターバーグ（</a:t>
            </a:r>
            <a:r>
              <a:rPr kumimoji="1" lang="en-US" altLang="ja-JP" sz="1800" dirty="0" err="1"/>
              <a:t>Østerberg</a:t>
            </a:r>
            <a:r>
              <a:rPr kumimoji="1" lang="ja-JP" altLang="en-US" sz="1800" dirty="0"/>
              <a:t>）による錐体サイズの測定値</a:t>
            </a:r>
            <a:r>
              <a:rPr kumimoji="1" lang="en-US" altLang="ja-JP" sz="1800" dirty="0"/>
              <a:t>*</a:t>
            </a:r>
            <a:r>
              <a:rPr kumimoji="1" lang="ja-JP" altLang="en-US" sz="1800" dirty="0"/>
              <a:t>に照らすと、その可能性はない。</a:t>
            </a:r>
          </a:p>
        </p:txBody>
      </p:sp>
      <p:sp>
        <p:nvSpPr>
          <p:cNvPr id="4" name="テキスト ボックス 3">
            <a:extLst>
              <a:ext uri="{FF2B5EF4-FFF2-40B4-BE49-F238E27FC236}">
                <a16:creationId xmlns:a16="http://schemas.microsoft.com/office/drawing/2014/main" id="{73A37779-A0C8-A5EB-56C9-66E6BF6DCC98}"/>
              </a:ext>
            </a:extLst>
          </p:cNvPr>
          <p:cNvSpPr txBox="1"/>
          <p:nvPr/>
        </p:nvSpPr>
        <p:spPr>
          <a:xfrm>
            <a:off x="1320800" y="6215876"/>
            <a:ext cx="9414934" cy="553998"/>
          </a:xfrm>
          <a:prstGeom prst="rect">
            <a:avLst/>
          </a:prstGeom>
          <a:noFill/>
        </p:spPr>
        <p:txBody>
          <a:bodyPr wrap="square" rtlCol="0">
            <a:spAutoFit/>
          </a:bodyPr>
          <a:lstStyle/>
          <a:p>
            <a:r>
              <a:rPr lang="en-US" altLang="ja-JP" sz="1500" dirty="0"/>
              <a:t>*</a:t>
            </a:r>
            <a:r>
              <a:rPr lang="en-US" altLang="ja-JP" sz="1500" dirty="0" err="1"/>
              <a:t>Osterberg</a:t>
            </a:r>
            <a:r>
              <a:rPr lang="en-US" altLang="ja-JP" sz="1500" dirty="0"/>
              <a:t>, G. 1935. Topography of the layer of rods and cones in the human retina. </a:t>
            </a:r>
            <a:r>
              <a:rPr lang="en-US" altLang="ja-JP" sz="1500" i="1" dirty="0"/>
              <a:t>Acta </a:t>
            </a:r>
            <a:r>
              <a:rPr lang="en-US" altLang="ja-JP" sz="1500" i="1" dirty="0" err="1"/>
              <a:t>Ophthalmologica</a:t>
            </a:r>
            <a:r>
              <a:rPr lang="en-US" altLang="ja-JP" sz="1500" dirty="0"/>
              <a:t> Supplement 6:1-103.</a:t>
            </a:r>
            <a:r>
              <a:rPr lang="ja-JP" altLang="en-US" sz="1500" dirty="0"/>
              <a:t>　のことのようだ。</a:t>
            </a:r>
            <a:endParaRPr kumimoji="1" lang="ja-JP" altLang="en-US" sz="1500" dirty="0"/>
          </a:p>
        </p:txBody>
      </p:sp>
      <p:pic>
        <p:nvPicPr>
          <p:cNvPr id="6" name="図 5" descr="武器, 巣蜜 が含まれている画像&#10;&#10;自動的に生成された説明">
            <a:extLst>
              <a:ext uri="{FF2B5EF4-FFF2-40B4-BE49-F238E27FC236}">
                <a16:creationId xmlns:a16="http://schemas.microsoft.com/office/drawing/2014/main" id="{F9429846-C157-DC39-6E39-2A100E552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4035" y="1887469"/>
            <a:ext cx="3170195" cy="3231160"/>
          </a:xfrm>
          <a:prstGeom prst="rect">
            <a:avLst/>
          </a:prstGeom>
        </p:spPr>
      </p:pic>
      <p:pic>
        <p:nvPicPr>
          <p:cNvPr id="8" name="図 7" descr="スーツを着た男性の白黒写真&#10;&#10;自動的に生成された説明">
            <a:extLst>
              <a:ext uri="{FF2B5EF4-FFF2-40B4-BE49-F238E27FC236}">
                <a16:creationId xmlns:a16="http://schemas.microsoft.com/office/drawing/2014/main" id="{81C1BB07-4E76-78CD-C83D-1E0B6C40F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8267" y="0"/>
            <a:ext cx="1664208" cy="1825752"/>
          </a:xfrm>
          <a:prstGeom prst="rect">
            <a:avLst/>
          </a:prstGeom>
        </p:spPr>
      </p:pic>
      <p:sp>
        <p:nvSpPr>
          <p:cNvPr id="9" name="テキスト ボックス 8">
            <a:extLst>
              <a:ext uri="{FF2B5EF4-FFF2-40B4-BE49-F238E27FC236}">
                <a16:creationId xmlns:a16="http://schemas.microsoft.com/office/drawing/2014/main" id="{CA5F44AF-E527-B0B0-C561-0997148ED22B}"/>
              </a:ext>
            </a:extLst>
          </p:cNvPr>
          <p:cNvSpPr txBox="1"/>
          <p:nvPr/>
        </p:nvSpPr>
        <p:spPr>
          <a:xfrm>
            <a:off x="8049969" y="536351"/>
            <a:ext cx="3623749"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SKINNER, B. F. A paradoxical color</a:t>
            </a:r>
          </a:p>
          <a:p>
            <a:pPr algn="l"/>
            <a:r>
              <a:rPr lang="nl-NL" altLang="ja-JP" sz="1800" b="0" i="0" u="none" strike="noStrike" baseline="0" dirty="0">
                <a:latin typeface="Times New Roman" panose="02020603050405020304" pitchFamily="18" charset="0"/>
              </a:rPr>
              <a:t>effect. </a:t>
            </a:r>
            <a:r>
              <a:rPr lang="nl-NL" altLang="ja-JP" sz="1800" b="0" i="1" u="none" strike="noStrike" baseline="0" dirty="0">
                <a:latin typeface="Times New Roman" panose="02020603050405020304" pitchFamily="18" charset="0"/>
              </a:rPr>
              <a:t>J. gen. Psychol., </a:t>
            </a:r>
            <a:r>
              <a:rPr lang="nl-NL" altLang="ja-JP" sz="1800" b="0" i="0" u="none" strike="noStrike" baseline="0" dirty="0">
                <a:latin typeface="Times New Roman" panose="02020603050405020304" pitchFamily="18" charset="0"/>
              </a:rPr>
              <a:t>1932, 7, 481-</a:t>
            </a:r>
          </a:p>
          <a:p>
            <a:pPr algn="l"/>
            <a:r>
              <a:rPr lang="en-US" altLang="ja-JP" sz="1800" b="0" i="0" u="none" strike="noStrike" baseline="0" dirty="0">
                <a:latin typeface="Times New Roman" panose="02020603050405020304" pitchFamily="18" charset="0"/>
              </a:rPr>
              <a:t>482.</a:t>
            </a:r>
            <a:endParaRPr kumimoji="1" lang="ja-JP" altLang="en-US" dirty="0"/>
          </a:p>
        </p:txBody>
      </p:sp>
    </p:spTree>
    <p:extLst>
      <p:ext uri="{BB962C8B-B14F-4D97-AF65-F5344CB8AC3E}">
        <p14:creationId xmlns:p14="http://schemas.microsoft.com/office/powerpoint/2010/main" val="9141019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3C0C57CB-41D6-9EB3-D512-71B2D54C32AD}"/>
              </a:ext>
            </a:extLst>
          </p:cNvPr>
          <p:cNvSpPr>
            <a:spLocks noGrp="1"/>
          </p:cNvSpPr>
          <p:nvPr>
            <p:ph type="title"/>
          </p:nvPr>
        </p:nvSpPr>
        <p:spPr>
          <a:xfrm>
            <a:off x="793662" y="386930"/>
            <a:ext cx="10066122" cy="1298448"/>
          </a:xfrm>
        </p:spPr>
        <p:txBody>
          <a:bodyPr anchor="b">
            <a:normAutofit/>
          </a:bodyPr>
          <a:lstStyle/>
          <a:p>
            <a:r>
              <a:rPr kumimoji="1" lang="en-US" altLang="ja-JP" sz="4800"/>
              <a:t>VII. </a:t>
            </a:r>
            <a:r>
              <a:rPr kumimoji="1" lang="ja-JP" altLang="en-US" sz="4800"/>
              <a:t>現代の実験的研究　</a:t>
            </a:r>
            <a:r>
              <a:rPr kumimoji="1" lang="en-US" altLang="ja-JP" sz="4800"/>
              <a:t>(p. 124)</a:t>
            </a:r>
            <a:endParaRPr kumimoji="1" lang="ja-JP" altLang="en-US" sz="4800"/>
          </a:p>
        </p:txBody>
      </p:sp>
      <p:sp>
        <p:nvSpPr>
          <p:cNvPr id="17" name="Rectangle 1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コンテンツ プレースホルダー 6">
            <a:extLst>
              <a:ext uri="{FF2B5EF4-FFF2-40B4-BE49-F238E27FC236}">
                <a16:creationId xmlns:a16="http://schemas.microsoft.com/office/drawing/2014/main" id="{C4B9D3C7-482E-81E1-B46C-B2E283D58E59}"/>
              </a:ext>
            </a:extLst>
          </p:cNvPr>
          <p:cNvSpPr>
            <a:spLocks noGrp="1"/>
          </p:cNvSpPr>
          <p:nvPr>
            <p:ph idx="1"/>
          </p:nvPr>
        </p:nvSpPr>
        <p:spPr>
          <a:xfrm>
            <a:off x="793661" y="2599509"/>
            <a:ext cx="4530898" cy="3639450"/>
          </a:xfrm>
        </p:spPr>
        <p:txBody>
          <a:bodyPr anchor="ctr">
            <a:normAutofit/>
          </a:bodyPr>
          <a:lstStyle/>
          <a:p>
            <a:r>
              <a:rPr lang="en-US" altLang="ja-JP" sz="2000" dirty="0"/>
              <a:t>1933</a:t>
            </a:r>
            <a:r>
              <a:rPr lang="ja-JP" altLang="en-US" sz="2000" dirty="0"/>
              <a:t>年、コレンブランダー（</a:t>
            </a:r>
            <a:r>
              <a:rPr lang="en-US" altLang="ja-JP" sz="2000"/>
              <a:t>Colenbrander</a:t>
            </a:r>
            <a:r>
              <a:rPr lang="ja-JP" altLang="en-US" sz="2000" dirty="0"/>
              <a:t>）は、このテーマについて非常に長い論文を書いたが、その努力は結果より大きかったことは確かである。</a:t>
            </a:r>
            <a:endParaRPr lang="ja-JP" altLang="en-US" sz="2000"/>
          </a:p>
          <a:p>
            <a:r>
              <a:rPr lang="ja-JP" altLang="en-US" sz="2000" dirty="0"/>
              <a:t>ベンハム・ディスクを観察し、カイモグラフのドラムの上に置くためのいくつかの新しいデザインを開発した。</a:t>
            </a:r>
            <a:r>
              <a:rPr lang="en-US" altLang="ja-JP" sz="2000" dirty="0"/>
              <a:t>Fig. 5d </a:t>
            </a:r>
            <a:r>
              <a:rPr lang="ja-JP" altLang="en-US" sz="2000" dirty="0"/>
              <a:t>は、その一つである。</a:t>
            </a:r>
            <a:endParaRPr lang="ja-JP" altLang="en-US" sz="2000"/>
          </a:p>
        </p:txBody>
      </p:sp>
      <p:pic>
        <p:nvPicPr>
          <p:cNvPr id="9" name="図 8" descr="図形&#10;&#10;中程度の精度で自動的に生成された説明">
            <a:extLst>
              <a:ext uri="{FF2B5EF4-FFF2-40B4-BE49-F238E27FC236}">
                <a16:creationId xmlns:a16="http://schemas.microsoft.com/office/drawing/2014/main" id="{6A40B8F0-BCD1-6E40-6EBB-828B44E16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532" y="3079559"/>
            <a:ext cx="5150277" cy="2523635"/>
          </a:xfrm>
          <a:prstGeom prst="rect">
            <a:avLst/>
          </a:prstGeom>
        </p:spPr>
      </p:pic>
      <p:sp>
        <p:nvSpPr>
          <p:cNvPr id="21" name="Rectangle 2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テキスト ボックス 9">
            <a:extLst>
              <a:ext uri="{FF2B5EF4-FFF2-40B4-BE49-F238E27FC236}">
                <a16:creationId xmlns:a16="http://schemas.microsoft.com/office/drawing/2014/main" id="{9C7D2327-0372-3312-99B0-7A8317BEF8A2}"/>
              </a:ext>
            </a:extLst>
          </p:cNvPr>
          <p:cNvSpPr txBox="1"/>
          <p:nvPr/>
        </p:nvSpPr>
        <p:spPr>
          <a:xfrm>
            <a:off x="6482700" y="2270071"/>
            <a:ext cx="3076483" cy="846386"/>
          </a:xfrm>
          <a:prstGeom prst="rect">
            <a:avLst/>
          </a:prstGeom>
          <a:noFill/>
        </p:spPr>
        <p:txBody>
          <a:bodyPr wrap="none" rtlCol="0">
            <a:spAutoFit/>
          </a:bodyPr>
          <a:lstStyle/>
          <a:p>
            <a:pPr algn="l">
              <a:spcAft>
                <a:spcPts val="600"/>
              </a:spcAft>
            </a:pPr>
            <a:r>
              <a:rPr lang="en-US" altLang="ja-JP" sz="1300" b="0" i="0" u="none" strike="noStrike" baseline="0" dirty="0">
                <a:latin typeface="Times New Roman" panose="02020603050405020304" pitchFamily="18" charset="0"/>
              </a:rPr>
              <a:t>COLENBRANDER, M. C. </a:t>
            </a:r>
            <a:r>
              <a:rPr lang="en-US" altLang="ja-JP" sz="1300" b="0" i="0" u="none" strike="noStrike" baseline="0" dirty="0" err="1">
                <a:latin typeface="Times New Roman" panose="02020603050405020304" pitchFamily="18" charset="0"/>
              </a:rPr>
              <a:t>tlber</a:t>
            </a:r>
            <a:r>
              <a:rPr lang="en-US" altLang="ja-JP" sz="1300" b="0" i="0" u="none" strike="noStrike" baseline="0" dirty="0">
                <a:latin typeface="Times New Roman" panose="02020603050405020304" pitchFamily="18" charset="0"/>
              </a:rPr>
              <a:t> </a:t>
            </a:r>
            <a:r>
              <a:rPr lang="en-US" altLang="ja-JP" sz="1300" b="0" i="0" u="none" strike="noStrike" baseline="0" dirty="0" err="1">
                <a:latin typeface="Times New Roman" panose="02020603050405020304" pitchFamily="18" charset="0"/>
              </a:rPr>
              <a:t>subjektive</a:t>
            </a:r>
            <a:endParaRPr lang="en-US" altLang="ja-JP" sz="1300" b="0" i="0" u="none" strike="noStrike" baseline="0" dirty="0">
              <a:latin typeface="Times New Roman" panose="02020603050405020304" pitchFamily="18" charset="0"/>
            </a:endParaRPr>
          </a:p>
          <a:p>
            <a:pPr algn="l">
              <a:spcAft>
                <a:spcPts val="600"/>
              </a:spcAft>
            </a:pPr>
            <a:r>
              <a:rPr lang="en-US" altLang="ja-JP" sz="1300" b="0" i="0" u="none" strike="noStrike" baseline="0" dirty="0" err="1">
                <a:latin typeface="Times New Roman" panose="02020603050405020304" pitchFamily="18" charset="0"/>
              </a:rPr>
              <a:t>Farbenerscheinungen</a:t>
            </a:r>
            <a:r>
              <a:rPr lang="en-US" altLang="ja-JP" sz="1300" b="0" i="0" u="none" strike="noStrike" baseline="0" dirty="0">
                <a:latin typeface="Times New Roman" panose="02020603050405020304" pitchFamily="18" charset="0"/>
              </a:rPr>
              <a:t>. </a:t>
            </a:r>
            <a:r>
              <a:rPr lang="en-US" altLang="ja-JP" sz="1300" b="0" i="1" u="none" strike="noStrike" baseline="0" dirty="0">
                <a:latin typeface="Times New Roman" panose="02020603050405020304" pitchFamily="18" charset="0"/>
              </a:rPr>
              <a:t>Ada</a:t>
            </a:r>
          </a:p>
          <a:p>
            <a:pPr algn="l">
              <a:spcAft>
                <a:spcPts val="600"/>
              </a:spcAft>
            </a:pPr>
            <a:r>
              <a:rPr lang="de-DE" altLang="ja-JP" sz="1300" b="0" i="1" u="none" strike="noStrike" baseline="0" dirty="0">
                <a:latin typeface="Times New Roman" panose="02020603050405020304" pitchFamily="18" charset="0"/>
              </a:rPr>
              <a:t>ophthal., Kbh., </a:t>
            </a:r>
            <a:r>
              <a:rPr lang="de-DE" altLang="ja-JP" sz="1300" b="0" i="0" u="none" strike="noStrike" baseline="0" dirty="0">
                <a:latin typeface="Times New Roman" panose="02020603050405020304" pitchFamily="18" charset="0"/>
              </a:rPr>
              <a:t>1933, 11, 437-460.</a:t>
            </a:r>
            <a:endParaRPr kumimoji="1" lang="ja-JP" altLang="en-US" sz="1300" dirty="0"/>
          </a:p>
        </p:txBody>
      </p:sp>
    </p:spTree>
    <p:extLst>
      <p:ext uri="{BB962C8B-B14F-4D97-AF65-F5344CB8AC3E}">
        <p14:creationId xmlns:p14="http://schemas.microsoft.com/office/powerpoint/2010/main" val="3240311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0C0965DD-EE40-F968-D470-8B7A4649317F}"/>
              </a:ext>
            </a:extLst>
          </p:cNvPr>
          <p:cNvSpPr txBox="1"/>
          <p:nvPr/>
        </p:nvSpPr>
        <p:spPr>
          <a:xfrm>
            <a:off x="3459919" y="856847"/>
            <a:ext cx="5032147" cy="369332"/>
          </a:xfrm>
          <a:prstGeom prst="rect">
            <a:avLst/>
          </a:prstGeom>
          <a:noFill/>
        </p:spPr>
        <p:txBody>
          <a:bodyPr wrap="none" rtlCol="0">
            <a:spAutoFit/>
          </a:bodyPr>
          <a:lstStyle/>
          <a:p>
            <a:r>
              <a:rPr kumimoji="1" lang="ja-JP" altLang="en-US" dirty="0"/>
              <a:t>時間差を付けて同じ位置での混色（継時混色）</a:t>
            </a:r>
          </a:p>
        </p:txBody>
      </p:sp>
      <p:sp>
        <p:nvSpPr>
          <p:cNvPr id="4" name="テキスト ボックス 3">
            <a:extLst>
              <a:ext uri="{FF2B5EF4-FFF2-40B4-BE49-F238E27FC236}">
                <a16:creationId xmlns:a16="http://schemas.microsoft.com/office/drawing/2014/main" id="{40FE0A4B-1837-E2F4-5F61-24A58037EDC0}"/>
              </a:ext>
            </a:extLst>
          </p:cNvPr>
          <p:cNvSpPr txBox="1"/>
          <p:nvPr/>
        </p:nvSpPr>
        <p:spPr>
          <a:xfrm>
            <a:off x="1608463" y="6323682"/>
            <a:ext cx="9156674" cy="646331"/>
          </a:xfrm>
          <a:prstGeom prst="rect">
            <a:avLst/>
          </a:prstGeom>
          <a:noFill/>
        </p:spPr>
        <p:txBody>
          <a:bodyPr wrap="none" rtlCol="0">
            <a:spAutoFit/>
          </a:bodyPr>
          <a:lstStyle/>
          <a:p>
            <a:r>
              <a:rPr kumimoji="1" lang="en-US" altLang="ja-JP" dirty="0">
                <a:hlinkClick r:id="rId2"/>
              </a:rPr>
              <a:t>https://www.psy.ritsumei.ac.jp/akitaoka/JavaScript-tempora_color_mixture02b.html</a:t>
            </a:r>
            <a:endParaRPr kumimoji="1" lang="ja-JP" altLang="en-US" dirty="0"/>
          </a:p>
          <a:p>
            <a:endParaRPr kumimoji="1" lang="ja-JP" altLang="en-US" dirty="0"/>
          </a:p>
        </p:txBody>
      </p:sp>
      <p:pic>
        <p:nvPicPr>
          <p:cNvPr id="8" name="図 7" descr="アイコン が含まれている画像&#10;&#10;自動的に生成された説明">
            <a:extLst>
              <a:ext uri="{FF2B5EF4-FFF2-40B4-BE49-F238E27FC236}">
                <a16:creationId xmlns:a16="http://schemas.microsoft.com/office/drawing/2014/main" id="{6FD8A970-AA2C-8C23-9401-7234F5C60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919" y="1540933"/>
            <a:ext cx="4731436" cy="4605867"/>
          </a:xfrm>
          <a:prstGeom prst="rect">
            <a:avLst/>
          </a:prstGeom>
        </p:spPr>
      </p:pic>
    </p:spTree>
    <p:extLst>
      <p:ext uri="{BB962C8B-B14F-4D97-AF65-F5344CB8AC3E}">
        <p14:creationId xmlns:p14="http://schemas.microsoft.com/office/powerpoint/2010/main" val="15082334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6AFB032-7300-4A75-4726-0E0B70BD1AA6}"/>
              </a:ext>
            </a:extLst>
          </p:cNvPr>
          <p:cNvSpPr>
            <a:spLocks noGrp="1"/>
          </p:cNvSpPr>
          <p:nvPr>
            <p:ph idx="1"/>
          </p:nvPr>
        </p:nvSpPr>
        <p:spPr>
          <a:xfrm>
            <a:off x="838200" y="1088966"/>
            <a:ext cx="10515600" cy="5170517"/>
          </a:xfrm>
        </p:spPr>
        <p:txBody>
          <a:bodyPr>
            <a:normAutofit/>
          </a:bodyPr>
          <a:lstStyle/>
          <a:p>
            <a:pPr>
              <a:lnSpc>
                <a:spcPct val="130000"/>
              </a:lnSpc>
            </a:pPr>
            <a:r>
              <a:rPr lang="ja-JP" altLang="en-US" sz="1900" dirty="0"/>
              <a:t>コーレンブランダーによれば、</a:t>
            </a:r>
            <a:r>
              <a:rPr kumimoji="1" lang="ja-JP" altLang="en-US" sz="1900" dirty="0"/>
              <a:t>凸レンズを使うと色が歪んで見える。</a:t>
            </a:r>
            <a:r>
              <a:rPr kumimoji="1" lang="ja-JP" altLang="en-US" sz="1400" dirty="0"/>
              <a:t>（北岡注：新しい知見なのではないか？ どう歪んで見えるというのかわからないが）</a:t>
            </a:r>
          </a:p>
          <a:p>
            <a:pPr>
              <a:lnSpc>
                <a:spcPct val="130000"/>
              </a:lnSpc>
            </a:pPr>
            <a:r>
              <a:rPr kumimoji="1" lang="ja-JP" altLang="en-US" sz="1900" dirty="0"/>
              <a:t>色は単色光の下で見ることができる。この事実はベンハムが報告しているが、コレンブランダーはベンハムに言及していない。</a:t>
            </a:r>
          </a:p>
          <a:p>
            <a:pPr>
              <a:lnSpc>
                <a:spcPct val="130000"/>
              </a:lnSpc>
            </a:pPr>
            <a:r>
              <a:rPr kumimoji="1" lang="ja-JP" altLang="en-US" sz="1900" dirty="0"/>
              <a:t>色彩は網膜の各要素がゾーンに分配されることによって生じるというヘンリーの説</a:t>
            </a:r>
            <a:r>
              <a:rPr lang="ja-JP" altLang="en-US" sz="1900" dirty="0"/>
              <a:t>（を採用している？）</a:t>
            </a:r>
            <a:r>
              <a:rPr kumimoji="1" lang="ja-JP" altLang="en-US" sz="1900" dirty="0"/>
              <a:t>は、ディスクの個々の部分を覆うことによって直ちに否定されうる。</a:t>
            </a:r>
            <a:endParaRPr kumimoji="1" lang="en-US" altLang="ja-JP" sz="1900" dirty="0"/>
          </a:p>
          <a:p>
            <a:pPr>
              <a:lnSpc>
                <a:spcPct val="130000"/>
              </a:lnSpc>
            </a:pPr>
            <a:r>
              <a:rPr kumimoji="1" lang="ja-JP" altLang="en-US" sz="1900" dirty="0"/>
              <a:t>膨大な数のキモグラフデザインとそれに付随する実験の結果が、これほどまでに少ないしか結論もたらさなかったことは残念である。</a:t>
            </a:r>
          </a:p>
          <a:p>
            <a:pPr>
              <a:lnSpc>
                <a:spcPct val="130000"/>
              </a:lnSpc>
            </a:pPr>
            <a:r>
              <a:rPr kumimoji="1" lang="ja-JP" altLang="en-US" sz="1900" dirty="0"/>
              <a:t>一般に、結論は以前から知られていたこと、すなわち、色彩は決して彩度が高くなく、通常は一過性のものであること、照明が明るくなると色彩は赤側に押しやられること、などと一致している。</a:t>
            </a:r>
          </a:p>
        </p:txBody>
      </p:sp>
    </p:spTree>
    <p:extLst>
      <p:ext uri="{BB962C8B-B14F-4D97-AF65-F5344CB8AC3E}">
        <p14:creationId xmlns:p14="http://schemas.microsoft.com/office/powerpoint/2010/main" val="28730331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F0F5B28-0DAD-B729-D82F-39FA551C80EC}"/>
              </a:ext>
            </a:extLst>
          </p:cNvPr>
          <p:cNvSpPr>
            <a:spLocks noGrp="1"/>
          </p:cNvSpPr>
          <p:nvPr>
            <p:ph idx="1"/>
          </p:nvPr>
        </p:nvSpPr>
        <p:spPr/>
        <p:txBody>
          <a:bodyPr>
            <a:normAutofit/>
          </a:bodyPr>
          <a:lstStyle/>
          <a:p>
            <a:pPr>
              <a:lnSpc>
                <a:spcPct val="130000"/>
              </a:lnSpc>
            </a:pPr>
            <a:r>
              <a:rPr kumimoji="1" lang="ja-JP" altLang="en-US" sz="2200" dirty="0"/>
              <a:t>コレンブランダーは理論的な説明において、レセプターの上昇と下降というおなじみのフェヒナー理論に従</a:t>
            </a:r>
            <a:r>
              <a:rPr lang="ja-JP" altLang="en-US" sz="2200" dirty="0"/>
              <a:t>った</a:t>
            </a:r>
            <a:r>
              <a:rPr kumimoji="1" lang="ja-JP" altLang="en-US" sz="2200" dirty="0"/>
              <a:t>。</a:t>
            </a:r>
          </a:p>
          <a:p>
            <a:pPr>
              <a:lnSpc>
                <a:spcPct val="130000"/>
              </a:lnSpc>
            </a:pPr>
            <a:r>
              <a:rPr kumimoji="1" lang="ja-JP" altLang="en-US" sz="2200" dirty="0"/>
              <a:t>すべての色の見え方は、補色（この場合は白と黒）が混ざり合って灰色になるというプラトー・タブローの法則からの逸脱として部分的に説明することができる。</a:t>
            </a:r>
          </a:p>
          <a:p>
            <a:pPr>
              <a:lnSpc>
                <a:spcPct val="130000"/>
              </a:lnSpc>
            </a:pPr>
            <a:r>
              <a:rPr kumimoji="1" lang="ja-JP" altLang="en-US" sz="2200" dirty="0"/>
              <a:t>低速ではプラトー・タブローの法則は成り立たず、色が濃くなったり、薄くなったりと様々なことが起こる。</a:t>
            </a:r>
          </a:p>
        </p:txBody>
      </p:sp>
    </p:spTree>
    <p:extLst>
      <p:ext uri="{BB962C8B-B14F-4D97-AF65-F5344CB8AC3E}">
        <p14:creationId xmlns:p14="http://schemas.microsoft.com/office/powerpoint/2010/main" val="10439164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FD441E-D664-E897-4F82-F76C93ED842C}"/>
              </a:ext>
            </a:extLst>
          </p:cNvPr>
          <p:cNvSpPr>
            <a:spLocks noGrp="1"/>
          </p:cNvSpPr>
          <p:nvPr>
            <p:ph type="title"/>
          </p:nvPr>
        </p:nvSpPr>
        <p:spPr>
          <a:xfrm>
            <a:off x="4031673" y="423314"/>
            <a:ext cx="10515600" cy="1325563"/>
          </a:xfrm>
        </p:spPr>
        <p:txBody>
          <a:bodyPr/>
          <a:lstStyle/>
          <a:p>
            <a:r>
              <a:rPr kumimoji="1" lang="ja-JP" altLang="en-US" dirty="0"/>
              <a:t>ルキーシュとモスの研究</a:t>
            </a:r>
          </a:p>
        </p:txBody>
      </p:sp>
      <p:sp>
        <p:nvSpPr>
          <p:cNvPr id="3" name="コンテンツ プレースホルダー 2">
            <a:extLst>
              <a:ext uri="{FF2B5EF4-FFF2-40B4-BE49-F238E27FC236}">
                <a16:creationId xmlns:a16="http://schemas.microsoft.com/office/drawing/2014/main" id="{183AE5EB-9255-7077-43A1-FAA452FC8C9F}"/>
              </a:ext>
            </a:extLst>
          </p:cNvPr>
          <p:cNvSpPr>
            <a:spLocks noGrp="1"/>
          </p:cNvSpPr>
          <p:nvPr>
            <p:ph idx="1"/>
          </p:nvPr>
        </p:nvSpPr>
        <p:spPr>
          <a:xfrm>
            <a:off x="4206241" y="1985153"/>
            <a:ext cx="7155872" cy="3284807"/>
          </a:xfrm>
        </p:spPr>
        <p:txBody>
          <a:bodyPr>
            <a:normAutofit lnSpcReduction="10000"/>
          </a:bodyPr>
          <a:lstStyle/>
          <a:p>
            <a:pPr>
              <a:lnSpc>
                <a:spcPct val="130000"/>
              </a:lnSpc>
            </a:pPr>
            <a:r>
              <a:rPr kumimoji="1" lang="ja-JP" altLang="en-US" sz="2200" dirty="0"/>
              <a:t>ルキーシュとモス（</a:t>
            </a:r>
            <a:r>
              <a:rPr kumimoji="1" lang="en-US" altLang="ja-JP" sz="2200" dirty="0" err="1"/>
              <a:t>Luckiesh</a:t>
            </a:r>
            <a:r>
              <a:rPr kumimoji="1" lang="en-US" altLang="ja-JP" sz="2200" dirty="0"/>
              <a:t> and Moss</a:t>
            </a:r>
            <a:r>
              <a:rPr kumimoji="1" lang="ja-JP" altLang="en-US" sz="2200" dirty="0"/>
              <a:t>）は、</a:t>
            </a:r>
            <a:r>
              <a:rPr kumimoji="1" lang="en-US" altLang="ja-JP" sz="2200" dirty="0"/>
              <a:t>1933</a:t>
            </a:r>
            <a:r>
              <a:rPr kumimoji="1" lang="ja-JP" altLang="en-US" sz="2200" dirty="0"/>
              <a:t>年に、視力検査に用いるために、</a:t>
            </a:r>
            <a:r>
              <a:rPr kumimoji="1" lang="en-US" altLang="ja-JP" sz="2200" dirty="0"/>
              <a:t>Fig. 5e</a:t>
            </a:r>
            <a:r>
              <a:rPr kumimoji="1" lang="ja-JP" altLang="en-US" sz="2200" dirty="0"/>
              <a:t>に示すような一連の平行線を発表した。</a:t>
            </a:r>
            <a:endParaRPr kumimoji="1" lang="en-US" altLang="ja-JP" sz="2200" dirty="0"/>
          </a:p>
          <a:p>
            <a:pPr marL="0" indent="0">
              <a:lnSpc>
                <a:spcPct val="130000"/>
              </a:lnSpc>
              <a:buNone/>
            </a:pPr>
            <a:endParaRPr kumimoji="1" lang="en-US" altLang="ja-JP" sz="2200" dirty="0"/>
          </a:p>
          <a:p>
            <a:pPr>
              <a:lnSpc>
                <a:spcPct val="130000"/>
              </a:lnSpc>
            </a:pPr>
            <a:r>
              <a:rPr kumimoji="1" lang="ja-JP" altLang="en-US" sz="2200" dirty="0"/>
              <a:t>彼らは、図の表面上の色の出現に注目し、それが眼球運動によるものであることを示唆し、ベンハムディスクの色に似ていることを指摘した。</a:t>
            </a:r>
          </a:p>
        </p:txBody>
      </p:sp>
      <p:sp>
        <p:nvSpPr>
          <p:cNvPr id="5" name="テキスト ボックス 4">
            <a:extLst>
              <a:ext uri="{FF2B5EF4-FFF2-40B4-BE49-F238E27FC236}">
                <a16:creationId xmlns:a16="http://schemas.microsoft.com/office/drawing/2014/main" id="{58BD766C-60EB-C2B8-4151-D9EB7C59CA7B}"/>
              </a:ext>
            </a:extLst>
          </p:cNvPr>
          <p:cNvSpPr txBox="1"/>
          <p:nvPr/>
        </p:nvSpPr>
        <p:spPr>
          <a:xfrm>
            <a:off x="6240781" y="5511356"/>
            <a:ext cx="6097384" cy="923330"/>
          </a:xfrm>
          <a:prstGeom prst="rect">
            <a:avLst/>
          </a:prstGeom>
          <a:noFill/>
        </p:spPr>
        <p:txBody>
          <a:bodyPr wrap="square">
            <a:spAutoFit/>
          </a:bodyPr>
          <a:lstStyle/>
          <a:p>
            <a:pPr algn="l"/>
            <a:r>
              <a:rPr lang="en-US" altLang="ja-JP" sz="1800" b="0" i="0" u="none" strike="noStrike" baseline="0" dirty="0">
                <a:latin typeface="Times New Roman" panose="02020603050405020304" pitchFamily="18" charset="0"/>
              </a:rPr>
              <a:t>LUCKIESH, M,, &amp; Moss, F. K. A</a:t>
            </a:r>
          </a:p>
          <a:p>
            <a:pPr algn="l"/>
            <a:r>
              <a:rPr lang="en-US" altLang="ja-JP" sz="1800" b="0" i="0" u="none" strike="noStrike" baseline="0" dirty="0">
                <a:latin typeface="Times New Roman" panose="02020603050405020304" pitchFamily="18" charset="0"/>
              </a:rPr>
              <a:t>demonstrational test of vision.</a:t>
            </a:r>
          </a:p>
          <a:p>
            <a:pPr algn="l"/>
            <a:r>
              <a:rPr lang="en-US" altLang="ja-JP" sz="1800" b="0" i="1" u="none" strike="noStrike" baseline="0" dirty="0">
                <a:latin typeface="Times New Roman" panose="02020603050405020304" pitchFamily="18" charset="0"/>
              </a:rPr>
              <a:t>Amer. J. Psychol, </a:t>
            </a:r>
            <a:r>
              <a:rPr lang="en-US" altLang="ja-JP" sz="1800" b="0" i="0" u="none" strike="noStrike" baseline="0" dirty="0">
                <a:latin typeface="Times New Roman" panose="02020603050405020304" pitchFamily="18" charset="0"/>
              </a:rPr>
              <a:t>1933,43, 135-139.</a:t>
            </a:r>
            <a:endParaRPr lang="ja-JP" altLang="en-US" dirty="0"/>
          </a:p>
        </p:txBody>
      </p:sp>
      <p:pic>
        <p:nvPicPr>
          <p:cNvPr id="7" name="図 6" descr="背景パターン&#10;&#10;自動的に生成された説明">
            <a:extLst>
              <a:ext uri="{FF2B5EF4-FFF2-40B4-BE49-F238E27FC236}">
                <a16:creationId xmlns:a16="http://schemas.microsoft.com/office/drawing/2014/main" id="{13DB9E7B-1CE1-61E3-6541-8D1A61D53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37207" cy="6857999"/>
          </a:xfrm>
          <a:prstGeom prst="rect">
            <a:avLst/>
          </a:prstGeom>
        </p:spPr>
      </p:pic>
    </p:spTree>
    <p:extLst>
      <p:ext uri="{BB962C8B-B14F-4D97-AF65-F5344CB8AC3E}">
        <p14:creationId xmlns:p14="http://schemas.microsoft.com/office/powerpoint/2010/main" val="30702587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8A5463-8237-B9E1-DEB8-EB7DF609931F}"/>
              </a:ext>
            </a:extLst>
          </p:cNvPr>
          <p:cNvSpPr>
            <a:spLocks noGrp="1"/>
          </p:cNvSpPr>
          <p:nvPr>
            <p:ph type="title"/>
          </p:nvPr>
        </p:nvSpPr>
        <p:spPr>
          <a:xfrm>
            <a:off x="160867" y="365125"/>
            <a:ext cx="2506133" cy="1920875"/>
          </a:xfrm>
        </p:spPr>
        <p:txBody>
          <a:bodyPr>
            <a:normAutofit/>
          </a:bodyPr>
          <a:lstStyle/>
          <a:p>
            <a:r>
              <a:rPr kumimoji="1" lang="ja-JP" altLang="en-US" sz="2000" dirty="0"/>
              <a:t>北岡注</a:t>
            </a:r>
            <a:br>
              <a:rPr kumimoji="1" lang="ja-JP" altLang="en-US" sz="2000" dirty="0"/>
            </a:br>
            <a:br>
              <a:rPr kumimoji="1" lang="ja-JP" altLang="en-US" sz="2000" dirty="0"/>
            </a:br>
            <a:r>
              <a:rPr kumimoji="1" lang="ja-JP" altLang="en-US" sz="2000" dirty="0"/>
              <a:t>ルキーシュとモスの主観色を観察しやすい画像</a:t>
            </a:r>
          </a:p>
        </p:txBody>
      </p:sp>
      <p:pic>
        <p:nvPicPr>
          <p:cNvPr id="5" name="コンテンツ プレースホルダー 4" descr="背景パターン&#10;&#10;自動的に生成された説明">
            <a:extLst>
              <a:ext uri="{FF2B5EF4-FFF2-40B4-BE49-F238E27FC236}">
                <a16:creationId xmlns:a16="http://schemas.microsoft.com/office/drawing/2014/main" id="{42E3B0CD-FBC5-9A4D-DECE-28E9BF8936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0"/>
            <a:ext cx="9525000" cy="9525000"/>
          </a:xfrm>
        </p:spPr>
      </p:pic>
    </p:spTree>
    <p:extLst>
      <p:ext uri="{BB962C8B-B14F-4D97-AF65-F5344CB8AC3E}">
        <p14:creationId xmlns:p14="http://schemas.microsoft.com/office/powerpoint/2010/main" val="23297265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618827-764D-244A-3825-EFC49D14D0BF}"/>
              </a:ext>
            </a:extLst>
          </p:cNvPr>
          <p:cNvSpPr>
            <a:spLocks noGrp="1"/>
          </p:cNvSpPr>
          <p:nvPr>
            <p:ph type="title"/>
          </p:nvPr>
        </p:nvSpPr>
        <p:spPr>
          <a:xfrm>
            <a:off x="838200" y="714260"/>
            <a:ext cx="4930833" cy="1325563"/>
          </a:xfrm>
        </p:spPr>
        <p:txBody>
          <a:bodyPr/>
          <a:lstStyle/>
          <a:p>
            <a:r>
              <a:rPr lang="ja-JP" altLang="en-US" dirty="0"/>
              <a:t>フライの研究</a:t>
            </a:r>
            <a:endParaRPr kumimoji="1" lang="ja-JP" altLang="en-US" dirty="0"/>
          </a:p>
        </p:txBody>
      </p:sp>
      <p:sp>
        <p:nvSpPr>
          <p:cNvPr id="3" name="コンテンツ プレースホルダー 2">
            <a:extLst>
              <a:ext uri="{FF2B5EF4-FFF2-40B4-BE49-F238E27FC236}">
                <a16:creationId xmlns:a16="http://schemas.microsoft.com/office/drawing/2014/main" id="{2A7A1A02-3672-C61B-2C1D-59341E5134AB}"/>
              </a:ext>
            </a:extLst>
          </p:cNvPr>
          <p:cNvSpPr>
            <a:spLocks noGrp="1"/>
          </p:cNvSpPr>
          <p:nvPr>
            <p:ph idx="1"/>
          </p:nvPr>
        </p:nvSpPr>
        <p:spPr>
          <a:xfrm>
            <a:off x="838200" y="2274512"/>
            <a:ext cx="10515600" cy="2821190"/>
          </a:xfrm>
        </p:spPr>
        <p:txBody>
          <a:bodyPr>
            <a:normAutofit/>
          </a:bodyPr>
          <a:lstStyle/>
          <a:p>
            <a:pPr>
              <a:lnSpc>
                <a:spcPct val="130000"/>
              </a:lnSpc>
            </a:pPr>
            <a:r>
              <a:rPr kumimoji="1" lang="ja-JP" altLang="en-US" sz="1900" dirty="0"/>
              <a:t>フライ</a:t>
            </a:r>
            <a:r>
              <a:rPr lang="ja-JP" altLang="en-US" sz="1900" dirty="0"/>
              <a:t>（</a:t>
            </a:r>
            <a:r>
              <a:rPr lang="en-US" altLang="ja-JP" sz="1900" dirty="0"/>
              <a:t>Fry</a:t>
            </a:r>
            <a:r>
              <a:rPr lang="ja-JP" altLang="en-US" sz="1900" dirty="0"/>
              <a:t>）</a:t>
            </a:r>
            <a:r>
              <a:rPr kumimoji="1" lang="ja-JP" altLang="en-US" sz="1900" dirty="0"/>
              <a:t>は</a:t>
            </a:r>
            <a:r>
              <a:rPr lang="ja-JP" altLang="en-US" sz="1900" dirty="0"/>
              <a:t>、</a:t>
            </a:r>
            <a:r>
              <a:rPr kumimoji="1" lang="en-US" altLang="ja-JP" sz="1900" dirty="0"/>
              <a:t>1933</a:t>
            </a:r>
            <a:r>
              <a:rPr kumimoji="1" lang="ja-JP" altLang="en-US" sz="1900" dirty="0"/>
              <a:t>年に、このテーマに関する</a:t>
            </a:r>
            <a:r>
              <a:rPr kumimoji="1" lang="en-US" altLang="ja-JP" sz="1900" dirty="0"/>
              <a:t>4</a:t>
            </a:r>
            <a:r>
              <a:rPr kumimoji="1" lang="ja-JP" altLang="en-US" sz="1900" dirty="0"/>
              <a:t>つの論文のうち最初の論文を発表した。</a:t>
            </a:r>
          </a:p>
          <a:p>
            <a:pPr>
              <a:lnSpc>
                <a:spcPct val="130000"/>
              </a:lnSpc>
            </a:pPr>
            <a:r>
              <a:rPr kumimoji="1" lang="ja-JP" altLang="en-US" sz="1900" dirty="0"/>
              <a:t>このシリーズ全体は、観察された主観色の現象が、トロランドの視神経電流の理論と</a:t>
            </a:r>
            <a:r>
              <a:rPr lang="ja-JP" altLang="en-US" sz="1900" dirty="0"/>
              <a:t>親和性がある</a:t>
            </a:r>
            <a:r>
              <a:rPr kumimoji="1" lang="ja-JP" altLang="en-US" sz="1900" dirty="0"/>
              <a:t>ことを示そうとするものである。</a:t>
            </a:r>
          </a:p>
          <a:p>
            <a:pPr>
              <a:lnSpc>
                <a:spcPct val="130000"/>
              </a:lnSpc>
            </a:pPr>
            <a:r>
              <a:rPr kumimoji="1" lang="ja-JP" altLang="en-US" sz="1900" dirty="0"/>
              <a:t>トロランドは、ある線維に沿って通過するインパルスは、「</a:t>
            </a:r>
            <a:r>
              <a:rPr kumimoji="1" lang="en-US" altLang="ja-JP" sz="1900" dirty="0"/>
              <a:t>......</a:t>
            </a:r>
            <a:r>
              <a:rPr kumimoji="1" lang="ja-JP" altLang="en-US" sz="1900" dirty="0"/>
              <a:t>様々な色を表現するために異なる特徴的な方法で間隔をあけ、輝度はやはり単位時間当たりのパルスの総数に依存する」と示唆した。</a:t>
            </a:r>
          </a:p>
        </p:txBody>
      </p:sp>
      <p:sp>
        <p:nvSpPr>
          <p:cNvPr id="4" name="テキスト ボックス 3">
            <a:extLst>
              <a:ext uri="{FF2B5EF4-FFF2-40B4-BE49-F238E27FC236}">
                <a16:creationId xmlns:a16="http://schemas.microsoft.com/office/drawing/2014/main" id="{ED6530BD-053C-2973-4A02-64C8C4995B81}"/>
              </a:ext>
            </a:extLst>
          </p:cNvPr>
          <p:cNvSpPr txBox="1"/>
          <p:nvPr/>
        </p:nvSpPr>
        <p:spPr>
          <a:xfrm>
            <a:off x="5386648" y="631745"/>
            <a:ext cx="3897221" cy="1200329"/>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FRY, G, A. Modulation of the optic</a:t>
            </a:r>
          </a:p>
          <a:p>
            <a:pPr algn="l"/>
            <a:r>
              <a:rPr lang="en-US" altLang="ja-JP" sz="1800" b="0" i="0" u="none" strike="noStrike" baseline="0" dirty="0">
                <a:latin typeface="Times New Roman" panose="02020603050405020304" pitchFamily="18" charset="0"/>
              </a:rPr>
              <a:t>nerve-current as a basis for color vision.</a:t>
            </a:r>
          </a:p>
          <a:p>
            <a:pPr algn="l"/>
            <a:r>
              <a:rPr lang="en-US" altLang="ja-JP" sz="1800" b="0" i="1" u="none" strike="noStrike" baseline="0" dirty="0">
                <a:latin typeface="Times New Roman" panose="02020603050405020304" pitchFamily="18" charset="0"/>
              </a:rPr>
              <a:t>Amer. J. Psychol., </a:t>
            </a:r>
            <a:r>
              <a:rPr lang="en-US" altLang="ja-JP" sz="1800" b="0" i="0" u="none" strike="noStrike" baseline="0" dirty="0">
                <a:latin typeface="Times New Roman" panose="02020603050405020304" pitchFamily="18" charset="0"/>
              </a:rPr>
              <a:t>1933, 45,</a:t>
            </a:r>
          </a:p>
          <a:p>
            <a:pPr algn="l"/>
            <a:r>
              <a:rPr lang="en-US" altLang="ja-JP" sz="1800" b="0" i="0" u="none" strike="noStrike" baseline="0" dirty="0">
                <a:latin typeface="Times New Roman" panose="02020603050405020304" pitchFamily="18" charset="0"/>
              </a:rPr>
              <a:t>488-492.</a:t>
            </a:r>
            <a:endParaRPr kumimoji="1" lang="ja-JP" altLang="en-US" dirty="0"/>
          </a:p>
        </p:txBody>
      </p:sp>
      <p:sp>
        <p:nvSpPr>
          <p:cNvPr id="5" name="テキスト ボックス 4">
            <a:extLst>
              <a:ext uri="{FF2B5EF4-FFF2-40B4-BE49-F238E27FC236}">
                <a16:creationId xmlns:a16="http://schemas.microsoft.com/office/drawing/2014/main" id="{28A681C9-5227-2B30-A49D-2CAB7C665FD7}"/>
              </a:ext>
            </a:extLst>
          </p:cNvPr>
          <p:cNvSpPr txBox="1"/>
          <p:nvPr/>
        </p:nvSpPr>
        <p:spPr>
          <a:xfrm>
            <a:off x="3602874" y="5095702"/>
            <a:ext cx="3167470" cy="784830"/>
          </a:xfrm>
          <a:prstGeom prst="rect">
            <a:avLst/>
          </a:prstGeom>
          <a:noFill/>
        </p:spPr>
        <p:txBody>
          <a:bodyPr wrap="none" rtlCol="0">
            <a:spAutoFit/>
          </a:bodyPr>
          <a:lstStyle/>
          <a:p>
            <a:pPr algn="l"/>
            <a:r>
              <a:rPr lang="en-US" altLang="ja-JP" sz="1500" b="0" i="0" u="none" strike="noStrike" baseline="0" dirty="0">
                <a:latin typeface="Times New Roman" panose="02020603050405020304" pitchFamily="18" charset="0"/>
              </a:rPr>
              <a:t>TROLAND, L. T. The enigma of color</a:t>
            </a:r>
          </a:p>
          <a:p>
            <a:pPr algn="l"/>
            <a:r>
              <a:rPr lang="en-US" altLang="ja-JP" sz="1500" b="0" i="0" u="none" strike="noStrike" baseline="0" dirty="0">
                <a:latin typeface="Times New Roman" panose="02020603050405020304" pitchFamily="18" charset="0"/>
              </a:rPr>
              <a:t>vision. </a:t>
            </a:r>
            <a:r>
              <a:rPr lang="en-US" altLang="ja-JP" sz="1500" b="0" i="1" u="none" strike="noStrike" baseline="0" dirty="0">
                <a:latin typeface="Times New Roman" panose="02020603050405020304" pitchFamily="18" charset="0"/>
              </a:rPr>
              <a:t>Amer. J. physiol. Opt., </a:t>
            </a:r>
            <a:r>
              <a:rPr lang="en-US" altLang="ja-JP" sz="1500" b="0" i="0" u="none" strike="noStrike" baseline="0" dirty="0">
                <a:latin typeface="Times New Roman" panose="02020603050405020304" pitchFamily="18" charset="0"/>
              </a:rPr>
              <a:t>1921,</a:t>
            </a:r>
          </a:p>
          <a:p>
            <a:pPr algn="l"/>
            <a:r>
              <a:rPr lang="en-US" altLang="ja-JP" sz="1500" b="0" i="0" u="none" strike="noStrike" baseline="0" dirty="0">
                <a:latin typeface="Times New Roman" panose="02020603050405020304" pitchFamily="18" charset="0"/>
              </a:rPr>
              <a:t>2, 23-48.</a:t>
            </a:r>
            <a:endParaRPr kumimoji="1" lang="ja-JP" altLang="en-US" sz="1500" dirty="0"/>
          </a:p>
        </p:txBody>
      </p:sp>
    </p:spTree>
    <p:extLst>
      <p:ext uri="{BB962C8B-B14F-4D97-AF65-F5344CB8AC3E}">
        <p14:creationId xmlns:p14="http://schemas.microsoft.com/office/powerpoint/2010/main" val="42472445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7FCCC0B-D286-9E45-F42C-E01DF6A362ED}"/>
              </a:ext>
            </a:extLst>
          </p:cNvPr>
          <p:cNvSpPr>
            <a:spLocks noGrp="1"/>
          </p:cNvSpPr>
          <p:nvPr>
            <p:ph idx="1"/>
          </p:nvPr>
        </p:nvSpPr>
        <p:spPr>
          <a:xfrm>
            <a:off x="838200" y="1825625"/>
            <a:ext cx="10515600" cy="3477620"/>
          </a:xfrm>
        </p:spPr>
        <p:txBody>
          <a:bodyPr/>
          <a:lstStyle/>
          <a:p>
            <a:pPr>
              <a:lnSpc>
                <a:spcPct val="130000"/>
              </a:lnSpc>
            </a:pPr>
            <a:r>
              <a:rPr kumimoji="1" lang="ja-JP" altLang="en-US" sz="2000" dirty="0"/>
              <a:t>これらの変調は、（</a:t>
            </a:r>
            <a:r>
              <a:rPr kumimoji="1" lang="en-US" altLang="ja-JP" sz="2000" dirty="0"/>
              <a:t>1</a:t>
            </a:r>
            <a:r>
              <a:rPr kumimoji="1" lang="ja-JP" altLang="en-US" sz="2000" dirty="0"/>
              <a:t>）インパルスの平均周波数、（</a:t>
            </a:r>
            <a:r>
              <a:rPr kumimoji="1" lang="en-US" altLang="ja-JP" sz="2000" dirty="0"/>
              <a:t>2</a:t>
            </a:r>
            <a:r>
              <a:rPr kumimoji="1" lang="ja-JP" altLang="en-US" sz="2000" dirty="0"/>
              <a:t>）周波数、（</a:t>
            </a:r>
            <a:r>
              <a:rPr kumimoji="1" lang="en-US" altLang="ja-JP" sz="2000" dirty="0"/>
              <a:t>3</a:t>
            </a:r>
            <a:r>
              <a:rPr kumimoji="1" lang="ja-JP" altLang="en-US" sz="2000" dirty="0"/>
              <a:t>）形態、（</a:t>
            </a:r>
            <a:r>
              <a:rPr kumimoji="1" lang="en-US" altLang="ja-JP" sz="2000" dirty="0"/>
              <a:t>4</a:t>
            </a:r>
            <a:r>
              <a:rPr kumimoji="1" lang="ja-JP" altLang="en-US" sz="2000" dirty="0"/>
              <a:t>）変調波の振幅という</a:t>
            </a:r>
            <a:r>
              <a:rPr kumimoji="1" lang="en-US" altLang="ja-JP" sz="2000" dirty="0"/>
              <a:t>4</a:t>
            </a:r>
            <a:r>
              <a:rPr kumimoji="1" lang="ja-JP" altLang="en-US" sz="2000" dirty="0"/>
              <a:t>つの特徴を持つ。</a:t>
            </a:r>
            <a:endParaRPr kumimoji="1" lang="en-US" altLang="ja-JP" sz="2000" dirty="0"/>
          </a:p>
          <a:p>
            <a:pPr>
              <a:lnSpc>
                <a:spcPct val="130000"/>
              </a:lnSpc>
            </a:pPr>
            <a:r>
              <a:rPr kumimoji="1" lang="ja-JP" altLang="en-US" sz="2000" dirty="0"/>
              <a:t>強度は（</a:t>
            </a:r>
            <a:r>
              <a:rPr kumimoji="1" lang="en-US" altLang="ja-JP" sz="2000" dirty="0"/>
              <a:t>1</a:t>
            </a:r>
            <a:r>
              <a:rPr kumimoji="1" lang="ja-JP" altLang="en-US" sz="2000" dirty="0"/>
              <a:t>）に、色相は（</a:t>
            </a:r>
            <a:r>
              <a:rPr kumimoji="1" lang="en-US" altLang="ja-JP" sz="2000" dirty="0"/>
              <a:t>2</a:t>
            </a:r>
            <a:r>
              <a:rPr kumimoji="1" lang="ja-JP" altLang="en-US" sz="2000" dirty="0"/>
              <a:t>）か（</a:t>
            </a:r>
            <a:r>
              <a:rPr kumimoji="1" lang="en-US" altLang="ja-JP" sz="2000" dirty="0"/>
              <a:t>3</a:t>
            </a:r>
            <a:r>
              <a:rPr kumimoji="1" lang="ja-JP" altLang="en-US" sz="2000" dirty="0"/>
              <a:t>）、あるいはその両方に、彩度は（</a:t>
            </a:r>
            <a:r>
              <a:rPr kumimoji="1" lang="en-US" altLang="ja-JP" sz="2000" dirty="0"/>
              <a:t>4</a:t>
            </a:r>
            <a:r>
              <a:rPr kumimoji="1" lang="ja-JP" altLang="en-US" sz="2000" dirty="0"/>
              <a:t>）に依存する可能性がある。白は変調なし、黒は全く活動なしである。</a:t>
            </a:r>
            <a:endParaRPr kumimoji="1" lang="en-US" altLang="ja-JP" sz="2000" dirty="0"/>
          </a:p>
          <a:p>
            <a:pPr>
              <a:lnSpc>
                <a:spcPct val="130000"/>
              </a:lnSpc>
            </a:pPr>
            <a:r>
              <a:rPr kumimoji="1" lang="ja-JP" altLang="en-US" sz="2000" dirty="0"/>
              <a:t>フライは、エイドリアンとマシューズによるアナゴの実験と、彼が言及していないデュボアの実験と同様、間欠的な光で刺激されると視神経が変調することを示し、主観的な色の根拠となる可能性を示唆している。</a:t>
            </a:r>
          </a:p>
          <a:p>
            <a:endParaRPr kumimoji="1" lang="ja-JP" altLang="en-US" dirty="0"/>
          </a:p>
        </p:txBody>
      </p:sp>
      <p:sp>
        <p:nvSpPr>
          <p:cNvPr id="4" name="テキスト ボックス 3">
            <a:extLst>
              <a:ext uri="{FF2B5EF4-FFF2-40B4-BE49-F238E27FC236}">
                <a16:creationId xmlns:a16="http://schemas.microsoft.com/office/drawing/2014/main" id="{E338E71F-C1FA-1C15-3A47-D2D90E8446FF}"/>
              </a:ext>
            </a:extLst>
          </p:cNvPr>
          <p:cNvSpPr txBox="1"/>
          <p:nvPr/>
        </p:nvSpPr>
        <p:spPr>
          <a:xfrm>
            <a:off x="1423652" y="5303245"/>
            <a:ext cx="2979662" cy="892552"/>
          </a:xfrm>
          <a:prstGeom prst="rect">
            <a:avLst/>
          </a:prstGeom>
          <a:noFill/>
        </p:spPr>
        <p:txBody>
          <a:bodyPr wrap="none" rtlCol="0">
            <a:spAutoFit/>
          </a:bodyPr>
          <a:lstStyle/>
          <a:p>
            <a:pPr algn="l"/>
            <a:r>
              <a:rPr lang="en-US" altLang="ja-JP" sz="1300" b="0" i="0" u="none" strike="noStrike" baseline="0" dirty="0">
                <a:latin typeface="Times New Roman" panose="02020603050405020304" pitchFamily="18" charset="0"/>
              </a:rPr>
              <a:t>ADRIAN, E, D., &amp; MATTHEWS, R. The</a:t>
            </a:r>
          </a:p>
          <a:p>
            <a:pPr algn="l"/>
            <a:r>
              <a:rPr lang="en-US" altLang="ja-JP" sz="1300" b="0" i="0" u="none" strike="noStrike" baseline="0" dirty="0">
                <a:latin typeface="Times New Roman" panose="02020603050405020304" pitchFamily="18" charset="0"/>
              </a:rPr>
              <a:t>action of light on the eye. </a:t>
            </a:r>
            <a:r>
              <a:rPr lang="en-US" altLang="ja-JP" sz="1300" b="0" i="1" u="none" strike="noStrike" baseline="0" dirty="0">
                <a:latin typeface="Times New Roman" panose="02020603050405020304" pitchFamily="18" charset="0"/>
              </a:rPr>
              <a:t>J.</a:t>
            </a:r>
          </a:p>
          <a:p>
            <a:pPr algn="l"/>
            <a:r>
              <a:rPr lang="en-US" altLang="ja-JP" sz="1300" b="0" i="1" u="none" strike="noStrike" baseline="0" dirty="0">
                <a:latin typeface="Times New Roman" panose="02020603050405020304" pitchFamily="18" charset="0"/>
              </a:rPr>
              <a:t>Physiol., </a:t>
            </a:r>
            <a:r>
              <a:rPr lang="en-US" altLang="ja-JP" sz="1300" b="0" i="0" u="none" strike="noStrike" baseline="0" dirty="0">
                <a:latin typeface="Times New Roman" panose="02020603050405020304" pitchFamily="18" charset="0"/>
              </a:rPr>
              <a:t>1927, 63, 378-414; 1927,</a:t>
            </a:r>
          </a:p>
          <a:p>
            <a:pPr algn="l"/>
            <a:r>
              <a:rPr lang="en-US" altLang="ja-JP" sz="1300" b="0" i="0" u="none" strike="noStrike" baseline="0" dirty="0">
                <a:latin typeface="Times New Roman" panose="02020603050405020304" pitchFamily="18" charset="0"/>
              </a:rPr>
              <a:t>64, 279-301; 1928, 65, 273-298.</a:t>
            </a:r>
            <a:endParaRPr kumimoji="1" lang="ja-JP" altLang="en-US" sz="1300" dirty="0"/>
          </a:p>
        </p:txBody>
      </p:sp>
      <p:sp>
        <p:nvSpPr>
          <p:cNvPr id="5" name="テキスト ボックス 4">
            <a:extLst>
              <a:ext uri="{FF2B5EF4-FFF2-40B4-BE49-F238E27FC236}">
                <a16:creationId xmlns:a16="http://schemas.microsoft.com/office/drawing/2014/main" id="{2EC43311-0D25-2E8C-EDBD-6CA4B2A083B2}"/>
              </a:ext>
            </a:extLst>
          </p:cNvPr>
          <p:cNvSpPr txBox="1"/>
          <p:nvPr/>
        </p:nvSpPr>
        <p:spPr>
          <a:xfrm>
            <a:off x="4988765" y="5303245"/>
            <a:ext cx="2805576" cy="1092607"/>
          </a:xfrm>
          <a:prstGeom prst="rect">
            <a:avLst/>
          </a:prstGeom>
          <a:noFill/>
        </p:spPr>
        <p:txBody>
          <a:bodyPr wrap="none" rtlCol="0">
            <a:spAutoFit/>
          </a:bodyPr>
          <a:lstStyle/>
          <a:p>
            <a:pPr algn="l"/>
            <a:r>
              <a:rPr lang="en-US" altLang="ja-JP" sz="1300" b="0" i="0" u="none" strike="noStrike" baseline="0" dirty="0">
                <a:latin typeface="Times New Roman" panose="02020603050405020304" pitchFamily="18" charset="0"/>
              </a:rPr>
              <a:t>DuBois, R. </a:t>
            </a:r>
            <a:r>
              <a:rPr lang="en-US" altLang="ja-JP" sz="1300" b="0" i="0" u="none" strike="noStrike" baseline="0" dirty="0" err="1">
                <a:latin typeface="Times New Roman" panose="02020603050405020304" pitchFamily="18" charset="0"/>
              </a:rPr>
              <a:t>Recherches</a:t>
            </a:r>
            <a:r>
              <a:rPr lang="en-US" altLang="ja-JP" sz="1300" b="0" i="0" u="none" strike="noStrike" baseline="0" dirty="0">
                <a:latin typeface="Times New Roman" panose="02020603050405020304" pitchFamily="18" charset="0"/>
              </a:rPr>
              <a:t> </a:t>
            </a:r>
            <a:r>
              <a:rPr lang="en-US" altLang="ja-JP" sz="1300" b="0" i="0" u="none" strike="noStrike" baseline="0" dirty="0" err="1">
                <a:latin typeface="Times New Roman" panose="02020603050405020304" pitchFamily="18" charset="0"/>
              </a:rPr>
              <a:t>expSrimentales</a:t>
            </a:r>
            <a:endParaRPr lang="en-US" altLang="ja-JP" sz="1300" b="0" i="0" u="none" strike="noStrike" baseline="0" dirty="0">
              <a:latin typeface="Times New Roman" panose="02020603050405020304" pitchFamily="18" charset="0"/>
            </a:endParaRPr>
          </a:p>
          <a:p>
            <a:pPr algn="l"/>
            <a:r>
              <a:rPr lang="fr-FR" altLang="ja-JP" sz="1300" b="0" i="0" u="none" strike="noStrike" baseline="0" dirty="0">
                <a:latin typeface="Times New Roman" panose="02020603050405020304" pitchFamily="18" charset="0"/>
              </a:rPr>
              <a:t>sur le role de la contractilit6</a:t>
            </a:r>
          </a:p>
          <a:p>
            <a:pPr algn="l"/>
            <a:r>
              <a:rPr lang="fr-FR" altLang="ja-JP" sz="1300" b="0" i="0" u="none" strike="noStrike" baseline="0" dirty="0">
                <a:latin typeface="Times New Roman" panose="02020603050405020304" pitchFamily="18" charset="0"/>
              </a:rPr>
              <a:t>dans les mecanismes sensoriels chez</a:t>
            </a:r>
          </a:p>
          <a:p>
            <a:pPr algn="l"/>
            <a:r>
              <a:rPr lang="fr-FR" altLang="ja-JP" sz="1300" b="0" i="0" u="none" strike="noStrike" baseline="0" dirty="0">
                <a:latin typeface="Times New Roman" panose="02020603050405020304" pitchFamily="18" charset="0"/>
              </a:rPr>
              <a:t>les mollusques. </a:t>
            </a:r>
            <a:r>
              <a:rPr lang="fr-FR" altLang="ja-JP" sz="1300" b="0" i="1" u="none" strike="noStrike" baseline="0" dirty="0">
                <a:latin typeface="Times New Roman" panose="02020603050405020304" pitchFamily="18" charset="0"/>
              </a:rPr>
              <a:t>J. de Psychol., </a:t>
            </a:r>
            <a:r>
              <a:rPr lang="fr-FR" altLang="ja-JP" sz="1300" b="0" i="0" u="none" strike="noStrike" baseline="0" dirty="0">
                <a:latin typeface="Times New Roman" panose="02020603050405020304" pitchFamily="18" charset="0"/>
              </a:rPr>
              <a:t>1922,</a:t>
            </a:r>
          </a:p>
          <a:p>
            <a:pPr algn="l"/>
            <a:r>
              <a:rPr lang="en-US" altLang="ja-JP" sz="1300" b="0" i="0" u="none" strike="noStrike" baseline="0" dirty="0">
                <a:latin typeface="Times New Roman" panose="02020603050405020304" pitchFamily="18" charset="0"/>
              </a:rPr>
              <a:t>17, 787-805.</a:t>
            </a:r>
            <a:endParaRPr kumimoji="1" lang="ja-JP" altLang="en-US" sz="1300" dirty="0"/>
          </a:p>
        </p:txBody>
      </p:sp>
    </p:spTree>
    <p:extLst>
      <p:ext uri="{BB962C8B-B14F-4D97-AF65-F5344CB8AC3E}">
        <p14:creationId xmlns:p14="http://schemas.microsoft.com/office/powerpoint/2010/main" val="39116925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C907271-35C2-ADFD-1FED-B4B71DD3600D}"/>
              </a:ext>
            </a:extLst>
          </p:cNvPr>
          <p:cNvSpPr>
            <a:spLocks noGrp="1"/>
          </p:cNvSpPr>
          <p:nvPr>
            <p:ph idx="1"/>
          </p:nvPr>
        </p:nvSpPr>
        <p:spPr>
          <a:xfrm>
            <a:off x="780011" y="653531"/>
            <a:ext cx="10515600" cy="4351338"/>
          </a:xfrm>
        </p:spPr>
        <p:txBody>
          <a:bodyPr>
            <a:normAutofit/>
          </a:bodyPr>
          <a:lstStyle/>
          <a:p>
            <a:pPr>
              <a:lnSpc>
                <a:spcPct val="130000"/>
              </a:lnSpc>
            </a:pPr>
            <a:r>
              <a:rPr kumimoji="1" lang="ja-JP" altLang="en-US" sz="2200" dirty="0"/>
              <a:t>フライが使用した回転円盤は、</a:t>
            </a:r>
            <a:r>
              <a:rPr kumimoji="1" lang="en-US" altLang="ja-JP" sz="2200" dirty="0"/>
              <a:t>Fig. 6a </a:t>
            </a:r>
            <a:r>
              <a:rPr kumimoji="1" lang="ja-JP" altLang="en-US" sz="2200" dirty="0"/>
              <a:t>に示すとおりである。</a:t>
            </a:r>
            <a:endParaRPr kumimoji="1" lang="en-US" altLang="ja-JP" sz="2200" dirty="0"/>
          </a:p>
          <a:p>
            <a:pPr>
              <a:lnSpc>
                <a:spcPct val="130000"/>
              </a:lnSpc>
            </a:pPr>
            <a:r>
              <a:rPr kumimoji="1" lang="ja-JP" altLang="en-US" sz="2200" dirty="0"/>
              <a:t>点線は、ディスクの後方で照明される領域を示している。</a:t>
            </a:r>
            <a:endParaRPr kumimoji="1" lang="en-US" altLang="ja-JP" sz="2200" dirty="0"/>
          </a:p>
          <a:p>
            <a:pPr>
              <a:lnSpc>
                <a:spcPct val="130000"/>
              </a:lnSpc>
            </a:pPr>
            <a:r>
              <a:rPr kumimoji="1" lang="en-US" altLang="ja-JP" sz="2200" dirty="0"/>
              <a:t>B</a:t>
            </a:r>
            <a:r>
              <a:rPr kumimoji="1" lang="ja-JP" altLang="en-US" sz="2200" dirty="0"/>
              <a:t>の角度のカットアウトセクター、回転速度、背面照明のレベルはすべて変更可能である。</a:t>
            </a:r>
            <a:endParaRPr kumimoji="1" lang="en-US" altLang="ja-JP" sz="2200" dirty="0"/>
          </a:p>
          <a:p>
            <a:pPr>
              <a:lnSpc>
                <a:spcPct val="130000"/>
              </a:lnSpc>
            </a:pPr>
            <a:r>
              <a:rPr kumimoji="1" lang="ja-JP" altLang="en-US" sz="2200" dirty="0"/>
              <a:t>ディスクの表面照度は一定に保たれる。</a:t>
            </a:r>
          </a:p>
        </p:txBody>
      </p:sp>
      <p:pic>
        <p:nvPicPr>
          <p:cNvPr id="5" name="図 4" descr="円&#10;&#10;自動的に生成された説明">
            <a:extLst>
              <a:ext uri="{FF2B5EF4-FFF2-40B4-BE49-F238E27FC236}">
                <a16:creationId xmlns:a16="http://schemas.microsoft.com/office/drawing/2014/main" id="{636E07E9-C920-9DE8-775F-3B863EA4E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356" y="3545743"/>
            <a:ext cx="3034146" cy="3144145"/>
          </a:xfrm>
          <a:prstGeom prst="rect">
            <a:avLst/>
          </a:prstGeom>
        </p:spPr>
      </p:pic>
    </p:spTree>
    <p:extLst>
      <p:ext uri="{BB962C8B-B14F-4D97-AF65-F5344CB8AC3E}">
        <p14:creationId xmlns:p14="http://schemas.microsoft.com/office/powerpoint/2010/main" val="9829201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図形, 円&#10;&#10;自動的に生成された説明">
            <a:extLst>
              <a:ext uri="{FF2B5EF4-FFF2-40B4-BE49-F238E27FC236}">
                <a16:creationId xmlns:a16="http://schemas.microsoft.com/office/drawing/2014/main" id="{AAC002E7-46A6-FF5F-E61F-CCD69A49EE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867979" cy="6858000"/>
          </a:xfrm>
        </p:spPr>
      </p:pic>
    </p:spTree>
    <p:extLst>
      <p:ext uri="{BB962C8B-B14F-4D97-AF65-F5344CB8AC3E}">
        <p14:creationId xmlns:p14="http://schemas.microsoft.com/office/powerpoint/2010/main" val="17992586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2971E55-E557-D7AD-B631-F51079415FE4}"/>
              </a:ext>
            </a:extLst>
          </p:cNvPr>
          <p:cNvSpPr>
            <a:spLocks noGrp="1"/>
          </p:cNvSpPr>
          <p:nvPr>
            <p:ph idx="1"/>
          </p:nvPr>
        </p:nvSpPr>
        <p:spPr/>
        <p:txBody>
          <a:bodyPr>
            <a:normAutofit/>
          </a:bodyPr>
          <a:lstStyle/>
          <a:p>
            <a:pPr>
              <a:lnSpc>
                <a:spcPct val="130000"/>
              </a:lnSpc>
            </a:pPr>
            <a:r>
              <a:rPr kumimoji="1" lang="ja-JP" altLang="en-US" sz="1900" dirty="0"/>
              <a:t>回転速度は毎秒</a:t>
            </a:r>
            <a:r>
              <a:rPr kumimoji="1" lang="en-US" altLang="ja-JP" sz="1900" dirty="0"/>
              <a:t>4</a:t>
            </a:r>
            <a:r>
              <a:rPr kumimoji="1" lang="ja-JP" altLang="en-US" sz="1900" dirty="0"/>
              <a:t>～</a:t>
            </a:r>
            <a:r>
              <a:rPr kumimoji="1" lang="en-US" altLang="ja-JP" sz="1900" dirty="0"/>
              <a:t>16</a:t>
            </a:r>
            <a:r>
              <a:rPr kumimoji="1" lang="ja-JP" altLang="en-US" sz="1900" dirty="0"/>
              <a:t>回転、セクターの開きは</a:t>
            </a:r>
            <a:r>
              <a:rPr kumimoji="1" lang="en-US" altLang="ja-JP" sz="1900" dirty="0"/>
              <a:t>0.46</a:t>
            </a:r>
            <a:r>
              <a:rPr kumimoji="1" lang="ja-JP" altLang="en-US" sz="1900" dirty="0"/>
              <a:t>シグマ</a:t>
            </a:r>
            <a:r>
              <a:rPr lang="ja-JP" altLang="en-US" sz="1900" dirty="0"/>
              <a:t>（</a:t>
            </a:r>
            <a:r>
              <a:rPr lang="en-US" altLang="ja-JP" sz="1900" dirty="0"/>
              <a:t>sigma</a:t>
            </a:r>
            <a:r>
              <a:rPr lang="ja-JP" altLang="en-US" sz="1900" dirty="0"/>
              <a:t>）</a:t>
            </a:r>
            <a:r>
              <a:rPr lang="ja-JP" altLang="en-US" sz="1400" dirty="0"/>
              <a:t>（北岡注：シグマって何？）</a:t>
            </a:r>
            <a:r>
              <a:rPr kumimoji="1" lang="ja-JP" altLang="en-US" sz="1900" dirty="0"/>
              <a:t>から</a:t>
            </a:r>
            <a:r>
              <a:rPr kumimoji="1" lang="en-US" altLang="ja-JP" sz="1900" dirty="0"/>
              <a:t>6.94</a:t>
            </a:r>
            <a:r>
              <a:rPr kumimoji="1" lang="ja-JP" altLang="en-US" sz="1900" dirty="0"/>
              <a:t>シグマの範囲で行い、青、紫、紫、ピンク、白の色を観測した。</a:t>
            </a:r>
          </a:p>
          <a:p>
            <a:pPr>
              <a:lnSpc>
                <a:spcPct val="130000"/>
              </a:lnSpc>
            </a:pPr>
            <a:r>
              <a:rPr kumimoji="1" lang="ja-JP" altLang="en-US" sz="1900" dirty="0"/>
              <a:t>回転数を一定にし、セクターの開度や</a:t>
            </a:r>
            <a:r>
              <a:rPr kumimoji="1" lang="en-US" altLang="ja-JP" sz="1900" dirty="0"/>
              <a:t>B</a:t>
            </a:r>
            <a:r>
              <a:rPr kumimoji="1" lang="ja-JP" altLang="en-US" sz="1900" dirty="0"/>
              <a:t>の強さを変化させると、次の法則を満たす色になる。</a:t>
            </a:r>
          </a:p>
          <a:p>
            <a:pPr>
              <a:lnSpc>
                <a:spcPct val="130000"/>
              </a:lnSpc>
            </a:pPr>
            <a:r>
              <a:rPr kumimoji="1" lang="ja-JP" altLang="en-US" sz="1900" dirty="0"/>
              <a:t>一定の刺激時間内であれば、強度を上げると緑からピンクへと徐々に変化する。</a:t>
            </a:r>
          </a:p>
          <a:p>
            <a:pPr>
              <a:lnSpc>
                <a:spcPct val="130000"/>
              </a:lnSpc>
            </a:pPr>
            <a:r>
              <a:rPr kumimoji="1" lang="ja-JP" altLang="en-US" sz="1900" dirty="0"/>
              <a:t>一方、あるレベル以下では、</a:t>
            </a:r>
            <a:r>
              <a:rPr kumimoji="1" lang="en-US" altLang="ja-JP" sz="1900" dirty="0"/>
              <a:t>B</a:t>
            </a:r>
            <a:r>
              <a:rPr kumimoji="1" lang="ja-JP" altLang="en-US" sz="1900" dirty="0"/>
              <a:t>の輝度を下げるとグレーに変化する。</a:t>
            </a:r>
          </a:p>
          <a:p>
            <a:pPr>
              <a:lnSpc>
                <a:spcPct val="130000"/>
              </a:lnSpc>
            </a:pPr>
            <a:r>
              <a:rPr kumimoji="1" lang="ja-JP" altLang="en-US" sz="1900" dirty="0"/>
              <a:t>ある強さの刺激に対して、持続時間を長くすると、色は緑からピンクの方向に徐々に変化する。しかし、ある限度を超えると、持続時間を長くすると色は白に変化する。</a:t>
            </a:r>
          </a:p>
        </p:txBody>
      </p:sp>
    </p:spTree>
    <p:extLst>
      <p:ext uri="{BB962C8B-B14F-4D97-AF65-F5344CB8AC3E}">
        <p14:creationId xmlns:p14="http://schemas.microsoft.com/office/powerpoint/2010/main" val="4139324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87682C9-CAFA-F771-0291-3F2D0ED718A5}"/>
              </a:ext>
            </a:extLst>
          </p:cNvPr>
          <p:cNvSpPr>
            <a:spLocks noGrp="1"/>
          </p:cNvSpPr>
          <p:nvPr>
            <p:ph idx="1"/>
          </p:nvPr>
        </p:nvSpPr>
        <p:spPr>
          <a:xfrm>
            <a:off x="838200" y="1825625"/>
            <a:ext cx="10515600" cy="2272550"/>
          </a:xfrm>
        </p:spPr>
        <p:txBody>
          <a:bodyPr>
            <a:normAutofit/>
          </a:bodyPr>
          <a:lstStyle/>
          <a:p>
            <a:pPr>
              <a:lnSpc>
                <a:spcPct val="130000"/>
              </a:lnSpc>
            </a:pPr>
            <a:r>
              <a:rPr kumimoji="1" lang="ja-JP" altLang="en-US" sz="2200" dirty="0"/>
              <a:t>本論文の最終実験では、円盤の表面照度を</a:t>
            </a:r>
            <a:r>
              <a:rPr lang="ja-JP" altLang="en-US" sz="2200" dirty="0"/>
              <a:t>より</a:t>
            </a:r>
            <a:r>
              <a:rPr kumimoji="1" lang="ja-JP" altLang="en-US" sz="2200" dirty="0"/>
              <a:t>明るく、かつ</a:t>
            </a:r>
            <a:r>
              <a:rPr kumimoji="1" lang="en-US" altLang="ja-JP" sz="2200" dirty="0"/>
              <a:t>B</a:t>
            </a:r>
            <a:r>
              <a:rPr kumimoji="1" lang="ja-JP" altLang="en-US" sz="2200" dirty="0"/>
              <a:t>と同じにした。</a:t>
            </a:r>
            <a:endParaRPr kumimoji="1" lang="en-US" altLang="ja-JP" sz="2200" dirty="0"/>
          </a:p>
          <a:p>
            <a:pPr>
              <a:lnSpc>
                <a:spcPct val="130000"/>
              </a:lnSpc>
            </a:pPr>
            <a:r>
              <a:rPr kumimoji="1" lang="ja-JP" altLang="en-US" sz="2200" dirty="0"/>
              <a:t>ピンクは周囲が明るくなくても出せるが、紫、青、緑は出せない。</a:t>
            </a:r>
            <a:endParaRPr kumimoji="1" lang="en-US" altLang="ja-JP" sz="2200" dirty="0"/>
          </a:p>
          <a:p>
            <a:pPr marL="0" indent="0">
              <a:lnSpc>
                <a:spcPct val="130000"/>
              </a:lnSpc>
              <a:buNone/>
            </a:pPr>
            <a:r>
              <a:rPr kumimoji="1" lang="en-US" altLang="ja-JP" sz="1300" dirty="0"/>
              <a:t>For the final experiment in this paper, the surface illumination of the disk was made both brighter and equal to B. Pink can be produced without the aid of bright surroundings, while purple, blue, and green cannot.</a:t>
            </a:r>
            <a:endParaRPr kumimoji="1" lang="ja-JP" altLang="en-US" sz="1300" dirty="0"/>
          </a:p>
        </p:txBody>
      </p:sp>
      <p:sp>
        <p:nvSpPr>
          <p:cNvPr id="4" name="テキスト ボックス 3">
            <a:extLst>
              <a:ext uri="{FF2B5EF4-FFF2-40B4-BE49-F238E27FC236}">
                <a16:creationId xmlns:a16="http://schemas.microsoft.com/office/drawing/2014/main" id="{57A5FBC5-EE03-F171-1218-981BD4E8076C}"/>
              </a:ext>
            </a:extLst>
          </p:cNvPr>
          <p:cNvSpPr txBox="1"/>
          <p:nvPr/>
        </p:nvSpPr>
        <p:spPr>
          <a:xfrm>
            <a:off x="2801389" y="5469775"/>
            <a:ext cx="3416320" cy="369332"/>
          </a:xfrm>
          <a:prstGeom prst="rect">
            <a:avLst/>
          </a:prstGeom>
          <a:noFill/>
        </p:spPr>
        <p:txBody>
          <a:bodyPr wrap="none" rtlCol="0">
            <a:spAutoFit/>
          </a:bodyPr>
          <a:lstStyle/>
          <a:p>
            <a:r>
              <a:rPr kumimoji="1" lang="ja-JP" altLang="en-US" dirty="0"/>
              <a:t>北岡注：全然ついていけない。</a:t>
            </a:r>
          </a:p>
        </p:txBody>
      </p:sp>
    </p:spTree>
    <p:extLst>
      <p:ext uri="{BB962C8B-B14F-4D97-AF65-F5344CB8AC3E}">
        <p14:creationId xmlns:p14="http://schemas.microsoft.com/office/powerpoint/2010/main" val="3752229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図形, 円&#10;&#10;自動的に生成された説明">
            <a:extLst>
              <a:ext uri="{FF2B5EF4-FFF2-40B4-BE49-F238E27FC236}">
                <a16:creationId xmlns:a16="http://schemas.microsoft.com/office/drawing/2014/main" id="{CCAE782C-ACED-FE23-70CD-78747EE8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322" y="460207"/>
            <a:ext cx="8459892" cy="6397793"/>
          </a:xfrm>
          <a:prstGeom prst="rect">
            <a:avLst/>
          </a:prstGeom>
        </p:spPr>
      </p:pic>
      <p:sp>
        <p:nvSpPr>
          <p:cNvPr id="6" name="テキスト ボックス 5">
            <a:extLst>
              <a:ext uri="{FF2B5EF4-FFF2-40B4-BE49-F238E27FC236}">
                <a16:creationId xmlns:a16="http://schemas.microsoft.com/office/drawing/2014/main" id="{19B68D54-D1DA-7E82-68A9-AA7E621E7F37}"/>
              </a:ext>
            </a:extLst>
          </p:cNvPr>
          <p:cNvSpPr txBox="1"/>
          <p:nvPr/>
        </p:nvSpPr>
        <p:spPr>
          <a:xfrm>
            <a:off x="275421" y="691562"/>
            <a:ext cx="2005070" cy="1015663"/>
          </a:xfrm>
          <a:prstGeom prst="rect">
            <a:avLst/>
          </a:prstGeom>
          <a:noFill/>
        </p:spPr>
        <p:txBody>
          <a:bodyPr wrap="square" rtlCol="0">
            <a:spAutoFit/>
          </a:bodyPr>
          <a:lstStyle/>
          <a:p>
            <a:r>
              <a:rPr lang="ja-JP" altLang="en-US" sz="2000" dirty="0"/>
              <a:t>回転円盤による継時混色の色の見えの</a:t>
            </a:r>
            <a:r>
              <a:rPr kumimoji="1" lang="ja-JP" altLang="en-US" sz="2000" dirty="0"/>
              <a:t>予想</a:t>
            </a:r>
          </a:p>
        </p:txBody>
      </p:sp>
    </p:spTree>
    <p:extLst>
      <p:ext uri="{BB962C8B-B14F-4D97-AF65-F5344CB8AC3E}">
        <p14:creationId xmlns:p14="http://schemas.microsoft.com/office/powerpoint/2010/main" val="19624700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FB27DC1-6A0E-4691-253E-C4BE0875ACD1}"/>
              </a:ext>
            </a:extLst>
          </p:cNvPr>
          <p:cNvSpPr>
            <a:spLocks noGrp="1"/>
          </p:cNvSpPr>
          <p:nvPr>
            <p:ph idx="1"/>
          </p:nvPr>
        </p:nvSpPr>
        <p:spPr>
          <a:xfrm>
            <a:off x="838200" y="1408062"/>
            <a:ext cx="10515600" cy="4041876"/>
          </a:xfrm>
        </p:spPr>
        <p:txBody>
          <a:bodyPr>
            <a:normAutofit/>
          </a:bodyPr>
          <a:lstStyle/>
          <a:p>
            <a:pPr>
              <a:lnSpc>
                <a:spcPct val="130000"/>
              </a:lnSpc>
            </a:pPr>
            <a:r>
              <a:rPr kumimoji="1" lang="ja-JP" altLang="en-US" sz="2000" dirty="0"/>
              <a:t>これらの実験結果の中には、以前から知られていたものもあり、非常に興味深く、</a:t>
            </a:r>
            <a:r>
              <a:rPr lang="ja-JP" altLang="en-US" sz="2000" dirty="0"/>
              <a:t>刺激</a:t>
            </a:r>
            <a:r>
              <a:rPr kumimoji="1" lang="ja-JP" altLang="en-US" sz="2000" dirty="0"/>
              <a:t>的である。</a:t>
            </a:r>
            <a:endParaRPr kumimoji="1" lang="en-US" altLang="ja-JP" sz="2000" dirty="0"/>
          </a:p>
          <a:p>
            <a:pPr>
              <a:lnSpc>
                <a:spcPct val="130000"/>
              </a:lnSpc>
            </a:pPr>
            <a:r>
              <a:rPr kumimoji="1" lang="ja-JP" altLang="en-US" sz="2000" dirty="0"/>
              <a:t>例えば、フォースターのような他の多くの理論も否定していないのだから、変調理論が否定されないという事実は、重要性としては小さいものに過ぎない。</a:t>
            </a:r>
            <a:endParaRPr kumimoji="1" lang="en-US" altLang="ja-JP" sz="2000" dirty="0"/>
          </a:p>
          <a:p>
            <a:pPr>
              <a:lnSpc>
                <a:spcPct val="130000"/>
              </a:lnSpc>
            </a:pPr>
            <a:r>
              <a:rPr kumimoji="1" lang="ja-JP" altLang="en-US" sz="2000" dirty="0"/>
              <a:t>実際、科学の世界では、ある理論が正しいことを証明することはなく、間違っていないことだけを証明するのである。</a:t>
            </a:r>
            <a:endParaRPr kumimoji="1" lang="en-US" altLang="ja-JP" sz="2000" dirty="0"/>
          </a:p>
          <a:p>
            <a:pPr>
              <a:lnSpc>
                <a:spcPct val="130000"/>
              </a:lnSpc>
            </a:pPr>
            <a:r>
              <a:rPr kumimoji="1" lang="ja-JP" altLang="en-US" sz="2000" dirty="0"/>
              <a:t>フライの変調理論に基づく分析は、フェヒナー派の理論が誤りであることを示すものであれば、より強力な資料となっただろう。</a:t>
            </a:r>
          </a:p>
        </p:txBody>
      </p:sp>
      <p:sp>
        <p:nvSpPr>
          <p:cNvPr id="4" name="テキスト ボックス 3">
            <a:extLst>
              <a:ext uri="{FF2B5EF4-FFF2-40B4-BE49-F238E27FC236}">
                <a16:creationId xmlns:a16="http://schemas.microsoft.com/office/drawing/2014/main" id="{DBE4F607-1AB9-50CB-690D-826201B18835}"/>
              </a:ext>
            </a:extLst>
          </p:cNvPr>
          <p:cNvSpPr txBox="1"/>
          <p:nvPr/>
        </p:nvSpPr>
        <p:spPr>
          <a:xfrm>
            <a:off x="3857106" y="5843847"/>
            <a:ext cx="3241593" cy="784830"/>
          </a:xfrm>
          <a:prstGeom prst="rect">
            <a:avLst/>
          </a:prstGeom>
          <a:noFill/>
        </p:spPr>
        <p:txBody>
          <a:bodyPr wrap="none" rtlCol="0">
            <a:spAutoFit/>
          </a:bodyPr>
          <a:lstStyle/>
          <a:p>
            <a:pPr algn="l"/>
            <a:r>
              <a:rPr lang="fr-FR" altLang="ja-JP" sz="1500" b="0" i="0" u="none" strike="noStrike" baseline="0" dirty="0">
                <a:latin typeface="Times New Roman" panose="02020603050405020304" pitchFamily="18" charset="0"/>
              </a:rPr>
              <a:t>FORSTER, G. La thtorie dynamique de</a:t>
            </a:r>
          </a:p>
          <a:p>
            <a:pPr algn="l"/>
            <a:r>
              <a:rPr lang="fr-FR" altLang="ja-JP" sz="1500" b="0" i="0" u="none" strike="noStrike" baseline="0" dirty="0">
                <a:latin typeface="Times New Roman" panose="02020603050405020304" pitchFamily="18" charset="0"/>
              </a:rPr>
              <a:t>la vision des couleurs. </a:t>
            </a:r>
            <a:r>
              <a:rPr lang="fr-FR" altLang="ja-JP" sz="1500" b="0" i="1" u="none" strike="noStrike" baseline="0" dirty="0">
                <a:latin typeface="Times New Roman" panose="02020603050405020304" pitchFamily="18" charset="0"/>
              </a:rPr>
              <a:t>Annie</a:t>
            </a:r>
          </a:p>
          <a:p>
            <a:pPr algn="l"/>
            <a:r>
              <a:rPr lang="en-US" altLang="ja-JP" sz="1500" b="0" i="1" u="none" strike="noStrike" baseline="0" dirty="0">
                <a:latin typeface="Times New Roman" panose="02020603050405020304" pitchFamily="18" charset="0"/>
              </a:rPr>
              <a:t>psychol., </a:t>
            </a:r>
            <a:r>
              <a:rPr lang="en-US" altLang="ja-JP" sz="1500" b="0" i="0" u="none" strike="noStrike" baseline="0" dirty="0">
                <a:latin typeface="Times New Roman" panose="02020603050405020304" pitchFamily="18" charset="0"/>
              </a:rPr>
              <a:t>1923, 24, 26-69.</a:t>
            </a:r>
            <a:endParaRPr kumimoji="1" lang="ja-JP" altLang="en-US" sz="1500" dirty="0"/>
          </a:p>
        </p:txBody>
      </p:sp>
    </p:spTree>
    <p:extLst>
      <p:ext uri="{BB962C8B-B14F-4D97-AF65-F5344CB8AC3E}">
        <p14:creationId xmlns:p14="http://schemas.microsoft.com/office/powerpoint/2010/main" val="19160783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7D2DD49-2D6A-A23D-0BD6-132F01C0D2B3}"/>
              </a:ext>
            </a:extLst>
          </p:cNvPr>
          <p:cNvSpPr>
            <a:spLocks noGrp="1"/>
          </p:cNvSpPr>
          <p:nvPr>
            <p:ph idx="1"/>
          </p:nvPr>
        </p:nvSpPr>
        <p:spPr>
          <a:xfrm>
            <a:off x="838200" y="1792788"/>
            <a:ext cx="10515600" cy="3818717"/>
          </a:xfrm>
        </p:spPr>
        <p:txBody>
          <a:bodyPr>
            <a:normAutofit fontScale="92500" lnSpcReduction="10000"/>
          </a:bodyPr>
          <a:lstStyle/>
          <a:p>
            <a:pPr>
              <a:lnSpc>
                <a:spcPct val="130000"/>
              </a:lnSpc>
            </a:pPr>
            <a:r>
              <a:rPr kumimoji="1" lang="en-US" altLang="ja-JP" sz="2000" dirty="0"/>
              <a:t>1933</a:t>
            </a:r>
            <a:r>
              <a:rPr kumimoji="1" lang="ja-JP" altLang="en-US" sz="2000" dirty="0"/>
              <a:t>年の</a:t>
            </a:r>
            <a:r>
              <a:rPr lang="ja-JP" altLang="en-US" sz="2000" dirty="0"/>
              <a:t>フライ</a:t>
            </a:r>
            <a:r>
              <a:rPr kumimoji="1" lang="ja-JP" altLang="en-US" sz="2000" dirty="0"/>
              <a:t>の</a:t>
            </a:r>
            <a:r>
              <a:rPr kumimoji="1" lang="en-US" altLang="ja-JP" sz="2000" dirty="0"/>
              <a:t>2</a:t>
            </a:r>
            <a:r>
              <a:rPr kumimoji="1" lang="ja-JP" altLang="en-US" sz="2000" dirty="0"/>
              <a:t>番目の論文では、刺激される網膜領域</a:t>
            </a:r>
            <a:r>
              <a:rPr kumimoji="1" lang="en-US" altLang="ja-JP" sz="2000" dirty="0"/>
              <a:t>β</a:t>
            </a:r>
            <a:r>
              <a:rPr kumimoji="1" lang="ja-JP" altLang="en-US" sz="1500" dirty="0"/>
              <a:t>（北岡注：領域</a:t>
            </a:r>
            <a:r>
              <a:rPr kumimoji="1" lang="en-US" altLang="ja-JP" sz="1500" dirty="0"/>
              <a:t>B</a:t>
            </a:r>
            <a:r>
              <a:rPr kumimoji="1" lang="ja-JP" altLang="en-US" sz="1500" dirty="0"/>
              <a:t>に対応する網膜領域のことか？）</a:t>
            </a:r>
            <a:r>
              <a:rPr kumimoji="1" lang="ja-JP" altLang="en-US" sz="2000" dirty="0"/>
              <a:t>とその周囲について調べている。</a:t>
            </a:r>
            <a:endParaRPr kumimoji="1" lang="en-US" altLang="ja-JP" sz="2000" dirty="0"/>
          </a:p>
          <a:p>
            <a:pPr>
              <a:lnSpc>
                <a:spcPct val="130000"/>
              </a:lnSpc>
            </a:pPr>
            <a:r>
              <a:rPr kumimoji="1" lang="en-US" altLang="ja-JP" sz="2000" dirty="0"/>
              <a:t>β</a:t>
            </a:r>
            <a:r>
              <a:rPr kumimoji="1" lang="ja-JP" altLang="en-US" sz="2000" dirty="0"/>
              <a:t>とその周囲をパルス状にしたりしなかったりすると、</a:t>
            </a:r>
            <a:r>
              <a:rPr kumimoji="1" lang="en-US" altLang="ja-JP" sz="2000" dirty="0"/>
              <a:t>β</a:t>
            </a:r>
            <a:r>
              <a:rPr kumimoji="1" lang="ja-JP" altLang="en-US" sz="2000" dirty="0"/>
              <a:t>は定常・周囲は定常、</a:t>
            </a:r>
            <a:r>
              <a:rPr kumimoji="1" lang="en-US" altLang="ja-JP" sz="2000" dirty="0"/>
              <a:t>β</a:t>
            </a:r>
            <a:r>
              <a:rPr kumimoji="1" lang="ja-JP" altLang="en-US" sz="2000" dirty="0"/>
              <a:t>は定常・周囲は間欠、</a:t>
            </a:r>
            <a:r>
              <a:rPr kumimoji="1" lang="en-US" altLang="ja-JP" sz="2000" dirty="0"/>
              <a:t>β</a:t>
            </a:r>
            <a:r>
              <a:rPr kumimoji="1" lang="ja-JP" altLang="en-US" sz="2000" dirty="0"/>
              <a:t>は間欠・周囲は定常、</a:t>
            </a:r>
            <a:r>
              <a:rPr kumimoji="1" lang="en-US" altLang="ja-JP" sz="2000" dirty="0"/>
              <a:t> β</a:t>
            </a:r>
            <a:r>
              <a:rPr kumimoji="1" lang="ja-JP" altLang="en-US" sz="2000" dirty="0"/>
              <a:t>は間欠・周囲は間欠の</a:t>
            </a:r>
            <a:r>
              <a:rPr kumimoji="1" lang="en-US" altLang="ja-JP" sz="2000" dirty="0"/>
              <a:t>4</a:t>
            </a:r>
            <a:r>
              <a:rPr kumimoji="1" lang="ja-JP" altLang="en-US" sz="2000" dirty="0"/>
              <a:t>つの組み合わせが考えられる。</a:t>
            </a:r>
          </a:p>
          <a:p>
            <a:pPr>
              <a:lnSpc>
                <a:spcPct val="130000"/>
              </a:lnSpc>
            </a:pPr>
            <a:r>
              <a:rPr kumimoji="1" lang="ja-JP" altLang="en-US" sz="2000" dirty="0"/>
              <a:t>もし、見える色がベータの断続性だけに依存していることを示すことができれば、他の事実を持ち出して説明する必要はない。</a:t>
            </a:r>
          </a:p>
          <a:p>
            <a:pPr>
              <a:lnSpc>
                <a:spcPct val="130000"/>
              </a:lnSpc>
            </a:pPr>
            <a:r>
              <a:rPr kumimoji="1" lang="ja-JP" altLang="en-US" sz="2000" dirty="0"/>
              <a:t>ベータで見える色が、ベータのパルスに依存せず、サラウンドのパルスに依存する場合は、カラーコントラスト現象と考えることができる。サラウンドの強度のレベルは、脈動するかしないかで、</a:t>
            </a:r>
            <a:r>
              <a:rPr kumimoji="1" lang="en-US" altLang="ja-JP" sz="2000" dirty="0"/>
              <a:t>β</a:t>
            </a:r>
            <a:r>
              <a:rPr kumimoji="1" lang="ja-JP" altLang="en-US" sz="2000" dirty="0"/>
              <a:t>に見える色に影響を与えることを示すことができる。</a:t>
            </a:r>
          </a:p>
        </p:txBody>
      </p:sp>
      <p:sp>
        <p:nvSpPr>
          <p:cNvPr id="4" name="テキスト ボックス 3">
            <a:extLst>
              <a:ext uri="{FF2B5EF4-FFF2-40B4-BE49-F238E27FC236}">
                <a16:creationId xmlns:a16="http://schemas.microsoft.com/office/drawing/2014/main" id="{85440FB3-0AB3-B2D6-778D-F8BDF26FF3A3}"/>
              </a:ext>
            </a:extLst>
          </p:cNvPr>
          <p:cNvSpPr txBox="1"/>
          <p:nvPr/>
        </p:nvSpPr>
        <p:spPr>
          <a:xfrm>
            <a:off x="4522123" y="5611505"/>
            <a:ext cx="3559372" cy="1246495"/>
          </a:xfrm>
          <a:prstGeom prst="rect">
            <a:avLst/>
          </a:prstGeom>
          <a:noFill/>
        </p:spPr>
        <p:txBody>
          <a:bodyPr wrap="none" rtlCol="0">
            <a:spAutoFit/>
          </a:bodyPr>
          <a:lstStyle/>
          <a:p>
            <a:pPr algn="l"/>
            <a:r>
              <a:rPr lang="en-US" altLang="ja-JP" sz="1500" b="0" i="0" u="none" strike="noStrike" baseline="0" dirty="0">
                <a:latin typeface="Times New Roman" panose="02020603050405020304" pitchFamily="18" charset="0"/>
              </a:rPr>
              <a:t>FRY, G. A. Color phenomena from adjacent</a:t>
            </a:r>
          </a:p>
          <a:p>
            <a:pPr algn="l"/>
            <a:r>
              <a:rPr lang="en-US" altLang="ja-JP" sz="1500" b="0" i="0" u="none" strike="noStrike" baseline="0" dirty="0">
                <a:latin typeface="Times New Roman" panose="02020603050405020304" pitchFamily="18" charset="0"/>
              </a:rPr>
              <a:t>retinal areas for different</a:t>
            </a:r>
          </a:p>
          <a:p>
            <a:pPr algn="l"/>
            <a:r>
              <a:rPr lang="en-US" altLang="ja-JP" sz="1500" b="0" i="0" u="none" strike="noStrike" baseline="0" dirty="0">
                <a:latin typeface="Times New Roman" panose="02020603050405020304" pitchFamily="18" charset="0"/>
              </a:rPr>
              <a:t>temporal patterns of intermittent</a:t>
            </a:r>
          </a:p>
          <a:p>
            <a:pPr algn="l"/>
            <a:r>
              <a:rPr lang="en-US" altLang="ja-JP" sz="1500" b="0" i="0" u="none" strike="noStrike" baseline="0" dirty="0">
                <a:latin typeface="Times New Roman" panose="02020603050405020304" pitchFamily="18" charset="0"/>
              </a:rPr>
              <a:t>white light. </a:t>
            </a:r>
            <a:r>
              <a:rPr lang="en-US" altLang="ja-JP" sz="1500" b="0" i="1" u="none" strike="noStrike" baseline="0" dirty="0">
                <a:latin typeface="Times New Roman" panose="02020603050405020304" pitchFamily="18" charset="0"/>
              </a:rPr>
              <a:t>Amer. J. Psychol., </a:t>
            </a:r>
            <a:r>
              <a:rPr lang="en-US" altLang="ja-JP" sz="1500" b="0" i="0" u="none" strike="noStrike" baseline="0" dirty="0">
                <a:latin typeface="Times New Roman" panose="02020603050405020304" pitchFamily="18" charset="0"/>
              </a:rPr>
              <a:t>1933,</a:t>
            </a:r>
          </a:p>
          <a:p>
            <a:pPr algn="l"/>
            <a:r>
              <a:rPr lang="en-US" altLang="ja-JP" sz="1500" b="0" i="0" u="none" strike="noStrike" baseline="0" dirty="0">
                <a:latin typeface="Times New Roman" panose="02020603050405020304" pitchFamily="18" charset="0"/>
              </a:rPr>
              <a:t>45, 714-721.</a:t>
            </a:r>
            <a:endParaRPr kumimoji="1" lang="ja-JP" altLang="en-US" sz="1500" dirty="0"/>
          </a:p>
        </p:txBody>
      </p:sp>
      <p:sp>
        <p:nvSpPr>
          <p:cNvPr id="2" name="タイトル 1">
            <a:extLst>
              <a:ext uri="{FF2B5EF4-FFF2-40B4-BE49-F238E27FC236}">
                <a16:creationId xmlns:a16="http://schemas.microsoft.com/office/drawing/2014/main" id="{8EFD0350-2470-18D8-A917-7411161B90B5}"/>
              </a:ext>
            </a:extLst>
          </p:cNvPr>
          <p:cNvSpPr>
            <a:spLocks noGrp="1"/>
          </p:cNvSpPr>
          <p:nvPr>
            <p:ph type="title"/>
          </p:nvPr>
        </p:nvSpPr>
        <p:spPr>
          <a:xfrm>
            <a:off x="721822" y="445296"/>
            <a:ext cx="5978236" cy="1325563"/>
          </a:xfrm>
        </p:spPr>
        <p:txBody>
          <a:bodyPr/>
          <a:lstStyle/>
          <a:p>
            <a:r>
              <a:rPr lang="ja-JP" altLang="en-US" dirty="0"/>
              <a:t>フライの研究・その２</a:t>
            </a:r>
            <a:endParaRPr kumimoji="1" lang="ja-JP" altLang="en-US" dirty="0"/>
          </a:p>
        </p:txBody>
      </p:sp>
    </p:spTree>
    <p:extLst>
      <p:ext uri="{BB962C8B-B14F-4D97-AF65-F5344CB8AC3E}">
        <p14:creationId xmlns:p14="http://schemas.microsoft.com/office/powerpoint/2010/main" val="17920574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A767682-2075-4838-A75A-B0150C4D15D8}"/>
              </a:ext>
            </a:extLst>
          </p:cNvPr>
          <p:cNvSpPr>
            <a:spLocks noGrp="1"/>
          </p:cNvSpPr>
          <p:nvPr>
            <p:ph idx="1"/>
          </p:nvPr>
        </p:nvSpPr>
        <p:spPr>
          <a:xfrm>
            <a:off x="838200" y="436238"/>
            <a:ext cx="10515600" cy="5029807"/>
          </a:xfrm>
        </p:spPr>
        <p:txBody>
          <a:bodyPr>
            <a:normAutofit/>
          </a:bodyPr>
          <a:lstStyle/>
          <a:p>
            <a:pPr>
              <a:lnSpc>
                <a:spcPct val="130000"/>
              </a:lnSpc>
            </a:pPr>
            <a:r>
              <a:rPr kumimoji="1" lang="en-US" altLang="ja-JP" sz="1900" dirty="0"/>
              <a:t>Fig. 6b </a:t>
            </a:r>
            <a:r>
              <a:rPr kumimoji="1" lang="ja-JP" altLang="en-US" sz="1900" dirty="0"/>
              <a:t>は、この一連の実験におけるフライのディスクを示す。</a:t>
            </a:r>
            <a:r>
              <a:rPr kumimoji="1" lang="en-US" altLang="ja-JP" sz="1900" dirty="0"/>
              <a:t>A</a:t>
            </a:r>
            <a:r>
              <a:rPr kumimoji="1" lang="ja-JP" altLang="en-US" sz="1900" dirty="0"/>
              <a:t>、</a:t>
            </a:r>
            <a:r>
              <a:rPr kumimoji="1" lang="en-US" altLang="ja-JP" sz="1900" dirty="0"/>
              <a:t>B</a:t>
            </a:r>
            <a:r>
              <a:rPr kumimoji="1" lang="ja-JP" altLang="en-US" sz="1900" dirty="0"/>
              <a:t>、</a:t>
            </a:r>
            <a:r>
              <a:rPr kumimoji="1" lang="en-US" altLang="ja-JP" sz="1900" dirty="0"/>
              <a:t>A'</a:t>
            </a:r>
            <a:r>
              <a:rPr kumimoji="1" lang="ja-JP" altLang="en-US" sz="1900" dirty="0"/>
              <a:t>はスリットを示す。点線は照明された背景を示す。</a:t>
            </a:r>
            <a:endParaRPr kumimoji="1" lang="en-US" altLang="ja-JP" sz="1900" dirty="0"/>
          </a:p>
          <a:p>
            <a:pPr>
              <a:lnSpc>
                <a:spcPct val="130000"/>
              </a:lnSpc>
            </a:pPr>
            <a:r>
              <a:rPr kumimoji="1" lang="en-US" altLang="ja-JP" sz="1900" dirty="0"/>
              <a:t>A</a:t>
            </a:r>
            <a:r>
              <a:rPr kumimoji="1" lang="ja-JP" altLang="en-US" sz="1900" dirty="0"/>
              <a:t>、</a:t>
            </a:r>
            <a:r>
              <a:rPr kumimoji="1" lang="en-US" altLang="ja-JP" sz="1900" dirty="0"/>
              <a:t>B</a:t>
            </a:r>
            <a:r>
              <a:rPr kumimoji="1" lang="ja-JP" altLang="en-US" sz="1900" dirty="0"/>
              <a:t>、</a:t>
            </a:r>
            <a:r>
              <a:rPr kumimoji="1" lang="en-US" altLang="ja-JP" sz="1900" dirty="0"/>
              <a:t>A'</a:t>
            </a:r>
            <a:r>
              <a:rPr kumimoji="1" lang="ja-JP" altLang="en-US" sz="1900" dirty="0"/>
              <a:t>がすべて間欠的な場合、</a:t>
            </a:r>
            <a:r>
              <a:rPr kumimoji="1" lang="en-US" altLang="ja-JP" sz="1900" dirty="0"/>
              <a:t>A</a:t>
            </a:r>
            <a:r>
              <a:rPr kumimoji="1" lang="ja-JP" altLang="en-US" sz="1900" dirty="0"/>
              <a:t>と</a:t>
            </a:r>
            <a:r>
              <a:rPr kumimoji="1" lang="en-US" altLang="ja-JP" sz="1900" dirty="0"/>
              <a:t>A'</a:t>
            </a:r>
            <a:r>
              <a:rPr kumimoji="1" lang="ja-JP" altLang="en-US" sz="1900" dirty="0"/>
              <a:t>はピンクに、</a:t>
            </a:r>
            <a:r>
              <a:rPr kumimoji="1" lang="en-US" altLang="ja-JP" sz="1900" dirty="0"/>
              <a:t>B</a:t>
            </a:r>
            <a:r>
              <a:rPr kumimoji="1" lang="ja-JP" altLang="en-US" sz="1900" dirty="0"/>
              <a:t>は緑に見える。</a:t>
            </a:r>
            <a:endParaRPr kumimoji="1" lang="en-US" altLang="ja-JP" sz="1900" dirty="0"/>
          </a:p>
          <a:p>
            <a:pPr>
              <a:lnSpc>
                <a:spcPct val="130000"/>
              </a:lnSpc>
            </a:pPr>
            <a:r>
              <a:rPr kumimoji="1" lang="en-US" altLang="ja-JP" sz="1900" dirty="0"/>
              <a:t>A</a:t>
            </a:r>
            <a:r>
              <a:rPr kumimoji="1" lang="ja-JP" altLang="en-US" sz="1900" dirty="0"/>
              <a:t>と</a:t>
            </a:r>
            <a:r>
              <a:rPr kumimoji="1" lang="en-US" altLang="ja-JP" sz="1900" dirty="0"/>
              <a:t>A'</a:t>
            </a:r>
            <a:r>
              <a:rPr kumimoji="1" lang="ja-JP" altLang="en-US" sz="1900" dirty="0"/>
              <a:t>が定常で</a:t>
            </a:r>
            <a:r>
              <a:rPr kumimoji="1" lang="en-US" altLang="ja-JP" sz="1900" dirty="0"/>
              <a:t>B</a:t>
            </a:r>
            <a:r>
              <a:rPr kumimoji="1" lang="ja-JP" altLang="en-US" sz="1900" dirty="0"/>
              <a:t>が間欠の場合は、</a:t>
            </a:r>
            <a:r>
              <a:rPr kumimoji="1" lang="en-US" altLang="ja-JP" sz="1900" dirty="0"/>
              <a:t>A</a:t>
            </a:r>
            <a:r>
              <a:rPr kumimoji="1" lang="ja-JP" altLang="en-US" sz="1900" dirty="0"/>
              <a:t>と</a:t>
            </a:r>
            <a:r>
              <a:rPr kumimoji="1" lang="en-US" altLang="ja-JP" sz="1900" dirty="0"/>
              <a:t>A'</a:t>
            </a:r>
            <a:r>
              <a:rPr kumimoji="1" lang="ja-JP" altLang="en-US" sz="1900" dirty="0"/>
              <a:t>がピンク、</a:t>
            </a:r>
            <a:r>
              <a:rPr kumimoji="1" lang="en-US" altLang="ja-JP" sz="1900" dirty="0"/>
              <a:t>B</a:t>
            </a:r>
            <a:r>
              <a:rPr kumimoji="1" lang="ja-JP" altLang="en-US" sz="1900" dirty="0"/>
              <a:t>がグリーンに見える。</a:t>
            </a:r>
            <a:endParaRPr kumimoji="1" lang="en-US" altLang="ja-JP" sz="1900" dirty="0"/>
          </a:p>
          <a:p>
            <a:pPr>
              <a:lnSpc>
                <a:spcPct val="130000"/>
              </a:lnSpc>
            </a:pPr>
            <a:r>
              <a:rPr kumimoji="1" lang="en-US" altLang="ja-JP" sz="1900" dirty="0"/>
              <a:t>A</a:t>
            </a:r>
            <a:r>
              <a:rPr kumimoji="1" lang="ja-JP" altLang="en-US" sz="1900" dirty="0"/>
              <a:t>と</a:t>
            </a:r>
            <a:r>
              <a:rPr kumimoji="1" lang="en-US" altLang="ja-JP" sz="1900" dirty="0"/>
              <a:t>A'</a:t>
            </a:r>
            <a:r>
              <a:rPr kumimoji="1" lang="ja-JP" altLang="en-US" sz="1900" dirty="0"/>
              <a:t>がパルス状で、</a:t>
            </a:r>
            <a:r>
              <a:rPr kumimoji="1" lang="en-US" altLang="ja-JP" sz="1900" dirty="0"/>
              <a:t>B</a:t>
            </a:r>
            <a:r>
              <a:rPr kumimoji="1" lang="ja-JP" altLang="en-US" sz="1900" dirty="0"/>
              <a:t>が間欠的な場合、</a:t>
            </a:r>
            <a:r>
              <a:rPr kumimoji="1" lang="en-US" altLang="ja-JP" sz="1900" dirty="0"/>
              <a:t>A</a:t>
            </a:r>
            <a:r>
              <a:rPr kumimoji="1" lang="ja-JP" altLang="en-US" sz="1900" dirty="0"/>
              <a:t>と</a:t>
            </a:r>
            <a:r>
              <a:rPr kumimoji="1" lang="en-US" altLang="ja-JP" sz="1900" dirty="0"/>
              <a:t>A'</a:t>
            </a:r>
            <a:r>
              <a:rPr kumimoji="1" lang="ja-JP" altLang="en-US" sz="1900" dirty="0"/>
              <a:t>はピンク色に見え、</a:t>
            </a:r>
            <a:r>
              <a:rPr kumimoji="1" lang="en-US" altLang="ja-JP" sz="1900" dirty="0"/>
              <a:t>B</a:t>
            </a:r>
            <a:r>
              <a:rPr kumimoji="1" lang="ja-JP" altLang="en-US" sz="1900" dirty="0"/>
              <a:t>はやはり緑色に見える。</a:t>
            </a:r>
            <a:endParaRPr kumimoji="1" lang="en-US" altLang="ja-JP" sz="1900" dirty="0"/>
          </a:p>
          <a:p>
            <a:pPr>
              <a:lnSpc>
                <a:spcPct val="130000"/>
              </a:lnSpc>
            </a:pPr>
            <a:r>
              <a:rPr kumimoji="1" lang="ja-JP" altLang="en-US" sz="1900" dirty="0"/>
              <a:t>このコントラスト効果は非操作である。</a:t>
            </a:r>
          </a:p>
        </p:txBody>
      </p:sp>
      <p:pic>
        <p:nvPicPr>
          <p:cNvPr id="5" name="図 4" descr="円&#10;&#10;自動的に生成された説明">
            <a:extLst>
              <a:ext uri="{FF2B5EF4-FFF2-40B4-BE49-F238E27FC236}">
                <a16:creationId xmlns:a16="http://schemas.microsoft.com/office/drawing/2014/main" id="{A9E97E76-C100-D3DC-2549-35225B5DC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0714" y="3350153"/>
            <a:ext cx="3325418" cy="3507847"/>
          </a:xfrm>
          <a:prstGeom prst="rect">
            <a:avLst/>
          </a:prstGeom>
        </p:spPr>
      </p:pic>
    </p:spTree>
    <p:extLst>
      <p:ext uri="{BB962C8B-B14F-4D97-AF65-F5344CB8AC3E}">
        <p14:creationId xmlns:p14="http://schemas.microsoft.com/office/powerpoint/2010/main" val="26744377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1B07BB3-349A-8384-96C6-11FD75FA0C28}"/>
              </a:ext>
            </a:extLst>
          </p:cNvPr>
          <p:cNvSpPr>
            <a:spLocks noGrp="1"/>
          </p:cNvSpPr>
          <p:nvPr>
            <p:ph idx="1"/>
          </p:nvPr>
        </p:nvSpPr>
        <p:spPr>
          <a:xfrm>
            <a:off x="838200" y="701141"/>
            <a:ext cx="10515600" cy="2718065"/>
          </a:xfrm>
        </p:spPr>
        <p:txBody>
          <a:bodyPr/>
          <a:lstStyle/>
          <a:p>
            <a:pPr>
              <a:lnSpc>
                <a:spcPct val="130000"/>
              </a:lnSpc>
            </a:pPr>
            <a:r>
              <a:rPr kumimoji="1" lang="ja-JP" altLang="en-US" sz="1900" dirty="0"/>
              <a:t>図</a:t>
            </a:r>
            <a:r>
              <a:rPr kumimoji="1" lang="en-US" altLang="ja-JP" sz="1900" dirty="0"/>
              <a:t>6c</a:t>
            </a:r>
            <a:r>
              <a:rPr kumimoji="1" lang="ja-JP" altLang="en-US" sz="1900" dirty="0"/>
              <a:t>は、追加の刺激パターンを示す。</a:t>
            </a:r>
            <a:endParaRPr kumimoji="1" lang="en-US" altLang="ja-JP" sz="1900" dirty="0"/>
          </a:p>
          <a:p>
            <a:pPr>
              <a:lnSpc>
                <a:spcPct val="130000"/>
              </a:lnSpc>
            </a:pPr>
            <a:r>
              <a:rPr kumimoji="1" lang="en-US" altLang="ja-JP" sz="1900" dirty="0"/>
              <a:t>A</a:t>
            </a:r>
            <a:r>
              <a:rPr kumimoji="1" lang="ja-JP" altLang="en-US" sz="1900" dirty="0"/>
              <a:t>、</a:t>
            </a:r>
            <a:r>
              <a:rPr kumimoji="1" lang="en-US" altLang="ja-JP" sz="1900" dirty="0"/>
              <a:t>A‘</a:t>
            </a:r>
            <a:r>
              <a:rPr kumimoji="1" lang="ja-JP" altLang="en-US" sz="1900" dirty="0"/>
              <a:t>、</a:t>
            </a:r>
            <a:r>
              <a:rPr kumimoji="1" lang="en-US" altLang="ja-JP" sz="1900" dirty="0"/>
              <a:t>B</a:t>
            </a:r>
            <a:r>
              <a:rPr kumimoji="1" lang="ja-JP" altLang="en-US" sz="1900" dirty="0"/>
              <a:t>、</a:t>
            </a:r>
            <a:r>
              <a:rPr kumimoji="1" lang="en-US" altLang="ja-JP" sz="1900" dirty="0"/>
              <a:t>C</a:t>
            </a:r>
            <a:r>
              <a:rPr kumimoji="1" lang="ja-JP" altLang="en-US" sz="1900" dirty="0"/>
              <a:t>はスリットである。ディスクを回転させると、</a:t>
            </a:r>
            <a:r>
              <a:rPr kumimoji="1" lang="en-US" altLang="ja-JP" sz="1900" dirty="0"/>
              <a:t>b</a:t>
            </a:r>
            <a:r>
              <a:rPr kumimoji="1" lang="ja-JP" altLang="en-US" sz="1900" dirty="0"/>
              <a:t>（？）が黄色に見える。</a:t>
            </a:r>
            <a:endParaRPr kumimoji="1" lang="en-US" altLang="ja-JP" sz="1900" dirty="0"/>
          </a:p>
          <a:p>
            <a:pPr>
              <a:lnSpc>
                <a:spcPct val="130000"/>
              </a:lnSpc>
            </a:pPr>
            <a:r>
              <a:rPr kumimoji="1" lang="en-US" altLang="ja-JP" sz="1900" dirty="0"/>
              <a:t>b</a:t>
            </a:r>
            <a:r>
              <a:rPr kumimoji="1" lang="ja-JP" altLang="en-US" sz="1900" dirty="0"/>
              <a:t>が定常で、</a:t>
            </a:r>
            <a:r>
              <a:rPr kumimoji="1" lang="en-US" altLang="ja-JP" sz="1900" dirty="0"/>
              <a:t>A</a:t>
            </a:r>
            <a:r>
              <a:rPr kumimoji="1" lang="ja-JP" altLang="en-US" sz="1900" dirty="0"/>
              <a:t>と</a:t>
            </a:r>
            <a:r>
              <a:rPr kumimoji="1" lang="en-US" altLang="ja-JP" sz="1900" dirty="0"/>
              <a:t>A’</a:t>
            </a:r>
            <a:r>
              <a:rPr kumimoji="1" lang="ja-JP" altLang="en-US" sz="1900" dirty="0"/>
              <a:t>が間欠的であれば、</a:t>
            </a:r>
            <a:r>
              <a:rPr kumimoji="1" lang="en-US" altLang="ja-JP" sz="1900" dirty="0"/>
              <a:t>b</a:t>
            </a:r>
            <a:r>
              <a:rPr kumimoji="1" lang="ja-JP" altLang="en-US" sz="1900" dirty="0"/>
              <a:t>はまだ黄色に見える。</a:t>
            </a:r>
            <a:endParaRPr kumimoji="1" lang="en-US" altLang="ja-JP" sz="1900" dirty="0"/>
          </a:p>
          <a:p>
            <a:pPr>
              <a:lnSpc>
                <a:spcPct val="130000"/>
              </a:lnSpc>
            </a:pPr>
            <a:r>
              <a:rPr kumimoji="1" lang="en-US" altLang="ja-JP" sz="1900" dirty="0"/>
              <a:t>A</a:t>
            </a:r>
            <a:r>
              <a:rPr kumimoji="1" lang="ja-JP" altLang="en-US" sz="1900" dirty="0"/>
              <a:t>と</a:t>
            </a:r>
            <a:r>
              <a:rPr kumimoji="1" lang="en-US" altLang="ja-JP" sz="1900" dirty="0"/>
              <a:t>A‘</a:t>
            </a:r>
            <a:r>
              <a:rPr kumimoji="1" lang="ja-JP" altLang="en-US" sz="1900" dirty="0"/>
              <a:t>が定常の場合、</a:t>
            </a:r>
            <a:r>
              <a:rPr kumimoji="1" lang="en-US" altLang="ja-JP" sz="1900" dirty="0"/>
              <a:t>b</a:t>
            </a:r>
            <a:r>
              <a:rPr kumimoji="1" lang="ja-JP" altLang="en-US" sz="1900" dirty="0"/>
              <a:t>は青く見える。</a:t>
            </a:r>
            <a:r>
              <a:rPr kumimoji="1" lang="en-US" altLang="ja-JP" sz="1900" dirty="0"/>
              <a:t>b</a:t>
            </a:r>
            <a:r>
              <a:rPr kumimoji="1" lang="ja-JP" altLang="en-US" sz="1900" dirty="0"/>
              <a:t>の黄色は、コントラスト現象である。</a:t>
            </a:r>
            <a:endParaRPr kumimoji="1" lang="en-US" altLang="ja-JP" sz="1900" dirty="0"/>
          </a:p>
          <a:p>
            <a:pPr>
              <a:lnSpc>
                <a:spcPct val="130000"/>
              </a:lnSpc>
            </a:pPr>
            <a:r>
              <a:rPr kumimoji="1" lang="ja-JP" altLang="en-US" sz="1900" dirty="0"/>
              <a:t>同様に、</a:t>
            </a:r>
            <a:r>
              <a:rPr kumimoji="1" lang="en-US" altLang="ja-JP" sz="1900" dirty="0"/>
              <a:t>b</a:t>
            </a:r>
            <a:r>
              <a:rPr kumimoji="1" lang="ja-JP" altLang="en-US" sz="1900" dirty="0"/>
              <a:t>によるコントラスト効果は、</a:t>
            </a:r>
            <a:r>
              <a:rPr kumimoji="1" lang="en-US" altLang="ja-JP" sz="1900" dirty="0"/>
              <a:t>A</a:t>
            </a:r>
            <a:r>
              <a:rPr kumimoji="1" lang="ja-JP" altLang="en-US" sz="1900" dirty="0"/>
              <a:t>と</a:t>
            </a:r>
            <a:r>
              <a:rPr kumimoji="1" lang="en-US" altLang="ja-JP" sz="1900" dirty="0"/>
              <a:t>A'</a:t>
            </a:r>
            <a:r>
              <a:rPr kumimoji="1" lang="ja-JP" altLang="en-US" sz="1900" dirty="0"/>
              <a:t>に見られる色の原因である。</a:t>
            </a:r>
            <a:endParaRPr kumimoji="1" lang="ja-JP" altLang="en-US" dirty="0"/>
          </a:p>
        </p:txBody>
      </p:sp>
      <p:pic>
        <p:nvPicPr>
          <p:cNvPr id="5" name="図 4" descr="図形, 円&#10;&#10;自動的に生成された説明">
            <a:extLst>
              <a:ext uri="{FF2B5EF4-FFF2-40B4-BE49-F238E27FC236}">
                <a16:creationId xmlns:a16="http://schemas.microsoft.com/office/drawing/2014/main" id="{5CCCE16F-DA64-AA6B-2D84-929BB8E6E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2291" y="3438794"/>
            <a:ext cx="3231782" cy="3419206"/>
          </a:xfrm>
          <a:prstGeom prst="rect">
            <a:avLst/>
          </a:prstGeom>
        </p:spPr>
      </p:pic>
    </p:spTree>
    <p:extLst>
      <p:ext uri="{BB962C8B-B14F-4D97-AF65-F5344CB8AC3E}">
        <p14:creationId xmlns:p14="http://schemas.microsoft.com/office/powerpoint/2010/main" val="637938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A28AA9C-7AF8-1BA8-B6CE-05D76D3F7E8D}"/>
              </a:ext>
            </a:extLst>
          </p:cNvPr>
          <p:cNvSpPr>
            <a:spLocks noGrp="1"/>
          </p:cNvSpPr>
          <p:nvPr>
            <p:ph idx="1"/>
          </p:nvPr>
        </p:nvSpPr>
        <p:spPr>
          <a:xfrm>
            <a:off x="838200" y="1343486"/>
            <a:ext cx="10515600" cy="1707285"/>
          </a:xfrm>
        </p:spPr>
        <p:txBody>
          <a:bodyPr>
            <a:normAutofit/>
          </a:bodyPr>
          <a:lstStyle/>
          <a:p>
            <a:pPr>
              <a:lnSpc>
                <a:spcPct val="130000"/>
              </a:lnSpc>
            </a:pPr>
            <a:r>
              <a:rPr kumimoji="1" lang="ja-JP" altLang="en-US" sz="1900" dirty="0"/>
              <a:t>図</a:t>
            </a:r>
            <a:r>
              <a:rPr kumimoji="1" lang="en-US" altLang="ja-JP" sz="1900" dirty="0"/>
              <a:t>6d</a:t>
            </a:r>
            <a:r>
              <a:rPr kumimoji="1" lang="ja-JP" altLang="en-US" sz="1900" dirty="0"/>
              <a:t>は、相互作用を示す別の刺激パターンを示す。</a:t>
            </a:r>
            <a:endParaRPr kumimoji="1" lang="en-US" altLang="ja-JP" sz="1900" dirty="0"/>
          </a:p>
          <a:p>
            <a:pPr>
              <a:lnSpc>
                <a:spcPct val="130000"/>
              </a:lnSpc>
            </a:pPr>
            <a:r>
              <a:rPr kumimoji="1" lang="ja-JP" altLang="en-US" sz="1900" dirty="0"/>
              <a:t>反時計回りに回転させると、</a:t>
            </a:r>
            <a:r>
              <a:rPr kumimoji="1" lang="en-US" altLang="ja-JP" sz="1900" dirty="0"/>
              <a:t>A</a:t>
            </a:r>
            <a:r>
              <a:rPr kumimoji="1" lang="ja-JP" altLang="en-US" sz="1900" dirty="0"/>
              <a:t>と</a:t>
            </a:r>
            <a:r>
              <a:rPr kumimoji="1" lang="en-US" altLang="ja-JP" sz="1900" dirty="0"/>
              <a:t>A'</a:t>
            </a:r>
            <a:r>
              <a:rPr kumimoji="1" lang="ja-JP" altLang="en-US" sz="1900" dirty="0"/>
              <a:t>は紫がかった青に見え、</a:t>
            </a:r>
            <a:r>
              <a:rPr kumimoji="1" lang="en-US" altLang="ja-JP" sz="1900" dirty="0"/>
              <a:t>B</a:t>
            </a:r>
            <a:r>
              <a:rPr kumimoji="1" lang="ja-JP" altLang="en-US" sz="1900" dirty="0"/>
              <a:t>は黄色がかった白に見える。逆回転させると、色は反転する。</a:t>
            </a:r>
          </a:p>
        </p:txBody>
      </p:sp>
      <p:pic>
        <p:nvPicPr>
          <p:cNvPr id="5" name="図 4" descr="図形, 円&#10;&#10;自動的に生成された説明">
            <a:extLst>
              <a:ext uri="{FF2B5EF4-FFF2-40B4-BE49-F238E27FC236}">
                <a16:creationId xmlns:a16="http://schemas.microsoft.com/office/drawing/2014/main" id="{22B27147-671F-8ACC-8A90-53D71817C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876" y="3150524"/>
            <a:ext cx="3342195" cy="3452433"/>
          </a:xfrm>
          <a:prstGeom prst="rect">
            <a:avLst/>
          </a:prstGeom>
        </p:spPr>
      </p:pic>
    </p:spTree>
    <p:extLst>
      <p:ext uri="{BB962C8B-B14F-4D97-AF65-F5344CB8AC3E}">
        <p14:creationId xmlns:p14="http://schemas.microsoft.com/office/powerpoint/2010/main" val="11076755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B528505-FD78-DE2F-1A33-3E1EF1783D54}"/>
              </a:ext>
            </a:extLst>
          </p:cNvPr>
          <p:cNvSpPr>
            <a:spLocks noGrp="1"/>
          </p:cNvSpPr>
          <p:nvPr>
            <p:ph idx="1"/>
          </p:nvPr>
        </p:nvSpPr>
        <p:spPr/>
        <p:txBody>
          <a:bodyPr>
            <a:normAutofit/>
          </a:bodyPr>
          <a:lstStyle/>
          <a:p>
            <a:pPr>
              <a:lnSpc>
                <a:spcPct val="130000"/>
              </a:lnSpc>
            </a:pPr>
            <a:r>
              <a:rPr kumimoji="1" lang="en-US" altLang="ja-JP" sz="2200" dirty="0"/>
              <a:t>Fry</a:t>
            </a:r>
            <a:r>
              <a:rPr kumimoji="1" lang="ja-JP" altLang="en-US" sz="2200" dirty="0"/>
              <a:t>はこの論文の最後に、ベンハム・トップについての考察を加え、赤く見えるのは少なくとも部分的には色収差によるものであることを付け加え</a:t>
            </a:r>
            <a:r>
              <a:rPr lang="ja-JP" altLang="en-US" sz="2200" dirty="0"/>
              <a:t>た。</a:t>
            </a:r>
          </a:p>
          <a:p>
            <a:pPr>
              <a:lnSpc>
                <a:spcPct val="130000"/>
              </a:lnSpc>
            </a:pPr>
            <a:r>
              <a:rPr kumimoji="1" lang="ja-JP" altLang="en-US" sz="2200" dirty="0"/>
              <a:t>別のディスクでは、凸レンズで見ると主観的な赤い縁取りが青く見える。</a:t>
            </a:r>
            <a:endParaRPr kumimoji="1" lang="en-US" altLang="ja-JP" sz="2200" dirty="0"/>
          </a:p>
          <a:p>
            <a:pPr>
              <a:lnSpc>
                <a:spcPct val="130000"/>
              </a:lnSpc>
            </a:pPr>
            <a:endParaRPr kumimoji="1" lang="en-US" altLang="ja-JP" sz="2200" dirty="0"/>
          </a:p>
          <a:p>
            <a:pPr marL="0" indent="0">
              <a:lnSpc>
                <a:spcPct val="130000"/>
              </a:lnSpc>
              <a:buNone/>
            </a:pPr>
            <a:r>
              <a:rPr lang="en-US" altLang="ja-JP" sz="2200" dirty="0"/>
              <a:t>    </a:t>
            </a:r>
            <a:r>
              <a:rPr lang="ja-JP" altLang="en-US" sz="2200" dirty="0"/>
              <a:t> </a:t>
            </a:r>
            <a:r>
              <a:rPr lang="ja-JP" altLang="en-US" sz="1500" dirty="0"/>
              <a:t>（</a:t>
            </a:r>
            <a:r>
              <a:rPr lang="en-US" altLang="ja-JP" sz="1500" dirty="0"/>
              <a:t>pp.127-128</a:t>
            </a:r>
            <a:r>
              <a:rPr lang="ja-JP" altLang="en-US" sz="1500" dirty="0"/>
              <a:t>）</a:t>
            </a:r>
            <a:endParaRPr kumimoji="1" lang="ja-JP" altLang="en-US" sz="1500" dirty="0"/>
          </a:p>
        </p:txBody>
      </p:sp>
    </p:spTree>
    <p:extLst>
      <p:ext uri="{BB962C8B-B14F-4D97-AF65-F5344CB8AC3E}">
        <p14:creationId xmlns:p14="http://schemas.microsoft.com/office/powerpoint/2010/main" val="30176799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366AC3-1AC4-BFD9-9152-0C360F6D4939}"/>
              </a:ext>
            </a:extLst>
          </p:cNvPr>
          <p:cNvSpPr>
            <a:spLocks noGrp="1"/>
          </p:cNvSpPr>
          <p:nvPr>
            <p:ph type="title"/>
          </p:nvPr>
        </p:nvSpPr>
        <p:spPr/>
        <p:txBody>
          <a:bodyPr/>
          <a:lstStyle/>
          <a:p>
            <a:r>
              <a:rPr lang="ja-JP" altLang="en-US" dirty="0"/>
              <a:t>フライの主張</a:t>
            </a:r>
            <a:endParaRPr kumimoji="1" lang="ja-JP" altLang="en-US" dirty="0"/>
          </a:p>
        </p:txBody>
      </p:sp>
      <p:sp>
        <p:nvSpPr>
          <p:cNvPr id="3" name="コンテンツ プレースホルダー 2">
            <a:extLst>
              <a:ext uri="{FF2B5EF4-FFF2-40B4-BE49-F238E27FC236}">
                <a16:creationId xmlns:a16="http://schemas.microsoft.com/office/drawing/2014/main" id="{CA51845B-A120-A019-E063-B4323A4E10CD}"/>
              </a:ext>
            </a:extLst>
          </p:cNvPr>
          <p:cNvSpPr>
            <a:spLocks noGrp="1"/>
          </p:cNvSpPr>
          <p:nvPr>
            <p:ph idx="1"/>
          </p:nvPr>
        </p:nvSpPr>
        <p:spPr>
          <a:xfrm>
            <a:off x="838200" y="1518055"/>
            <a:ext cx="10515600" cy="2189422"/>
          </a:xfrm>
        </p:spPr>
        <p:txBody>
          <a:bodyPr>
            <a:normAutofit/>
          </a:bodyPr>
          <a:lstStyle/>
          <a:p>
            <a:pPr>
              <a:lnSpc>
                <a:spcPct val="130000"/>
              </a:lnSpc>
            </a:pPr>
            <a:r>
              <a:rPr kumimoji="1" lang="ja-JP" altLang="en-US" sz="2000" dirty="0"/>
              <a:t>フライは、ピエロンが提唱する「白の先頭部分が色を決定する」という考え方に異議を唱えている。</a:t>
            </a:r>
            <a:endParaRPr kumimoji="1" lang="en-US" altLang="ja-JP" sz="2000" dirty="0"/>
          </a:p>
          <a:p>
            <a:pPr>
              <a:lnSpc>
                <a:spcPct val="130000"/>
              </a:lnSpc>
            </a:pPr>
            <a:r>
              <a:rPr kumimoji="1" lang="ja-JP" altLang="en-US" sz="2000" dirty="0"/>
              <a:t>彼は、</a:t>
            </a:r>
            <a:r>
              <a:rPr kumimoji="1" lang="en-US" altLang="ja-JP" sz="2000" dirty="0"/>
              <a:t>Fig. 6e </a:t>
            </a:r>
            <a:r>
              <a:rPr kumimoji="1" lang="ja-JP" altLang="en-US" sz="2000" dirty="0"/>
              <a:t>の円盤を回転させると緑色になることを観察し、内円</a:t>
            </a:r>
            <a:r>
              <a:rPr kumimoji="1" lang="en-US" altLang="ja-JP" sz="2000" dirty="0"/>
              <a:t>CBDO</a:t>
            </a:r>
            <a:r>
              <a:rPr kumimoji="1" lang="ja-JP" altLang="en-US" sz="2000" dirty="0"/>
              <a:t>が円盤の他の部分に対してどれだけ回転しても、緑色を示すとした。</a:t>
            </a:r>
            <a:r>
              <a:rPr kumimoji="1" lang="en-US" altLang="ja-JP" sz="2000" dirty="0"/>
              <a:t>B</a:t>
            </a:r>
            <a:r>
              <a:rPr kumimoji="1" lang="ja-JP" altLang="en-US" sz="2000" dirty="0"/>
              <a:t>と</a:t>
            </a:r>
            <a:r>
              <a:rPr kumimoji="1" lang="en-US" altLang="ja-JP" sz="2000" dirty="0"/>
              <a:t>D</a:t>
            </a:r>
            <a:r>
              <a:rPr kumimoji="1" lang="ja-JP" altLang="en-US" sz="2000" dirty="0"/>
              <a:t>の白の絶対量を変えたときだけ、色が変わるのである。</a:t>
            </a:r>
            <a:endParaRPr kumimoji="1" lang="en-US" altLang="ja-JP" sz="2000" dirty="0"/>
          </a:p>
        </p:txBody>
      </p:sp>
      <p:pic>
        <p:nvPicPr>
          <p:cNvPr id="5" name="図 4" descr="グラフ, サンバースト図&#10;&#10;自動的に生成された説明">
            <a:extLst>
              <a:ext uri="{FF2B5EF4-FFF2-40B4-BE49-F238E27FC236}">
                <a16:creationId xmlns:a16="http://schemas.microsoft.com/office/drawing/2014/main" id="{0EE9AD66-83EA-F4B0-0DF0-1661DF213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440" y="3579712"/>
            <a:ext cx="3048903" cy="3278288"/>
          </a:xfrm>
          <a:prstGeom prst="rect">
            <a:avLst/>
          </a:prstGeom>
        </p:spPr>
      </p:pic>
    </p:spTree>
    <p:extLst>
      <p:ext uri="{BB962C8B-B14F-4D97-AF65-F5344CB8AC3E}">
        <p14:creationId xmlns:p14="http://schemas.microsoft.com/office/powerpoint/2010/main" val="19115211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F2E02-8E90-B9FB-4A17-9E3ABC53492C}"/>
              </a:ext>
            </a:extLst>
          </p:cNvPr>
          <p:cNvSpPr>
            <a:spLocks noGrp="1"/>
          </p:cNvSpPr>
          <p:nvPr>
            <p:ph type="title"/>
          </p:nvPr>
        </p:nvSpPr>
        <p:spPr/>
        <p:txBody>
          <a:bodyPr/>
          <a:lstStyle/>
          <a:p>
            <a:r>
              <a:rPr kumimoji="1" lang="ja-JP" altLang="en-US" dirty="0"/>
              <a:t>フライの研究・その３</a:t>
            </a:r>
          </a:p>
        </p:txBody>
      </p:sp>
      <p:sp>
        <p:nvSpPr>
          <p:cNvPr id="3" name="コンテンツ プレースホルダー 2">
            <a:extLst>
              <a:ext uri="{FF2B5EF4-FFF2-40B4-BE49-F238E27FC236}">
                <a16:creationId xmlns:a16="http://schemas.microsoft.com/office/drawing/2014/main" id="{153F2AA0-823C-B408-9B17-17CF0764B02F}"/>
              </a:ext>
            </a:extLst>
          </p:cNvPr>
          <p:cNvSpPr>
            <a:spLocks noGrp="1"/>
          </p:cNvSpPr>
          <p:nvPr>
            <p:ph idx="1"/>
          </p:nvPr>
        </p:nvSpPr>
        <p:spPr/>
        <p:txBody>
          <a:bodyPr>
            <a:normAutofit/>
          </a:bodyPr>
          <a:lstStyle/>
          <a:p>
            <a:pPr>
              <a:lnSpc>
                <a:spcPct val="130000"/>
              </a:lnSpc>
            </a:pPr>
            <a:r>
              <a:rPr kumimoji="1" lang="en-US" altLang="ja-JP" sz="1800" dirty="0"/>
              <a:t>1935</a:t>
            </a:r>
            <a:r>
              <a:rPr kumimoji="1" lang="ja-JP" altLang="en-US" sz="1800" dirty="0"/>
              <a:t>年に発表された</a:t>
            </a:r>
            <a:r>
              <a:rPr lang="ja-JP" altLang="en-US" sz="1800" dirty="0"/>
              <a:t>フライ</a:t>
            </a:r>
            <a:r>
              <a:rPr kumimoji="1" lang="ja-JP" altLang="en-US" sz="1800" dirty="0"/>
              <a:t>の</a:t>
            </a:r>
            <a:r>
              <a:rPr kumimoji="1" lang="en-US" altLang="ja-JP" sz="1800" dirty="0"/>
              <a:t>3</a:t>
            </a:r>
            <a:r>
              <a:rPr kumimoji="1" lang="ja-JP" altLang="en-US" sz="1800" dirty="0"/>
              <a:t>番目の論文は、主観的な色の説明において、三原色理論（我々フェヒナー派の理論）が不十分であることを示そうとしたものであった。</a:t>
            </a:r>
          </a:p>
          <a:p>
            <a:pPr>
              <a:lnSpc>
                <a:spcPct val="130000"/>
              </a:lnSpc>
            </a:pPr>
            <a:r>
              <a:rPr kumimoji="1" lang="ja-JP" altLang="en-US" sz="1800" dirty="0"/>
              <a:t>彼は、かなり精巧な装置を作り、同じ分光源を</a:t>
            </a:r>
            <a:r>
              <a:rPr kumimoji="1" lang="en-US" altLang="ja-JP" sz="1800" dirty="0"/>
              <a:t>2</a:t>
            </a:r>
            <a:r>
              <a:rPr kumimoji="1" lang="ja-JP" altLang="en-US" sz="1800" dirty="0"/>
              <a:t>つの場に提示し、それを被験者が観察することができるようにした。一方の場の強度は、エピスコティスターのスリットの調整によって変化させることができ、他方の場の強度は、別のエピスコティスターの回転速度の調整によって変化させることができる。</a:t>
            </a:r>
            <a:endParaRPr kumimoji="1" lang="en-US" altLang="ja-JP" sz="1800" dirty="0"/>
          </a:p>
          <a:p>
            <a:pPr>
              <a:lnSpc>
                <a:spcPct val="130000"/>
              </a:lnSpc>
            </a:pPr>
            <a:r>
              <a:rPr kumimoji="1" lang="en-US" altLang="ja-JP" sz="1800" dirty="0"/>
              <a:t>2</a:t>
            </a:r>
            <a:r>
              <a:rPr kumimoji="1" lang="ja-JP" altLang="en-US" sz="1800" dirty="0"/>
              <a:t>つのフィールドが等価である条件は、地の明るさと波長の違いで調べられた。地の明るさが重要であることは、一連の曲線によって説明されるが、その理論的な意味合いはここでは気にする必要はない。</a:t>
            </a:r>
          </a:p>
        </p:txBody>
      </p:sp>
      <p:sp>
        <p:nvSpPr>
          <p:cNvPr id="4" name="テキスト ボックス 3">
            <a:extLst>
              <a:ext uri="{FF2B5EF4-FFF2-40B4-BE49-F238E27FC236}">
                <a16:creationId xmlns:a16="http://schemas.microsoft.com/office/drawing/2014/main" id="{E1D5EEB7-1471-F825-26DC-3D6014BEE4C0}"/>
              </a:ext>
            </a:extLst>
          </p:cNvPr>
          <p:cNvSpPr txBox="1"/>
          <p:nvPr/>
        </p:nvSpPr>
        <p:spPr>
          <a:xfrm>
            <a:off x="3815542" y="5499589"/>
            <a:ext cx="2839239" cy="1092607"/>
          </a:xfrm>
          <a:prstGeom prst="rect">
            <a:avLst/>
          </a:prstGeom>
          <a:noFill/>
        </p:spPr>
        <p:txBody>
          <a:bodyPr wrap="none" rtlCol="0">
            <a:spAutoFit/>
          </a:bodyPr>
          <a:lstStyle/>
          <a:p>
            <a:pPr algn="l"/>
            <a:r>
              <a:rPr lang="en-US" altLang="ja-JP" sz="1300" b="0" i="0" u="none" strike="noStrike" baseline="0" dirty="0">
                <a:latin typeface="Times New Roman" panose="02020603050405020304" pitchFamily="18" charset="0"/>
              </a:rPr>
              <a:t>FRY, G. A. Color sensations produced</a:t>
            </a:r>
          </a:p>
          <a:p>
            <a:pPr algn="l"/>
            <a:r>
              <a:rPr lang="en-US" altLang="ja-JP" sz="1300" b="0" i="0" u="none" strike="noStrike" baseline="0" dirty="0">
                <a:latin typeface="Times New Roman" panose="02020603050405020304" pitchFamily="18" charset="0"/>
              </a:rPr>
              <a:t>by intermittent white light and the</a:t>
            </a:r>
          </a:p>
          <a:p>
            <a:pPr algn="l"/>
            <a:r>
              <a:rPr lang="en-US" altLang="ja-JP" sz="1300" b="0" i="0" u="none" strike="noStrike" baseline="0" dirty="0">
                <a:latin typeface="Times New Roman" panose="02020603050405020304" pitchFamily="18" charset="0"/>
              </a:rPr>
              <a:t>three-component theory of color vision.</a:t>
            </a:r>
          </a:p>
          <a:p>
            <a:pPr algn="l"/>
            <a:r>
              <a:rPr lang="en-US" altLang="ja-JP" sz="1300" b="0" i="1" u="none" strike="noStrike" baseline="0" dirty="0">
                <a:latin typeface="Times New Roman" panose="02020603050405020304" pitchFamily="18" charset="0"/>
              </a:rPr>
              <a:t>Amer. J. Psychol., </a:t>
            </a:r>
            <a:r>
              <a:rPr lang="en-US" altLang="ja-JP" sz="1300" b="0" i="0" u="none" strike="noStrike" baseline="0" dirty="0">
                <a:latin typeface="Times New Roman" panose="02020603050405020304" pitchFamily="18" charset="0"/>
              </a:rPr>
              <a:t>1935, 47,</a:t>
            </a:r>
          </a:p>
          <a:p>
            <a:pPr algn="l"/>
            <a:r>
              <a:rPr lang="en-US" altLang="ja-JP" sz="1300" b="0" i="0" u="none" strike="noStrike" baseline="0" dirty="0">
                <a:latin typeface="Times New Roman" panose="02020603050405020304" pitchFamily="18" charset="0"/>
              </a:rPr>
              <a:t>464-469.</a:t>
            </a:r>
            <a:endParaRPr kumimoji="1" lang="ja-JP" altLang="en-US" sz="1300" dirty="0"/>
          </a:p>
        </p:txBody>
      </p:sp>
    </p:spTree>
    <p:extLst>
      <p:ext uri="{BB962C8B-B14F-4D97-AF65-F5344CB8AC3E}">
        <p14:creationId xmlns:p14="http://schemas.microsoft.com/office/powerpoint/2010/main" val="2130149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E3C455A-D4F1-E7EE-0E6F-B92495C6C35E}"/>
              </a:ext>
            </a:extLst>
          </p:cNvPr>
          <p:cNvSpPr>
            <a:spLocks noGrp="1"/>
          </p:cNvSpPr>
          <p:nvPr>
            <p:ph idx="1"/>
          </p:nvPr>
        </p:nvSpPr>
        <p:spPr>
          <a:xfrm>
            <a:off x="838200" y="1035915"/>
            <a:ext cx="10515600" cy="5165380"/>
          </a:xfrm>
        </p:spPr>
        <p:txBody>
          <a:bodyPr>
            <a:normAutofit fontScale="85000" lnSpcReduction="10000"/>
          </a:bodyPr>
          <a:lstStyle/>
          <a:p>
            <a:pPr>
              <a:lnSpc>
                <a:spcPct val="130000"/>
              </a:lnSpc>
            </a:pPr>
            <a:r>
              <a:rPr kumimoji="1" lang="ja-JP" altLang="en-US" sz="1900" dirty="0"/>
              <a:t>より重要なのは、波長を変化させたときの</a:t>
            </a:r>
            <a:r>
              <a:rPr kumimoji="1" lang="en-US" altLang="ja-JP" sz="1900" dirty="0"/>
              <a:t>2</a:t>
            </a:r>
            <a:r>
              <a:rPr kumimoji="1" lang="ja-JP" altLang="en-US" sz="1900" dirty="0"/>
              <a:t>つのフィールド間の等価な明るさを示す一連のカーブである。</a:t>
            </a:r>
            <a:endParaRPr kumimoji="1" lang="en-US" altLang="ja-JP" sz="1900" dirty="0"/>
          </a:p>
          <a:p>
            <a:pPr>
              <a:lnSpc>
                <a:spcPct val="130000"/>
              </a:lnSpc>
            </a:pPr>
            <a:r>
              <a:rPr kumimoji="1" lang="en-US" altLang="ja-JP" sz="1900" dirty="0"/>
              <a:t>Fry</a:t>
            </a:r>
            <a:r>
              <a:rPr kumimoji="1" lang="ja-JP" altLang="en-US" sz="1900" dirty="0"/>
              <a:t>によれば、赤の反応が比較的弱いという事実は、受容体の反応をどのように解釈するかということに根拠が</a:t>
            </a:r>
            <a:r>
              <a:rPr lang="ja-JP" altLang="en-US" sz="1900" dirty="0"/>
              <a:t>ある。</a:t>
            </a:r>
            <a:r>
              <a:rPr kumimoji="1" lang="ja-JP" altLang="en-US" sz="1900" dirty="0"/>
              <a:t>もし、赤の反応が主に赤の受容体の反応によるものであれば、赤の受容体は弱いということができる。</a:t>
            </a:r>
          </a:p>
          <a:p>
            <a:pPr>
              <a:lnSpc>
                <a:spcPct val="130000"/>
              </a:lnSpc>
            </a:pPr>
            <a:r>
              <a:rPr kumimoji="1" lang="ja-JP" altLang="en-US" sz="1900" dirty="0"/>
              <a:t>実験的には、スペクトルの全色を含む白色光でも、青と緑だけの白色光でも、青みがかった緑色の感覚が得られることを実証しています。このことは、赤の反応が弱いという概念を支持するものであろう。</a:t>
            </a:r>
          </a:p>
          <a:p>
            <a:pPr>
              <a:lnSpc>
                <a:spcPct val="130000"/>
              </a:lnSpc>
            </a:pPr>
            <a:r>
              <a:rPr kumimoji="1" lang="ja-JP" altLang="en-US" sz="1900" dirty="0"/>
              <a:t>しかし、</a:t>
            </a:r>
            <a:r>
              <a:rPr kumimoji="1" lang="en-US" altLang="ja-JP" sz="1900" dirty="0"/>
              <a:t>3</a:t>
            </a:r>
            <a:r>
              <a:rPr kumimoji="1" lang="ja-JP" altLang="en-US" sz="1900" dirty="0"/>
              <a:t>つの事実が明らかにされていない。青緑以外の色は、断続的な白色光で得ることができる。刺激光が十分な強度を持つか、露光時間が十分長いか、あるいはその両方であれば、ピンクの感覚が生じる。</a:t>
            </a:r>
          </a:p>
          <a:p>
            <a:pPr>
              <a:lnSpc>
                <a:spcPct val="130000"/>
              </a:lnSpc>
            </a:pPr>
            <a:r>
              <a:rPr kumimoji="1" lang="ja-JP" altLang="en-US" sz="1900" dirty="0"/>
              <a:t>ブルーグリーンの感覚は、周囲が高輝度でない限り得られない。フライは、「目の場合と同様に、写真板の場合も</a:t>
            </a:r>
            <a:r>
              <a:rPr kumimoji="1" lang="en-US" altLang="ja-JP" sz="1900" dirty="0"/>
              <a:t>*</a:t>
            </a:r>
            <a:r>
              <a:rPr kumimoji="1" lang="ja-JP" altLang="en-US" sz="1900" dirty="0"/>
              <a:t>、すべての波長について、断続的な露光は連続的な露光よりも効果が低く、この点で、長い波長は他の波長よりも</a:t>
            </a:r>
            <a:r>
              <a:rPr lang="ja-JP" altLang="en-US" sz="1900" dirty="0"/>
              <a:t>影響を大きく受ける</a:t>
            </a:r>
            <a:r>
              <a:rPr kumimoji="1" lang="ja-JP" altLang="en-US" sz="1900" dirty="0"/>
              <a:t>」と結論付けています。</a:t>
            </a:r>
            <a:endParaRPr kumimoji="1" lang="en-US" altLang="ja-JP" sz="1900" dirty="0"/>
          </a:p>
          <a:p>
            <a:pPr>
              <a:lnSpc>
                <a:spcPct val="130000"/>
              </a:lnSpc>
            </a:pPr>
            <a:r>
              <a:rPr kumimoji="1" lang="en-US" altLang="ja-JP" sz="1900" dirty="0"/>
              <a:t> </a:t>
            </a:r>
            <a:r>
              <a:rPr kumimoji="1" lang="ja-JP" altLang="en-US" sz="1900" dirty="0"/>
              <a:t>フライは、</a:t>
            </a:r>
            <a:r>
              <a:rPr kumimoji="1" lang="en-US" altLang="ja-JP" sz="1900" dirty="0"/>
              <a:t>3</a:t>
            </a:r>
            <a:r>
              <a:rPr kumimoji="1" lang="ja-JP" altLang="en-US" sz="1900" dirty="0"/>
              <a:t>成分説はこれらの事実をすぐに説明することはできないという。</a:t>
            </a:r>
          </a:p>
        </p:txBody>
      </p:sp>
      <p:sp>
        <p:nvSpPr>
          <p:cNvPr id="4" name="テキスト ボックス 3">
            <a:extLst>
              <a:ext uri="{FF2B5EF4-FFF2-40B4-BE49-F238E27FC236}">
                <a16:creationId xmlns:a16="http://schemas.microsoft.com/office/drawing/2014/main" id="{34E90B6D-47E7-08D4-AE62-3C3DA5A2C357}"/>
              </a:ext>
            </a:extLst>
          </p:cNvPr>
          <p:cNvSpPr txBox="1"/>
          <p:nvPr/>
        </p:nvSpPr>
        <p:spPr>
          <a:xfrm>
            <a:off x="3790604" y="5822085"/>
            <a:ext cx="2591222" cy="830997"/>
          </a:xfrm>
          <a:prstGeom prst="rect">
            <a:avLst/>
          </a:prstGeom>
          <a:noFill/>
        </p:spPr>
        <p:txBody>
          <a:bodyPr wrap="none" rtlCol="0">
            <a:spAutoFit/>
          </a:bodyPr>
          <a:lstStyle/>
          <a:p>
            <a:pPr algn="l"/>
            <a:r>
              <a:rPr lang="ja-JP" altLang="en-US" sz="1200" b="0" i="0" u="none" strike="noStrike" baseline="0" dirty="0">
                <a:latin typeface="Times New Roman" panose="02020603050405020304" pitchFamily="18" charset="0"/>
              </a:rPr>
              <a:t>*</a:t>
            </a:r>
            <a:r>
              <a:rPr lang="en-US" altLang="ja-JP" sz="1200" b="0" i="0" u="none" strike="noStrike" baseline="0" dirty="0">
                <a:latin typeface="Times New Roman" panose="02020603050405020304" pitchFamily="18" charset="0"/>
              </a:rPr>
              <a:t>BLAIR, J. M., &amp; HYLAN, M. C. The</a:t>
            </a:r>
          </a:p>
          <a:p>
            <a:pPr algn="l"/>
            <a:r>
              <a:rPr lang="en-US" altLang="ja-JP" sz="1200" b="0" i="0" u="none" strike="noStrike" baseline="0" dirty="0">
                <a:latin typeface="Times New Roman" panose="02020603050405020304" pitchFamily="18" charset="0"/>
              </a:rPr>
              <a:t>intermittency effect in photographic</a:t>
            </a:r>
          </a:p>
          <a:p>
            <a:pPr algn="l"/>
            <a:r>
              <a:rPr lang="fr-FR" altLang="ja-JP" sz="1200" b="0" i="0" u="none" strike="noStrike" baseline="0" dirty="0">
                <a:latin typeface="Times New Roman" panose="02020603050405020304" pitchFamily="18" charset="0"/>
              </a:rPr>
              <a:t>exposure. /. </a:t>
            </a:r>
            <a:r>
              <a:rPr lang="fr-FR" altLang="ja-JP" sz="1200" b="0" i="1" u="none" strike="noStrike" baseline="0" dirty="0">
                <a:latin typeface="Times New Roman" panose="02020603050405020304" pitchFamily="18" charset="0"/>
              </a:rPr>
              <a:t>opt. Soc. Amer., </a:t>
            </a:r>
            <a:r>
              <a:rPr lang="fr-FR" altLang="ja-JP" sz="1200" b="0" i="0" u="none" strike="noStrike" baseline="0" dirty="0">
                <a:latin typeface="Times New Roman" panose="02020603050405020304" pitchFamily="18" charset="0"/>
              </a:rPr>
              <a:t>1933,</a:t>
            </a:r>
          </a:p>
          <a:p>
            <a:pPr algn="l"/>
            <a:r>
              <a:rPr lang="en-US" altLang="ja-JP" sz="1200" b="0" i="0" u="none" strike="noStrike" baseline="0" dirty="0">
                <a:latin typeface="Times New Roman" panose="02020603050405020304" pitchFamily="18" charset="0"/>
              </a:rPr>
              <a:t>23, 3S3-3S8.</a:t>
            </a:r>
            <a:endParaRPr kumimoji="1" lang="ja-JP" altLang="en-US" sz="1200" dirty="0"/>
          </a:p>
        </p:txBody>
      </p:sp>
    </p:spTree>
    <p:extLst>
      <p:ext uri="{BB962C8B-B14F-4D97-AF65-F5344CB8AC3E}">
        <p14:creationId xmlns:p14="http://schemas.microsoft.com/office/powerpoint/2010/main" val="15496466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36F892-ACF8-CB47-6EFA-64CB0FB78D8C}"/>
              </a:ext>
            </a:extLst>
          </p:cNvPr>
          <p:cNvSpPr>
            <a:spLocks noGrp="1"/>
          </p:cNvSpPr>
          <p:nvPr>
            <p:ph type="title"/>
          </p:nvPr>
        </p:nvSpPr>
        <p:spPr/>
        <p:txBody>
          <a:bodyPr/>
          <a:lstStyle/>
          <a:p>
            <a:r>
              <a:rPr kumimoji="1" lang="ja-JP" altLang="en-US" dirty="0"/>
              <a:t>フライの研究・その</a:t>
            </a:r>
            <a:r>
              <a:rPr kumimoji="1" lang="en-US" altLang="ja-JP" dirty="0"/>
              <a:t>4</a:t>
            </a:r>
            <a:endParaRPr kumimoji="1" lang="ja-JP" altLang="en-US" dirty="0"/>
          </a:p>
        </p:txBody>
      </p:sp>
      <p:sp>
        <p:nvSpPr>
          <p:cNvPr id="3" name="コンテンツ プレースホルダー 2">
            <a:extLst>
              <a:ext uri="{FF2B5EF4-FFF2-40B4-BE49-F238E27FC236}">
                <a16:creationId xmlns:a16="http://schemas.microsoft.com/office/drawing/2014/main" id="{EAAE89E3-20AD-74A2-435D-8A544AF359CD}"/>
              </a:ext>
            </a:extLst>
          </p:cNvPr>
          <p:cNvSpPr>
            <a:spLocks noGrp="1"/>
          </p:cNvSpPr>
          <p:nvPr>
            <p:ph idx="1"/>
          </p:nvPr>
        </p:nvSpPr>
        <p:spPr/>
        <p:txBody>
          <a:bodyPr>
            <a:normAutofit/>
          </a:bodyPr>
          <a:lstStyle/>
          <a:p>
            <a:pPr>
              <a:lnSpc>
                <a:spcPct val="130000"/>
              </a:lnSpc>
            </a:pPr>
            <a:r>
              <a:rPr kumimoji="1" lang="en-US" altLang="ja-JP" sz="1900" dirty="0"/>
              <a:t>1936</a:t>
            </a:r>
            <a:r>
              <a:rPr kumimoji="1" lang="ja-JP" altLang="en-US" sz="1900" dirty="0"/>
              <a:t>年に発表された</a:t>
            </a:r>
            <a:r>
              <a:rPr lang="ja-JP" altLang="en-US" sz="1900" dirty="0"/>
              <a:t>フライ</a:t>
            </a:r>
            <a:r>
              <a:rPr kumimoji="1" lang="ja-JP" altLang="en-US" sz="1900" dirty="0"/>
              <a:t>の第</a:t>
            </a:r>
            <a:r>
              <a:rPr kumimoji="1" lang="en-US" altLang="ja-JP" sz="1900" dirty="0"/>
              <a:t>4</a:t>
            </a:r>
            <a:r>
              <a:rPr kumimoji="1" lang="ja-JP" altLang="en-US" sz="1900" dirty="0"/>
              <a:t>論文は、第</a:t>
            </a:r>
            <a:r>
              <a:rPr kumimoji="1" lang="en-US" altLang="ja-JP" sz="1900" dirty="0"/>
              <a:t>3</a:t>
            </a:r>
            <a:r>
              <a:rPr kumimoji="1" lang="ja-JP" altLang="en-US" sz="1900" dirty="0"/>
              <a:t>論文で説明したものと同様の装置を使用している。</a:t>
            </a:r>
            <a:endParaRPr kumimoji="1" lang="en-US" altLang="ja-JP" sz="1900" dirty="0"/>
          </a:p>
          <a:p>
            <a:pPr>
              <a:lnSpc>
                <a:spcPct val="130000"/>
              </a:lnSpc>
            </a:pPr>
            <a:r>
              <a:rPr kumimoji="1" lang="ja-JP" altLang="en-US" sz="1900" dirty="0"/>
              <a:t>フライは、脈動する単色光と、脈動しない白色光を足すことによって飽和度が低下した脈動する単色光の下で見える主観色を調べた。</a:t>
            </a:r>
          </a:p>
          <a:p>
            <a:pPr>
              <a:lnSpc>
                <a:spcPct val="130000"/>
              </a:lnSpc>
            </a:pPr>
            <a:r>
              <a:rPr kumimoji="1" lang="ja-JP" altLang="en-US" sz="1900" dirty="0"/>
              <a:t>パルスの波長と周波数を変化させた場合の効果も調べた。</a:t>
            </a:r>
          </a:p>
          <a:p>
            <a:pPr>
              <a:lnSpc>
                <a:spcPct val="130000"/>
              </a:lnSpc>
            </a:pPr>
            <a:r>
              <a:rPr kumimoji="1" lang="ja-JP" altLang="en-US" sz="1900" dirty="0"/>
              <a:t>この実験は、フライが言及していないアブニーとピエロンの実験と同様である。一般に、見える色は、刺激光の波長の色相のものである。しかし、二次的なイメージには青や紫の色調があり、これはビドウェルの幽霊に近い性質と考えられる。</a:t>
            </a:r>
          </a:p>
          <a:p>
            <a:pPr>
              <a:lnSpc>
                <a:spcPct val="130000"/>
              </a:lnSpc>
            </a:pPr>
            <a:r>
              <a:rPr kumimoji="1" lang="ja-JP" altLang="en-US" sz="1900" dirty="0"/>
              <a:t>彩度の低い刺激（前述）をパルス状に照射すると、二次像は一次刺激と相補的になる傾向がある。</a:t>
            </a:r>
          </a:p>
        </p:txBody>
      </p:sp>
      <p:sp>
        <p:nvSpPr>
          <p:cNvPr id="4" name="テキスト ボックス 3">
            <a:extLst>
              <a:ext uri="{FF2B5EF4-FFF2-40B4-BE49-F238E27FC236}">
                <a16:creationId xmlns:a16="http://schemas.microsoft.com/office/drawing/2014/main" id="{AF3D8255-B0C3-4EF8-5E26-D29C4A4DFF19}"/>
              </a:ext>
            </a:extLst>
          </p:cNvPr>
          <p:cNvSpPr txBox="1"/>
          <p:nvPr/>
        </p:nvSpPr>
        <p:spPr>
          <a:xfrm>
            <a:off x="7381702" y="414395"/>
            <a:ext cx="3707297"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FRY, G. A, Color sensations produced</a:t>
            </a:r>
          </a:p>
          <a:p>
            <a:pPr algn="l"/>
            <a:r>
              <a:rPr lang="en-US" altLang="ja-JP" sz="1800" b="0" i="0" u="none" strike="noStrike" baseline="0" dirty="0">
                <a:latin typeface="Times New Roman" panose="02020603050405020304" pitchFamily="18" charset="0"/>
              </a:rPr>
              <a:t>by intermittent spectral stimuli.</a:t>
            </a:r>
          </a:p>
          <a:p>
            <a:pPr algn="l"/>
            <a:r>
              <a:rPr lang="en-US" altLang="ja-JP" sz="1800" b="0" i="1" u="none" strike="noStrike" baseline="0" dirty="0">
                <a:latin typeface="Times New Roman" panose="02020603050405020304" pitchFamily="18" charset="0"/>
              </a:rPr>
              <a:t>Amer. J. Psychol., </a:t>
            </a:r>
            <a:r>
              <a:rPr lang="en-US" altLang="ja-JP" sz="1800" b="0" i="0" u="none" strike="noStrike" baseline="0" dirty="0">
                <a:latin typeface="Times New Roman" panose="02020603050405020304" pitchFamily="18" charset="0"/>
              </a:rPr>
              <a:t>1936, 48, 326-330.</a:t>
            </a:r>
            <a:endParaRPr kumimoji="1" lang="ja-JP" altLang="en-US" dirty="0"/>
          </a:p>
        </p:txBody>
      </p:sp>
    </p:spTree>
    <p:extLst>
      <p:ext uri="{BB962C8B-B14F-4D97-AF65-F5344CB8AC3E}">
        <p14:creationId xmlns:p14="http://schemas.microsoft.com/office/powerpoint/2010/main" val="4160943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C411B5-F6C7-7E57-275E-B86F0DA27244}"/>
              </a:ext>
            </a:extLst>
          </p:cNvPr>
          <p:cNvSpPr>
            <a:spLocks noGrp="1"/>
          </p:cNvSpPr>
          <p:nvPr>
            <p:ph type="title"/>
          </p:nvPr>
        </p:nvSpPr>
        <p:spPr/>
        <p:txBody>
          <a:bodyPr/>
          <a:lstStyle/>
          <a:p>
            <a:r>
              <a:rPr kumimoji="1" lang="ja-JP" altLang="en-US" dirty="0"/>
              <a:t>主観色の要因の研究</a:t>
            </a:r>
          </a:p>
        </p:txBody>
      </p:sp>
      <p:sp>
        <p:nvSpPr>
          <p:cNvPr id="3" name="コンテンツ プレースホルダー 2">
            <a:extLst>
              <a:ext uri="{FF2B5EF4-FFF2-40B4-BE49-F238E27FC236}">
                <a16:creationId xmlns:a16="http://schemas.microsoft.com/office/drawing/2014/main" id="{4D49A370-05C6-CFD3-0F3C-7D17D4AE3655}"/>
              </a:ext>
            </a:extLst>
          </p:cNvPr>
          <p:cNvSpPr>
            <a:spLocks noGrp="1"/>
          </p:cNvSpPr>
          <p:nvPr>
            <p:ph idx="1"/>
          </p:nvPr>
        </p:nvSpPr>
        <p:spPr/>
        <p:txBody>
          <a:bodyPr>
            <a:normAutofit/>
          </a:bodyPr>
          <a:lstStyle/>
          <a:p>
            <a:pPr>
              <a:lnSpc>
                <a:spcPct val="130000"/>
              </a:lnSpc>
            </a:pPr>
            <a:r>
              <a:rPr kumimoji="1" lang="ja-JP" altLang="en-US" sz="2200" dirty="0"/>
              <a:t>そこで、フェヒナーは、主観的な色を決定する</a:t>
            </a:r>
            <a:r>
              <a:rPr lang="ja-JP" altLang="en-US" sz="2200" dirty="0"/>
              <a:t>要因を調べるべく、</a:t>
            </a:r>
            <a:r>
              <a:rPr kumimoji="1" lang="ja-JP" altLang="en-US" sz="2200" dirty="0"/>
              <a:t>実験を開始した。まずわかったことは、回転の速さと回転の方向が要因である。</a:t>
            </a:r>
          </a:p>
          <a:p>
            <a:pPr>
              <a:lnSpc>
                <a:spcPct val="130000"/>
              </a:lnSpc>
            </a:pPr>
            <a:endParaRPr lang="ja-JP" altLang="en-US" sz="2200" dirty="0"/>
          </a:p>
          <a:p>
            <a:pPr>
              <a:lnSpc>
                <a:spcPct val="130000"/>
              </a:lnSpc>
            </a:pPr>
            <a:r>
              <a:rPr kumimoji="1" lang="ja-JP" altLang="en-US" sz="2200" dirty="0"/>
              <a:t>また、</a:t>
            </a:r>
            <a:r>
              <a:rPr kumimoji="1" lang="en-US" altLang="ja-JP" sz="2200" dirty="0"/>
              <a:t>Fig. 1b </a:t>
            </a:r>
            <a:r>
              <a:rPr kumimoji="1" lang="ja-JP" altLang="en-US" sz="2200" dirty="0"/>
              <a:t>のように、白黒反転させた円盤を回すと、</a:t>
            </a:r>
            <a:r>
              <a:rPr kumimoji="1" lang="en-US" altLang="ja-JP" sz="2200" dirty="0"/>
              <a:t>Fig. 1a </a:t>
            </a:r>
            <a:r>
              <a:rPr kumimoji="1" lang="ja-JP" altLang="en-US" sz="2200" dirty="0"/>
              <a:t>と同じ位置ではないが、色が見えた。</a:t>
            </a:r>
          </a:p>
        </p:txBody>
      </p:sp>
      <p:pic>
        <p:nvPicPr>
          <p:cNvPr id="5" name="図 4" descr="円&#10;&#10;自動的に生成された説明">
            <a:extLst>
              <a:ext uri="{FF2B5EF4-FFF2-40B4-BE49-F238E27FC236}">
                <a16:creationId xmlns:a16="http://schemas.microsoft.com/office/drawing/2014/main" id="{8CFDE894-68D6-BF76-D89E-3FE612C83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228" y="4264429"/>
            <a:ext cx="2723544" cy="2593571"/>
          </a:xfrm>
          <a:prstGeom prst="rect">
            <a:avLst/>
          </a:prstGeom>
        </p:spPr>
      </p:pic>
    </p:spTree>
    <p:extLst>
      <p:ext uri="{BB962C8B-B14F-4D97-AF65-F5344CB8AC3E}">
        <p14:creationId xmlns:p14="http://schemas.microsoft.com/office/powerpoint/2010/main" val="22101214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57780B-A8D5-9FCC-C45B-946F57AAC119}"/>
              </a:ext>
            </a:extLst>
          </p:cNvPr>
          <p:cNvSpPr>
            <a:spLocks noGrp="1"/>
          </p:cNvSpPr>
          <p:nvPr>
            <p:ph type="title"/>
          </p:nvPr>
        </p:nvSpPr>
        <p:spPr>
          <a:xfrm>
            <a:off x="838200" y="681037"/>
            <a:ext cx="10515600" cy="1325563"/>
          </a:xfrm>
        </p:spPr>
        <p:txBody>
          <a:bodyPr/>
          <a:lstStyle/>
          <a:p>
            <a:r>
              <a:rPr kumimoji="1" lang="ja-JP" altLang="en-US" dirty="0"/>
              <a:t>エルプとダレンバッハの研究</a:t>
            </a:r>
          </a:p>
        </p:txBody>
      </p:sp>
      <p:sp>
        <p:nvSpPr>
          <p:cNvPr id="3" name="コンテンツ プレースホルダー 2">
            <a:extLst>
              <a:ext uri="{FF2B5EF4-FFF2-40B4-BE49-F238E27FC236}">
                <a16:creationId xmlns:a16="http://schemas.microsoft.com/office/drawing/2014/main" id="{DD97C403-DB95-0240-5C17-D3690AFF303C}"/>
              </a:ext>
            </a:extLst>
          </p:cNvPr>
          <p:cNvSpPr>
            <a:spLocks noGrp="1"/>
          </p:cNvSpPr>
          <p:nvPr>
            <p:ph idx="1"/>
          </p:nvPr>
        </p:nvSpPr>
        <p:spPr>
          <a:xfrm>
            <a:off x="838200" y="2383213"/>
            <a:ext cx="7499465" cy="3203575"/>
          </a:xfrm>
        </p:spPr>
        <p:txBody>
          <a:bodyPr>
            <a:normAutofit/>
          </a:bodyPr>
          <a:lstStyle/>
          <a:p>
            <a:pPr>
              <a:lnSpc>
                <a:spcPct val="130000"/>
              </a:lnSpc>
            </a:pPr>
            <a:r>
              <a:rPr kumimoji="1" lang="ja-JP" altLang="en-US" sz="2000" dirty="0"/>
              <a:t>エルプとダレンバッハ（</a:t>
            </a:r>
            <a:r>
              <a:rPr kumimoji="1" lang="en-US" altLang="ja-JP" sz="2000" dirty="0" err="1"/>
              <a:t>Erb</a:t>
            </a:r>
            <a:r>
              <a:rPr kumimoji="1" lang="en-US" altLang="ja-JP" sz="2000" dirty="0"/>
              <a:t> and </a:t>
            </a:r>
            <a:r>
              <a:rPr kumimoji="1" lang="en-US" altLang="ja-JP" sz="2000" dirty="0" err="1"/>
              <a:t>Dallenbach</a:t>
            </a:r>
            <a:r>
              <a:rPr kumimoji="1" lang="ja-JP" altLang="en-US" sz="2000" dirty="0"/>
              <a:t>）は、</a:t>
            </a:r>
            <a:r>
              <a:rPr kumimoji="1" lang="en-US" altLang="ja-JP" sz="2000" dirty="0"/>
              <a:t>1939</a:t>
            </a:r>
            <a:r>
              <a:rPr kumimoji="1" lang="ja-JP" altLang="en-US" sz="2000" dirty="0"/>
              <a:t>年に最も重要な貢献をした。</a:t>
            </a:r>
            <a:endParaRPr kumimoji="1" lang="en-US" altLang="ja-JP" sz="2000" dirty="0"/>
          </a:p>
          <a:p>
            <a:pPr>
              <a:lnSpc>
                <a:spcPct val="130000"/>
              </a:lnSpc>
            </a:pPr>
            <a:r>
              <a:rPr kumimoji="1" lang="ja-JP" altLang="en-US" sz="2000" dirty="0"/>
              <a:t>彼らは、ルキーシュ・モス刺激パターン（</a:t>
            </a:r>
            <a:r>
              <a:rPr kumimoji="1" lang="en-US" altLang="ja-JP" sz="2000" dirty="0"/>
              <a:t>Fig. 5e </a:t>
            </a:r>
            <a:r>
              <a:rPr kumimoji="1" lang="ja-JP" altLang="en-US" sz="2000" dirty="0"/>
              <a:t>参照）の研究を提案し、主観的な色に及ぼす知識や指示、パターンの色と背景の色、線の幅や間隔、眼球運動の影響を明らかにした。</a:t>
            </a:r>
          </a:p>
        </p:txBody>
      </p:sp>
      <p:sp>
        <p:nvSpPr>
          <p:cNvPr id="4" name="テキスト ボックス 3">
            <a:extLst>
              <a:ext uri="{FF2B5EF4-FFF2-40B4-BE49-F238E27FC236}">
                <a16:creationId xmlns:a16="http://schemas.microsoft.com/office/drawing/2014/main" id="{32E8BBB2-C72B-932D-E656-02562E4F1193}"/>
              </a:ext>
            </a:extLst>
          </p:cNvPr>
          <p:cNvSpPr txBox="1"/>
          <p:nvPr/>
        </p:nvSpPr>
        <p:spPr>
          <a:xfrm>
            <a:off x="3133898" y="5387282"/>
            <a:ext cx="3858749" cy="1200329"/>
          </a:xfrm>
          <a:prstGeom prst="rect">
            <a:avLst/>
          </a:prstGeom>
          <a:noFill/>
        </p:spPr>
        <p:txBody>
          <a:bodyPr wrap="none" rtlCol="0">
            <a:spAutoFit/>
          </a:bodyPr>
          <a:lstStyle/>
          <a:p>
            <a:pPr algn="l"/>
            <a:r>
              <a:rPr lang="de-DE" altLang="ja-JP" sz="1800" b="0" i="0" u="none" strike="noStrike" baseline="0" dirty="0">
                <a:latin typeface="Times New Roman" panose="02020603050405020304" pitchFamily="18" charset="0"/>
              </a:rPr>
              <a:t>ERB, M. B., &amp; DALLENBACH, K. M.</a:t>
            </a:r>
          </a:p>
          <a:p>
            <a:pPr algn="l"/>
            <a:r>
              <a:rPr lang="en-US" altLang="ja-JP" sz="1800" b="0" i="0" u="none" strike="noStrike" baseline="0" dirty="0">
                <a:latin typeface="Times New Roman" panose="02020603050405020304" pitchFamily="18" charset="0"/>
              </a:rPr>
              <a:t>'Subjective' colors from line-patterns.</a:t>
            </a:r>
          </a:p>
          <a:p>
            <a:pPr algn="l"/>
            <a:r>
              <a:rPr lang="en-US" altLang="ja-JP" sz="1800" b="0" i="1" u="none" strike="noStrike" baseline="0" dirty="0">
                <a:latin typeface="Times New Roman" panose="02020603050405020304" pitchFamily="18" charset="0"/>
              </a:rPr>
              <a:t>Amer. J. Psychol., </a:t>
            </a:r>
            <a:r>
              <a:rPr lang="en-US" altLang="ja-JP" sz="1800" b="0" i="0" u="none" strike="noStrike" baseline="0" dirty="0">
                <a:latin typeface="Times New Roman" panose="02020603050405020304" pitchFamily="18" charset="0"/>
              </a:rPr>
              <a:t>1939, 52,</a:t>
            </a:r>
          </a:p>
          <a:p>
            <a:pPr algn="l"/>
            <a:r>
              <a:rPr lang="en-US" altLang="ja-JP" sz="1800" b="0" i="0" u="none" strike="noStrike" baseline="0" dirty="0">
                <a:latin typeface="Times New Roman" panose="02020603050405020304" pitchFamily="18" charset="0"/>
              </a:rPr>
              <a:t>227-241.</a:t>
            </a:r>
            <a:endParaRPr kumimoji="1" lang="ja-JP" altLang="en-US" dirty="0"/>
          </a:p>
        </p:txBody>
      </p:sp>
      <p:pic>
        <p:nvPicPr>
          <p:cNvPr id="6" name="図 5" descr="背景パターン&#10;&#10;自動的に生成された説明">
            <a:extLst>
              <a:ext uri="{FF2B5EF4-FFF2-40B4-BE49-F238E27FC236}">
                <a16:creationId xmlns:a16="http://schemas.microsoft.com/office/drawing/2014/main" id="{8FF80011-1CE7-8349-FB47-62CFC6750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671" y="5080"/>
            <a:ext cx="3934289" cy="6852919"/>
          </a:xfrm>
          <a:prstGeom prst="rect">
            <a:avLst/>
          </a:prstGeom>
        </p:spPr>
      </p:pic>
    </p:spTree>
    <p:extLst>
      <p:ext uri="{BB962C8B-B14F-4D97-AF65-F5344CB8AC3E}">
        <p14:creationId xmlns:p14="http://schemas.microsoft.com/office/powerpoint/2010/main" val="175164796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BAF858F-30E3-21A5-BF02-AA6D09A29466}"/>
              </a:ext>
            </a:extLst>
          </p:cNvPr>
          <p:cNvSpPr>
            <a:spLocks noGrp="1"/>
          </p:cNvSpPr>
          <p:nvPr>
            <p:ph idx="1"/>
          </p:nvPr>
        </p:nvSpPr>
        <p:spPr>
          <a:xfrm>
            <a:off x="838200" y="556953"/>
            <a:ext cx="10515600" cy="6010102"/>
          </a:xfrm>
        </p:spPr>
        <p:txBody>
          <a:bodyPr>
            <a:normAutofit fontScale="85000" lnSpcReduction="10000"/>
          </a:bodyPr>
          <a:lstStyle/>
          <a:p>
            <a:pPr>
              <a:lnSpc>
                <a:spcPct val="130000"/>
              </a:lnSpc>
            </a:pPr>
            <a:r>
              <a:rPr kumimoji="1" lang="ja-JP" altLang="en-US" sz="1900" dirty="0"/>
              <a:t>主観的な色を知っている観測者と知らない観測者に、</a:t>
            </a:r>
            <a:r>
              <a:rPr kumimoji="1" lang="en-US" altLang="ja-JP" sz="1900" dirty="0"/>
              <a:t>3</a:t>
            </a:r>
            <a:r>
              <a:rPr kumimoji="1" lang="ja-JP" altLang="en-US" sz="1900" dirty="0"/>
              <a:t>種類の指示とともに刺激パターンを見せた。</a:t>
            </a:r>
            <a:r>
              <a:rPr kumimoji="1" lang="en-US" altLang="ja-JP" sz="1900" dirty="0"/>
              <a:t>1</a:t>
            </a:r>
            <a:r>
              <a:rPr kumimoji="1" lang="ja-JP" altLang="en-US" sz="1900" dirty="0"/>
              <a:t>つのグループはパターンをただ観察するよう指示され、</a:t>
            </a:r>
            <a:r>
              <a:rPr kumimoji="1" lang="en-US" altLang="ja-JP" sz="1900" dirty="0"/>
              <a:t>2</a:t>
            </a:r>
            <a:r>
              <a:rPr kumimoji="1" lang="ja-JP" altLang="en-US" sz="1900" dirty="0"/>
              <a:t>番目のグループは遠方固視を使うよう指示され、</a:t>
            </a:r>
            <a:r>
              <a:rPr kumimoji="1" lang="en-US" altLang="ja-JP" sz="1900" dirty="0"/>
              <a:t>3</a:t>
            </a:r>
            <a:r>
              <a:rPr kumimoji="1" lang="ja-JP" altLang="en-US" sz="1900" dirty="0"/>
              <a:t>番目のグループは色を探すよう指示され</a:t>
            </a:r>
            <a:r>
              <a:rPr lang="ja-JP" altLang="en-US" sz="1900" dirty="0"/>
              <a:t>た。</a:t>
            </a:r>
          </a:p>
          <a:p>
            <a:pPr>
              <a:lnSpc>
                <a:spcPct val="130000"/>
              </a:lnSpc>
            </a:pPr>
            <a:r>
              <a:rPr kumimoji="1" lang="ja-JP" altLang="en-US" sz="1900" dirty="0"/>
              <a:t>現象についての知識は主観的な色を好むが、決してそれが見られることを保証しているわけではない。色を探すように指示されたすべての観察者は、色を見た。</a:t>
            </a:r>
          </a:p>
          <a:p>
            <a:pPr>
              <a:lnSpc>
                <a:spcPct val="130000"/>
              </a:lnSpc>
            </a:pPr>
            <a:r>
              <a:rPr kumimoji="1" lang="ja-JP" altLang="en-US" sz="1900" dirty="0"/>
              <a:t>現象的な動きとしては、ストリーミング、ランダムな動き、動く帯やジグザグ線、刺激線の動き、円運動、シマーなどが非常に多くの被験者から報告された。</a:t>
            </a:r>
          </a:p>
          <a:p>
            <a:pPr>
              <a:lnSpc>
                <a:spcPct val="130000"/>
              </a:lnSpc>
            </a:pPr>
            <a:r>
              <a:rPr kumimoji="1" lang="ja-JP" altLang="en-US" sz="1900" dirty="0"/>
              <a:t>なお、主観的な色と主観的な動きの間には、何の関係もない。</a:t>
            </a:r>
          </a:p>
          <a:p>
            <a:pPr>
              <a:lnSpc>
                <a:spcPct val="130000"/>
              </a:lnSpc>
            </a:pPr>
            <a:r>
              <a:rPr kumimoji="1" lang="ja-JP" altLang="en-US" sz="1900" dirty="0"/>
              <a:t>パターンは、赤、黄、緑、青、黒、白の背景で印刷されたものである。また、様々な紙にも印刷した。白地に黒線、白地に青線、白地に緑線、緑地に黒線、黄色に黒線、黄色に緑線の組み合わせが最適な色になることがわかった。この中で最も優れているのは白地に黒である。</a:t>
            </a:r>
          </a:p>
          <a:p>
            <a:pPr>
              <a:lnSpc>
                <a:spcPct val="130000"/>
              </a:lnSpc>
            </a:pPr>
            <a:r>
              <a:rPr kumimoji="1" lang="ja-JP" altLang="en-US" sz="1900" dirty="0"/>
              <a:t>狭い線と狭い空間は飽和した色合いを与え、狭い線と広い空間、あるいはその逆は飽和していない色合いを与える。</a:t>
            </a:r>
          </a:p>
          <a:p>
            <a:pPr>
              <a:lnSpc>
                <a:spcPct val="130000"/>
              </a:lnSpc>
            </a:pPr>
            <a:r>
              <a:rPr kumimoji="1" lang="ja-JP" altLang="en-US" sz="1900" dirty="0"/>
              <a:t>広い線と広い空間は、全く色を与えない。</a:t>
            </a:r>
          </a:p>
          <a:p>
            <a:pPr>
              <a:lnSpc>
                <a:spcPct val="130000"/>
              </a:lnSpc>
            </a:pPr>
            <a:r>
              <a:rPr kumimoji="1" lang="ja-JP" altLang="en-US" sz="1900" dirty="0"/>
              <a:t>刺激パターンをダッジタキストスコープ（</a:t>
            </a:r>
            <a:r>
              <a:rPr kumimoji="1" lang="en-US" altLang="ja-JP" sz="1900" dirty="0"/>
              <a:t>Dodge tachistoscope</a:t>
            </a:r>
            <a:r>
              <a:rPr kumimoji="1" lang="ja-JP" altLang="en-US" sz="1900" dirty="0"/>
              <a:t>）にセットし、非常に短い露光を行うと、色は見えない。主観的な色彩が観察されるようになるには、眼球運動に必要な露光時間よりも非常に長い露光時間が必要である。つまり、眼球運動は必要な要素ではあるが、十分でも強制的（</a:t>
            </a:r>
            <a:r>
              <a:rPr kumimoji="1" lang="en-US" altLang="ja-JP" sz="1900" dirty="0"/>
              <a:t>compulsory</a:t>
            </a:r>
            <a:r>
              <a:rPr kumimoji="1" lang="ja-JP" altLang="en-US" sz="1900" dirty="0"/>
              <a:t>）でもない。</a:t>
            </a:r>
          </a:p>
        </p:txBody>
      </p:sp>
    </p:spTree>
    <p:extLst>
      <p:ext uri="{BB962C8B-B14F-4D97-AF65-F5344CB8AC3E}">
        <p14:creationId xmlns:p14="http://schemas.microsoft.com/office/powerpoint/2010/main" val="34178632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BB89E9-DA4D-5E72-71E9-AA47C4B4EA71}"/>
              </a:ext>
            </a:extLst>
          </p:cNvPr>
          <p:cNvSpPr>
            <a:spLocks noGrp="1"/>
          </p:cNvSpPr>
          <p:nvPr>
            <p:ph type="title"/>
          </p:nvPr>
        </p:nvSpPr>
        <p:spPr/>
        <p:txBody>
          <a:bodyPr/>
          <a:lstStyle/>
          <a:p>
            <a:r>
              <a:rPr kumimoji="1" lang="ja-JP" altLang="en-US" dirty="0"/>
              <a:t>アベルの研究</a:t>
            </a:r>
          </a:p>
        </p:txBody>
      </p:sp>
      <p:sp>
        <p:nvSpPr>
          <p:cNvPr id="3" name="コンテンツ プレースホルダー 2">
            <a:extLst>
              <a:ext uri="{FF2B5EF4-FFF2-40B4-BE49-F238E27FC236}">
                <a16:creationId xmlns:a16="http://schemas.microsoft.com/office/drawing/2014/main" id="{5C3A1C51-3E7C-523C-389B-3685ECA558A8}"/>
              </a:ext>
            </a:extLst>
          </p:cNvPr>
          <p:cNvSpPr>
            <a:spLocks noGrp="1"/>
          </p:cNvSpPr>
          <p:nvPr>
            <p:ph idx="1"/>
          </p:nvPr>
        </p:nvSpPr>
        <p:spPr>
          <a:xfrm>
            <a:off x="771699" y="1617807"/>
            <a:ext cx="8355676" cy="4351338"/>
          </a:xfrm>
        </p:spPr>
        <p:txBody>
          <a:bodyPr>
            <a:normAutofit/>
          </a:bodyPr>
          <a:lstStyle/>
          <a:p>
            <a:pPr>
              <a:lnSpc>
                <a:spcPct val="130000"/>
              </a:lnSpc>
            </a:pPr>
            <a:r>
              <a:rPr kumimoji="1" lang="ja-JP" altLang="en-US" sz="1800" dirty="0"/>
              <a:t>ダレンバッハの弟子であるアベル</a:t>
            </a:r>
            <a:r>
              <a:rPr lang="ja-JP" altLang="en-US" sz="1800" dirty="0"/>
              <a:t>（</a:t>
            </a:r>
            <a:r>
              <a:rPr lang="en-US" altLang="ja-JP" sz="1800" dirty="0"/>
              <a:t>Abel</a:t>
            </a:r>
            <a:r>
              <a:rPr lang="ja-JP" altLang="en-US" sz="1800" dirty="0"/>
              <a:t>）は</a:t>
            </a:r>
            <a:r>
              <a:rPr kumimoji="1" lang="ja-JP" altLang="en-US" sz="1800" dirty="0"/>
              <a:t>、</a:t>
            </a:r>
            <a:r>
              <a:rPr kumimoji="1" lang="en-US" altLang="ja-JP" sz="1800" dirty="0"/>
              <a:t>1939</a:t>
            </a:r>
            <a:r>
              <a:rPr kumimoji="1" lang="ja-JP" altLang="en-US" sz="1800" dirty="0"/>
              <a:t>年にこれらの研究を継続した。</a:t>
            </a:r>
          </a:p>
          <a:p>
            <a:pPr>
              <a:lnSpc>
                <a:spcPct val="130000"/>
              </a:lnSpc>
            </a:pPr>
            <a:r>
              <a:rPr kumimoji="1" lang="ja-JP" altLang="en-US" sz="1800" dirty="0"/>
              <a:t>彼女の課題は、単色照明と多色照明のもとで、同じ刺激パターンの主観的な色彩を観察することであった。</a:t>
            </a:r>
          </a:p>
          <a:p>
            <a:pPr>
              <a:lnSpc>
                <a:spcPct val="130000"/>
              </a:lnSpc>
            </a:pPr>
            <a:r>
              <a:rPr kumimoji="1" lang="ja-JP" altLang="en-US" sz="1800" dirty="0"/>
              <a:t>連続スペクトルを放射するタングステンランプ、</a:t>
            </a:r>
            <a:r>
              <a:rPr kumimoji="1" lang="en-US" altLang="ja-JP" sz="1800" dirty="0"/>
              <a:t>577</a:t>
            </a:r>
            <a:r>
              <a:rPr kumimoji="1" lang="ja-JP" altLang="en-US" sz="1800" dirty="0"/>
              <a:t>、</a:t>
            </a:r>
            <a:r>
              <a:rPr kumimoji="1" lang="en-US" altLang="ja-JP" sz="1800" dirty="0"/>
              <a:t>579</a:t>
            </a:r>
            <a:r>
              <a:rPr kumimoji="1" lang="ja-JP" altLang="en-US" sz="1800" dirty="0"/>
              <a:t>、</a:t>
            </a:r>
            <a:r>
              <a:rPr kumimoji="1" lang="en-US" altLang="ja-JP" sz="1800" dirty="0"/>
              <a:t>546</a:t>
            </a:r>
            <a:r>
              <a:rPr kumimoji="1" lang="ja-JP" altLang="en-US" sz="1800" dirty="0"/>
              <a:t>、</a:t>
            </a:r>
            <a:r>
              <a:rPr kumimoji="1" lang="en-US" altLang="ja-JP" sz="1800" dirty="0"/>
              <a:t>492</a:t>
            </a:r>
            <a:r>
              <a:rPr kumimoji="1" lang="ja-JP" altLang="en-US" sz="1800" dirty="0"/>
              <a:t>、</a:t>
            </a:r>
            <a:r>
              <a:rPr kumimoji="1" lang="en-US" altLang="ja-JP" sz="1800" dirty="0"/>
              <a:t>436</a:t>
            </a:r>
            <a:r>
              <a:rPr kumimoji="1" lang="ja-JP" altLang="en-US" sz="1800" dirty="0"/>
              <a:t>、</a:t>
            </a:r>
            <a:r>
              <a:rPr kumimoji="1" lang="en-US" altLang="ja-JP" sz="1800" dirty="0"/>
              <a:t>405</a:t>
            </a:r>
            <a:r>
              <a:rPr kumimoji="1" lang="ja-JP" altLang="en-US" sz="1800" dirty="0"/>
              <a:t>ミリミクロン（北岡注：</a:t>
            </a:r>
            <a:r>
              <a:rPr lang="en-US" altLang="ja-JP" sz="1800" dirty="0"/>
              <a:t>nm</a:t>
            </a:r>
            <a:r>
              <a:rPr lang="ja-JP" altLang="en-US" sz="1800" dirty="0"/>
              <a:t>と同じ</a:t>
            </a:r>
            <a:r>
              <a:rPr kumimoji="1" lang="ja-JP" altLang="en-US" sz="1800" dirty="0"/>
              <a:t>）の線を持つ水銀アークランプ、水銀アークの</a:t>
            </a:r>
            <a:r>
              <a:rPr kumimoji="1" lang="en-US" altLang="ja-JP" sz="1800" dirty="0"/>
              <a:t>577</a:t>
            </a:r>
            <a:r>
              <a:rPr kumimoji="1" lang="ja-JP" altLang="en-US" sz="1800" dirty="0"/>
              <a:t>と</a:t>
            </a:r>
            <a:r>
              <a:rPr kumimoji="1" lang="en-US" altLang="ja-JP" sz="1800" dirty="0"/>
              <a:t>579</a:t>
            </a:r>
            <a:r>
              <a:rPr kumimoji="1" lang="ja-JP" altLang="en-US" sz="1800" dirty="0"/>
              <a:t>ミリミクロンの線だけを透過するアンバーフィルター、水銀アークの</a:t>
            </a:r>
            <a:r>
              <a:rPr kumimoji="1" lang="en-US" altLang="ja-JP" sz="1800" dirty="0"/>
              <a:t>546</a:t>
            </a:r>
            <a:r>
              <a:rPr kumimoji="1" lang="ja-JP" altLang="en-US" sz="1800" dirty="0"/>
              <a:t>線を透過するグリーンフィルター、</a:t>
            </a:r>
            <a:r>
              <a:rPr kumimoji="1" lang="en-US" altLang="ja-JP" sz="1800" dirty="0"/>
              <a:t>623</a:t>
            </a:r>
            <a:r>
              <a:rPr kumimoji="1" lang="ja-JP" altLang="en-US" sz="1800" dirty="0"/>
              <a:t>ミリミクロンをカットした赤フィルター（連続光源で使用）を使った。</a:t>
            </a:r>
          </a:p>
        </p:txBody>
      </p:sp>
      <p:sp>
        <p:nvSpPr>
          <p:cNvPr id="4" name="テキスト ボックス 3">
            <a:extLst>
              <a:ext uri="{FF2B5EF4-FFF2-40B4-BE49-F238E27FC236}">
                <a16:creationId xmlns:a16="http://schemas.microsoft.com/office/drawing/2014/main" id="{AD9BE762-6688-D36A-039C-4031AE093C6F}"/>
              </a:ext>
            </a:extLst>
          </p:cNvPr>
          <p:cNvSpPr txBox="1"/>
          <p:nvPr/>
        </p:nvSpPr>
        <p:spPr>
          <a:xfrm>
            <a:off x="4439937" y="5515243"/>
            <a:ext cx="3312125" cy="1077218"/>
          </a:xfrm>
          <a:prstGeom prst="rect">
            <a:avLst/>
          </a:prstGeom>
          <a:noFill/>
        </p:spPr>
        <p:txBody>
          <a:bodyPr wrap="none" rtlCol="0">
            <a:spAutoFit/>
          </a:bodyPr>
          <a:lstStyle/>
          <a:p>
            <a:pPr algn="l"/>
            <a:r>
              <a:rPr lang="en-US" altLang="ja-JP" sz="1600" b="0" i="0" u="none" strike="noStrike" baseline="0" dirty="0">
                <a:latin typeface="Times New Roman" panose="02020603050405020304" pitchFamily="18" charset="0"/>
              </a:rPr>
              <a:t>ABEL, T. M. 'Subjective' colors from</a:t>
            </a:r>
          </a:p>
          <a:p>
            <a:pPr algn="l"/>
            <a:r>
              <a:rPr lang="en-US" altLang="ja-JP" sz="1600" b="0" i="0" u="none" strike="noStrike" baseline="0" dirty="0">
                <a:latin typeface="Times New Roman" panose="02020603050405020304" pitchFamily="18" charset="0"/>
              </a:rPr>
              <a:t>line-patterns viewed in polychromatic</a:t>
            </a:r>
          </a:p>
          <a:p>
            <a:pPr algn="l"/>
            <a:r>
              <a:rPr lang="en-US" altLang="ja-JP" sz="1600" b="0" i="0" u="none" strike="noStrike" baseline="0" dirty="0">
                <a:latin typeface="Times New Roman" panose="02020603050405020304" pitchFamily="18" charset="0"/>
              </a:rPr>
              <a:t>and monochromatic light.</a:t>
            </a:r>
          </a:p>
          <a:p>
            <a:pPr algn="l"/>
            <a:r>
              <a:rPr lang="en-US" altLang="ja-JP" sz="1600" b="0" i="1" u="none" strike="noStrike" baseline="0" dirty="0">
                <a:latin typeface="Times New Roman" panose="02020603050405020304" pitchFamily="18" charset="0"/>
              </a:rPr>
              <a:t>Amer. J. Psychol, </a:t>
            </a:r>
            <a:r>
              <a:rPr lang="en-US" altLang="ja-JP" sz="1600" b="0" i="0" u="none" strike="noStrike" baseline="0" dirty="0">
                <a:latin typeface="Times New Roman" panose="02020603050405020304" pitchFamily="18" charset="0"/>
              </a:rPr>
              <a:t>1939, 52, 610-615.</a:t>
            </a:r>
            <a:endParaRPr kumimoji="1" lang="ja-JP" altLang="en-US" sz="1600" dirty="0"/>
          </a:p>
        </p:txBody>
      </p:sp>
      <p:pic>
        <p:nvPicPr>
          <p:cNvPr id="5" name="図 4" descr="背景パターン&#10;&#10;自動的に生成された説明">
            <a:extLst>
              <a:ext uri="{FF2B5EF4-FFF2-40B4-BE49-F238E27FC236}">
                <a16:creationId xmlns:a16="http://schemas.microsoft.com/office/drawing/2014/main" id="{634C2168-3C4E-601A-3B00-48B8B762B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5370" y="877916"/>
            <a:ext cx="3046630" cy="5306753"/>
          </a:xfrm>
          <a:prstGeom prst="rect">
            <a:avLst/>
          </a:prstGeom>
        </p:spPr>
      </p:pic>
    </p:spTree>
    <p:extLst>
      <p:ext uri="{BB962C8B-B14F-4D97-AF65-F5344CB8AC3E}">
        <p14:creationId xmlns:p14="http://schemas.microsoft.com/office/powerpoint/2010/main" val="31887530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643500C-4FF9-A089-CD07-0E2E8F2B0D87}"/>
              </a:ext>
            </a:extLst>
          </p:cNvPr>
          <p:cNvSpPr>
            <a:spLocks noGrp="1"/>
          </p:cNvSpPr>
          <p:nvPr>
            <p:ph idx="1"/>
          </p:nvPr>
        </p:nvSpPr>
        <p:spPr>
          <a:xfrm>
            <a:off x="838200" y="1253331"/>
            <a:ext cx="10515600" cy="4351338"/>
          </a:xfrm>
        </p:spPr>
        <p:txBody>
          <a:bodyPr>
            <a:normAutofit/>
          </a:bodyPr>
          <a:lstStyle/>
          <a:p>
            <a:pPr>
              <a:lnSpc>
                <a:spcPct val="130000"/>
              </a:lnSpc>
            </a:pPr>
            <a:r>
              <a:rPr kumimoji="1" lang="ja-JP" altLang="en-US" sz="2500" dirty="0"/>
              <a:t>主な結果</a:t>
            </a:r>
            <a:endParaRPr lang="ja-JP" altLang="en-US" sz="2500" dirty="0"/>
          </a:p>
          <a:p>
            <a:pPr marL="457200" indent="-457200">
              <a:lnSpc>
                <a:spcPct val="130000"/>
              </a:lnSpc>
              <a:buAutoNum type="arabicParenBoth"/>
            </a:pPr>
            <a:r>
              <a:rPr kumimoji="1" lang="ja-JP" altLang="en-US" sz="2000" dirty="0"/>
              <a:t>黒の斜め線は色相と明度の両方で区別される。</a:t>
            </a:r>
            <a:r>
              <a:rPr lang="ja-JP" altLang="en-US" sz="2000" dirty="0"/>
              <a:t>（？）</a:t>
            </a:r>
            <a:endParaRPr kumimoji="1" lang="en-US" altLang="ja-JP" sz="2000" dirty="0"/>
          </a:p>
          <a:p>
            <a:pPr marL="0" indent="0">
              <a:lnSpc>
                <a:spcPct val="130000"/>
              </a:lnSpc>
              <a:buNone/>
            </a:pPr>
            <a:r>
              <a:rPr kumimoji="1" lang="en-US" altLang="ja-JP" sz="1200" dirty="0"/>
              <a:t>Differentiation among the black diagonal lines both of hue and of brightness. </a:t>
            </a:r>
            <a:endParaRPr kumimoji="1" lang="ja-JP" altLang="en-US" sz="1200" dirty="0"/>
          </a:p>
          <a:p>
            <a:pPr marL="0" indent="0">
              <a:lnSpc>
                <a:spcPct val="130000"/>
              </a:lnSpc>
              <a:buNone/>
            </a:pPr>
            <a:r>
              <a:rPr kumimoji="1" lang="en-US" altLang="ja-JP" sz="2000" dirty="0"/>
              <a:t>(2) </a:t>
            </a:r>
            <a:r>
              <a:rPr kumimoji="1" lang="ja-JP" altLang="en-US" sz="2000" dirty="0"/>
              <a:t>黒線と黒線の間にある色は、線と線の間のすべての空間を埋めるか、線の縁に沿うだけである。</a:t>
            </a:r>
          </a:p>
          <a:p>
            <a:pPr marL="0" indent="0">
              <a:lnSpc>
                <a:spcPct val="130000"/>
              </a:lnSpc>
              <a:buNone/>
            </a:pPr>
            <a:r>
              <a:rPr kumimoji="1" lang="en-US" altLang="ja-JP" sz="2000" dirty="0"/>
              <a:t>(3) </a:t>
            </a:r>
            <a:r>
              <a:rPr kumimoji="1" lang="ja-JP" altLang="en-US" sz="2000" dirty="0"/>
              <a:t>平行な黒い線を斜めに横切る模様の線。黒やグレーの場合もあるが、パステル調の色調の場合が多い。</a:t>
            </a:r>
          </a:p>
          <a:p>
            <a:pPr marL="0" indent="0">
              <a:lnSpc>
                <a:spcPct val="130000"/>
              </a:lnSpc>
              <a:buNone/>
            </a:pPr>
            <a:r>
              <a:rPr kumimoji="1" lang="en-US" altLang="ja-JP" sz="2000" dirty="0"/>
              <a:t>(4) </a:t>
            </a:r>
            <a:r>
              <a:rPr kumimoji="1" lang="ja-JP" altLang="en-US" sz="2000" dirty="0"/>
              <a:t>色のある現象が報告された場合、一般に彩度が上がる方向に色が変化し続けることが観察された</a:t>
            </a:r>
          </a:p>
        </p:txBody>
      </p:sp>
    </p:spTree>
    <p:extLst>
      <p:ext uri="{BB962C8B-B14F-4D97-AF65-F5344CB8AC3E}">
        <p14:creationId xmlns:p14="http://schemas.microsoft.com/office/powerpoint/2010/main" val="4122279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1AEBB4F-71B3-BD5D-7435-0D7E7A7D1610}"/>
              </a:ext>
            </a:extLst>
          </p:cNvPr>
          <p:cNvSpPr>
            <a:spLocks noGrp="1"/>
          </p:cNvSpPr>
          <p:nvPr>
            <p:ph idx="1"/>
          </p:nvPr>
        </p:nvSpPr>
        <p:spPr/>
        <p:txBody>
          <a:bodyPr>
            <a:normAutofit/>
          </a:bodyPr>
          <a:lstStyle/>
          <a:p>
            <a:pPr>
              <a:lnSpc>
                <a:spcPct val="130000"/>
              </a:lnSpc>
            </a:pPr>
            <a:r>
              <a:rPr kumimoji="1" lang="ja-JP" altLang="en-US" sz="2200" dirty="0"/>
              <a:t>多色光、単色光のいずれの条件でも、単色の赤を除いて、多くの主観的な色が報告された。</a:t>
            </a:r>
            <a:endParaRPr kumimoji="1" lang="en-US" altLang="ja-JP" sz="2200" dirty="0"/>
          </a:p>
          <a:p>
            <a:pPr>
              <a:lnSpc>
                <a:spcPct val="130000"/>
              </a:lnSpc>
            </a:pPr>
            <a:r>
              <a:rPr kumimoji="1" lang="ja-JP" altLang="en-US" sz="2200" dirty="0"/>
              <a:t>多色光では、通常、単色光で見たときよりも彩度が高い色であった。</a:t>
            </a:r>
            <a:endParaRPr kumimoji="1" lang="en-US" altLang="ja-JP" sz="2200" dirty="0"/>
          </a:p>
          <a:p>
            <a:pPr>
              <a:lnSpc>
                <a:spcPct val="130000"/>
              </a:lnSpc>
            </a:pPr>
            <a:r>
              <a:rPr kumimoji="1" lang="ja-JP" altLang="en-US" sz="2200" dirty="0"/>
              <a:t>また、見える色は必ずしも物理的な色の残像に限定されるものではない。赤色光では、赤のさまざまな色合いしか見えない。</a:t>
            </a:r>
            <a:endParaRPr kumimoji="1" lang="en-US" altLang="ja-JP" sz="2200" dirty="0"/>
          </a:p>
          <a:p>
            <a:pPr>
              <a:lnSpc>
                <a:spcPct val="130000"/>
              </a:lnSpc>
            </a:pPr>
            <a:r>
              <a:rPr kumimoji="1" lang="ja-JP" altLang="en-US" sz="2200" dirty="0"/>
              <a:t>これらの結果は、フライが報告したものと正反対である。</a:t>
            </a:r>
          </a:p>
        </p:txBody>
      </p:sp>
    </p:spTree>
    <p:extLst>
      <p:ext uri="{BB962C8B-B14F-4D97-AF65-F5344CB8AC3E}">
        <p14:creationId xmlns:p14="http://schemas.microsoft.com/office/powerpoint/2010/main" val="17350431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4BAA04-BA84-DAD3-26D6-68859E0F8B3C}"/>
              </a:ext>
            </a:extLst>
          </p:cNvPr>
          <p:cNvSpPr>
            <a:spLocks noGrp="1"/>
          </p:cNvSpPr>
          <p:nvPr>
            <p:ph type="title"/>
          </p:nvPr>
        </p:nvSpPr>
        <p:spPr>
          <a:xfrm>
            <a:off x="838200" y="996892"/>
            <a:ext cx="10515600" cy="1325563"/>
          </a:xfrm>
        </p:spPr>
        <p:txBody>
          <a:bodyPr/>
          <a:lstStyle/>
          <a:p>
            <a:r>
              <a:rPr kumimoji="1" lang="ja-JP" altLang="en-US" dirty="0"/>
              <a:t>セガールの研究</a:t>
            </a:r>
          </a:p>
        </p:txBody>
      </p:sp>
      <p:sp>
        <p:nvSpPr>
          <p:cNvPr id="3" name="コンテンツ プレースホルダー 2">
            <a:extLst>
              <a:ext uri="{FF2B5EF4-FFF2-40B4-BE49-F238E27FC236}">
                <a16:creationId xmlns:a16="http://schemas.microsoft.com/office/drawing/2014/main" id="{6D5DC6C1-E9F4-4CFE-0D12-2B0F623E7F74}"/>
              </a:ext>
            </a:extLst>
          </p:cNvPr>
          <p:cNvSpPr>
            <a:spLocks noGrp="1"/>
          </p:cNvSpPr>
          <p:nvPr>
            <p:ph idx="1"/>
          </p:nvPr>
        </p:nvSpPr>
        <p:spPr>
          <a:xfrm>
            <a:off x="838200" y="2615334"/>
            <a:ext cx="10515600" cy="1865226"/>
          </a:xfrm>
        </p:spPr>
        <p:txBody>
          <a:bodyPr>
            <a:normAutofit/>
          </a:bodyPr>
          <a:lstStyle/>
          <a:p>
            <a:pPr>
              <a:lnSpc>
                <a:spcPct val="130000"/>
              </a:lnSpc>
            </a:pPr>
            <a:r>
              <a:rPr kumimoji="1" lang="ja-JP" altLang="en-US" sz="2200" dirty="0"/>
              <a:t>ピエロンの弟子であるセガール（</a:t>
            </a:r>
            <a:r>
              <a:rPr kumimoji="1" lang="en-US" altLang="ja-JP" sz="2200" dirty="0"/>
              <a:t>Segal</a:t>
            </a:r>
            <a:r>
              <a:rPr kumimoji="1" lang="ja-JP" altLang="en-US" sz="2200" dirty="0"/>
              <a:t>）は、</a:t>
            </a:r>
            <a:r>
              <a:rPr kumimoji="1" lang="en-US" altLang="ja-JP" sz="2200" dirty="0"/>
              <a:t>1940</a:t>
            </a:r>
            <a:r>
              <a:rPr kumimoji="1" lang="ja-JP" altLang="en-US" sz="2200" dirty="0"/>
              <a:t>年、独自にトロランドの変調説を仮定したが、トロランドとフライのどちらにも言及していない。</a:t>
            </a:r>
            <a:endParaRPr kumimoji="1" lang="en-US" altLang="ja-JP" sz="2200" dirty="0"/>
          </a:p>
          <a:p>
            <a:pPr>
              <a:lnSpc>
                <a:spcPct val="130000"/>
              </a:lnSpc>
            </a:pPr>
            <a:r>
              <a:rPr kumimoji="1" lang="ja-JP" altLang="en-US" sz="2200" dirty="0"/>
              <a:t>彼もまた、主観的な色の見え方がこの説と矛盾しないことを指摘している。</a:t>
            </a:r>
          </a:p>
        </p:txBody>
      </p:sp>
      <p:sp>
        <p:nvSpPr>
          <p:cNvPr id="4" name="テキスト ボックス 3">
            <a:extLst>
              <a:ext uri="{FF2B5EF4-FFF2-40B4-BE49-F238E27FC236}">
                <a16:creationId xmlns:a16="http://schemas.microsoft.com/office/drawing/2014/main" id="{C9954B79-7DB1-D322-E42A-E3137DCEEAF0}"/>
              </a:ext>
            </a:extLst>
          </p:cNvPr>
          <p:cNvSpPr txBox="1"/>
          <p:nvPr/>
        </p:nvSpPr>
        <p:spPr>
          <a:xfrm>
            <a:off x="3133898" y="5561215"/>
            <a:ext cx="3801041" cy="923330"/>
          </a:xfrm>
          <a:prstGeom prst="rect">
            <a:avLst/>
          </a:prstGeom>
          <a:noFill/>
        </p:spPr>
        <p:txBody>
          <a:bodyPr wrap="none" rtlCol="0">
            <a:spAutoFit/>
          </a:bodyPr>
          <a:lstStyle/>
          <a:p>
            <a:pPr algn="l"/>
            <a:r>
              <a:rPr lang="fr-FR" altLang="ja-JP" sz="1800" b="0" i="0" u="none" strike="noStrike" baseline="0" dirty="0">
                <a:latin typeface="Times New Roman" panose="02020603050405020304" pitchFamily="18" charset="0"/>
              </a:rPr>
              <a:t>SEGAL, J. Une nouvelle manifestation</a:t>
            </a:r>
          </a:p>
          <a:p>
            <a:pPr algn="l"/>
            <a:r>
              <a:rPr lang="fr-FR" altLang="ja-JP" sz="1800" b="0" i="0" u="none" strike="noStrike" baseline="0" dirty="0">
                <a:latin typeface="Times New Roman" panose="02020603050405020304" pitchFamily="18" charset="0"/>
              </a:rPr>
              <a:t>de couleurs subjectives. </a:t>
            </a:r>
            <a:r>
              <a:rPr lang="fr-FR" altLang="ja-JP" sz="1800" b="0" i="1" u="none" strike="noStrike" baseline="0" dirty="0">
                <a:latin typeface="Times New Roman" panose="02020603050405020304" pitchFamily="18" charset="0"/>
              </a:rPr>
              <a:t>C. R. Soc,</a:t>
            </a:r>
          </a:p>
          <a:p>
            <a:pPr algn="l"/>
            <a:r>
              <a:rPr lang="en-US" altLang="ja-JP" sz="1800" b="0" i="1" u="none" strike="noStrike" baseline="0" dirty="0">
                <a:latin typeface="Times New Roman" panose="02020603050405020304" pitchFamily="18" charset="0"/>
              </a:rPr>
              <a:t>Biol. Paris, </a:t>
            </a:r>
            <a:r>
              <a:rPr lang="en-US" altLang="ja-JP" sz="1800" b="0" i="0" u="none" strike="noStrike" baseline="0" dirty="0">
                <a:latin typeface="Times New Roman" panose="02020603050405020304" pitchFamily="18" charset="0"/>
              </a:rPr>
              <a:t>1940, 133, 259-261.</a:t>
            </a:r>
            <a:endParaRPr kumimoji="1" lang="ja-JP" altLang="en-US" dirty="0"/>
          </a:p>
        </p:txBody>
      </p:sp>
    </p:spTree>
    <p:extLst>
      <p:ext uri="{BB962C8B-B14F-4D97-AF65-F5344CB8AC3E}">
        <p14:creationId xmlns:p14="http://schemas.microsoft.com/office/powerpoint/2010/main" val="11403084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CE2AFE-191E-DEED-FC23-E13D07E586C9}"/>
              </a:ext>
            </a:extLst>
          </p:cNvPr>
          <p:cNvSpPr>
            <a:spLocks noGrp="1"/>
          </p:cNvSpPr>
          <p:nvPr>
            <p:ph type="title"/>
          </p:nvPr>
        </p:nvSpPr>
        <p:spPr>
          <a:xfrm>
            <a:off x="838200" y="365125"/>
            <a:ext cx="5013960" cy="1325563"/>
          </a:xfrm>
        </p:spPr>
        <p:txBody>
          <a:bodyPr/>
          <a:lstStyle/>
          <a:p>
            <a:r>
              <a:rPr lang="ja-JP" altLang="en-US" dirty="0"/>
              <a:t>ゲバルトの研究</a:t>
            </a:r>
            <a:endParaRPr kumimoji="1" lang="ja-JP" altLang="en-US" dirty="0"/>
          </a:p>
        </p:txBody>
      </p:sp>
      <p:sp>
        <p:nvSpPr>
          <p:cNvPr id="3" name="コンテンツ プレースホルダー 2">
            <a:extLst>
              <a:ext uri="{FF2B5EF4-FFF2-40B4-BE49-F238E27FC236}">
                <a16:creationId xmlns:a16="http://schemas.microsoft.com/office/drawing/2014/main" id="{6FFE458A-0980-8591-A790-2B6062F1F5FA}"/>
              </a:ext>
            </a:extLst>
          </p:cNvPr>
          <p:cNvSpPr>
            <a:spLocks noGrp="1"/>
          </p:cNvSpPr>
          <p:nvPr>
            <p:ph idx="1"/>
          </p:nvPr>
        </p:nvSpPr>
        <p:spPr/>
        <p:txBody>
          <a:bodyPr>
            <a:normAutofit/>
          </a:bodyPr>
          <a:lstStyle/>
          <a:p>
            <a:pPr>
              <a:lnSpc>
                <a:spcPct val="130000"/>
              </a:lnSpc>
            </a:pPr>
            <a:r>
              <a:rPr kumimoji="1" lang="en-US" altLang="ja-JP" sz="2000" dirty="0"/>
              <a:t>1943</a:t>
            </a:r>
            <a:r>
              <a:rPr kumimoji="1" lang="ja-JP" altLang="en-US" sz="2000" dirty="0"/>
              <a:t>年、ゲバルト（</a:t>
            </a:r>
            <a:r>
              <a:rPr kumimoji="1" lang="en-US" altLang="ja-JP" sz="2000" dirty="0" err="1"/>
              <a:t>Gebhard</a:t>
            </a:r>
            <a:r>
              <a:rPr kumimoji="1" lang="ja-JP" altLang="en-US" sz="2000" dirty="0"/>
              <a:t>）が最も新しく、徹底した研究成果を発表した。</a:t>
            </a:r>
            <a:endParaRPr kumimoji="1" lang="en-US" altLang="ja-JP" sz="2000" dirty="0"/>
          </a:p>
          <a:p>
            <a:pPr>
              <a:lnSpc>
                <a:spcPct val="130000"/>
              </a:lnSpc>
            </a:pPr>
            <a:r>
              <a:rPr kumimoji="1" lang="ja-JP" altLang="en-US" sz="2000" dirty="0"/>
              <a:t>彼は、ブラウン*によって説明された装置の左側を利用した。（？）</a:t>
            </a:r>
            <a:endParaRPr kumimoji="1" lang="en-US" altLang="ja-JP" sz="2000" dirty="0"/>
          </a:p>
          <a:p>
            <a:pPr>
              <a:lnSpc>
                <a:spcPct val="130000"/>
              </a:lnSpc>
            </a:pPr>
            <a:r>
              <a:rPr kumimoji="1" lang="ja-JP" altLang="en-US" sz="2000" dirty="0"/>
              <a:t>被験者は図と地を観察する。この図と地の両方について、輝度、断続の頻度、オン／オフ比、位相関係を独立に変化させることが可能であった。そのため、実にさまざまな実験条件が可能になった。</a:t>
            </a:r>
          </a:p>
          <a:p>
            <a:pPr>
              <a:lnSpc>
                <a:spcPct val="130000"/>
              </a:lnSpc>
            </a:pPr>
            <a:r>
              <a:rPr kumimoji="1" lang="ja-JP" altLang="en-US" sz="2000" dirty="0"/>
              <a:t>照明には、白色連続光源、</a:t>
            </a:r>
            <a:r>
              <a:rPr kumimoji="1" lang="en-US" altLang="ja-JP" sz="2000" dirty="0"/>
              <a:t>650</a:t>
            </a:r>
            <a:r>
              <a:rPr kumimoji="1" lang="ja-JP" altLang="en-US" sz="2000" dirty="0"/>
              <a:t>ミリミクロン以下を透過しないラッテン（</a:t>
            </a:r>
            <a:r>
              <a:rPr kumimoji="1" lang="en-US" altLang="ja-JP" sz="2000" dirty="0"/>
              <a:t>Wratten</a:t>
            </a:r>
            <a:r>
              <a:rPr kumimoji="1" lang="ja-JP" altLang="en-US" sz="2000" dirty="0"/>
              <a:t> ）赤色フィルター、</a:t>
            </a:r>
            <a:r>
              <a:rPr kumimoji="1" lang="en-US" altLang="ja-JP" sz="2000" dirty="0"/>
              <a:t>560</a:t>
            </a:r>
            <a:r>
              <a:rPr kumimoji="1" lang="ja-JP" altLang="en-US" sz="2000" dirty="0"/>
              <a:t>ミリミクロンの波長用フィルターの組み合わせの</a:t>
            </a:r>
            <a:r>
              <a:rPr kumimoji="1" lang="en-US" altLang="ja-JP" sz="2000" dirty="0"/>
              <a:t>3</a:t>
            </a:r>
            <a:r>
              <a:rPr kumimoji="1" lang="ja-JP" altLang="en-US" sz="2000" dirty="0"/>
              <a:t>種類を使用した。</a:t>
            </a:r>
          </a:p>
        </p:txBody>
      </p:sp>
      <p:sp>
        <p:nvSpPr>
          <p:cNvPr id="4" name="テキスト ボックス 3">
            <a:extLst>
              <a:ext uri="{FF2B5EF4-FFF2-40B4-BE49-F238E27FC236}">
                <a16:creationId xmlns:a16="http://schemas.microsoft.com/office/drawing/2014/main" id="{BF58E22F-8AA4-65CF-44BE-8DE1C045B5F2}"/>
              </a:ext>
            </a:extLst>
          </p:cNvPr>
          <p:cNvSpPr txBox="1"/>
          <p:nvPr/>
        </p:nvSpPr>
        <p:spPr>
          <a:xfrm>
            <a:off x="11600412" y="2182092"/>
            <a:ext cx="45719" cy="369332"/>
          </a:xfrm>
          <a:prstGeom prst="rect">
            <a:avLst/>
          </a:prstGeom>
          <a:noFill/>
        </p:spPr>
        <p:txBody>
          <a:bodyPr wrap="square" rtlCol="0">
            <a:spAutoFit/>
          </a:bodyPr>
          <a:lstStyle/>
          <a:p>
            <a:endParaRPr kumimoji="1" lang="ja-JP" altLang="en-US" dirty="0"/>
          </a:p>
        </p:txBody>
      </p:sp>
      <p:sp>
        <p:nvSpPr>
          <p:cNvPr id="5" name="テキスト ボックス 4">
            <a:extLst>
              <a:ext uri="{FF2B5EF4-FFF2-40B4-BE49-F238E27FC236}">
                <a16:creationId xmlns:a16="http://schemas.microsoft.com/office/drawing/2014/main" id="{724A8DA6-D6FF-1A00-DDF8-03F89E7FECEB}"/>
              </a:ext>
            </a:extLst>
          </p:cNvPr>
          <p:cNvSpPr txBox="1"/>
          <p:nvPr/>
        </p:nvSpPr>
        <p:spPr>
          <a:xfrm>
            <a:off x="6783186" y="324168"/>
            <a:ext cx="4025782" cy="1200329"/>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GEBHARD, J. W. Chromatic phenomena</a:t>
            </a:r>
          </a:p>
          <a:p>
            <a:pPr algn="l"/>
            <a:r>
              <a:rPr lang="en-US" altLang="ja-JP" sz="1800" b="0" i="0" u="none" strike="noStrike" baseline="0" dirty="0">
                <a:latin typeface="Times New Roman" panose="02020603050405020304" pitchFamily="18" charset="0"/>
              </a:rPr>
              <a:t>produced by intermittent</a:t>
            </a:r>
          </a:p>
          <a:p>
            <a:pPr algn="l"/>
            <a:r>
              <a:rPr lang="en-US" altLang="ja-JP" sz="1800" b="0" i="0" u="none" strike="noStrike" baseline="0" dirty="0">
                <a:latin typeface="Times New Roman" panose="02020603050405020304" pitchFamily="18" charset="0"/>
              </a:rPr>
              <a:t>stimulation of the retina. /. </a:t>
            </a:r>
            <a:r>
              <a:rPr lang="en-US" altLang="ja-JP" sz="1800" b="0" i="1" u="none" strike="noStrike" baseline="0" dirty="0">
                <a:latin typeface="Times New Roman" panose="02020603050405020304" pitchFamily="18" charset="0"/>
              </a:rPr>
              <a:t>exp.</a:t>
            </a:r>
          </a:p>
          <a:p>
            <a:pPr algn="l"/>
            <a:r>
              <a:rPr lang="en-US" altLang="ja-JP" sz="1800" b="0" i="1" u="none" strike="noStrike" baseline="0" dirty="0">
                <a:latin typeface="Times New Roman" panose="02020603050405020304" pitchFamily="18" charset="0"/>
              </a:rPr>
              <a:t>Psychol., </a:t>
            </a:r>
            <a:r>
              <a:rPr lang="en-US" altLang="ja-JP" sz="1800" b="0" i="0" u="none" strike="noStrike" baseline="0" dirty="0">
                <a:latin typeface="Times New Roman" panose="02020603050405020304" pitchFamily="18" charset="0"/>
              </a:rPr>
              <a:t>1943, 33, 387-406.</a:t>
            </a:r>
            <a:endParaRPr kumimoji="1" lang="ja-JP" altLang="en-US" dirty="0"/>
          </a:p>
        </p:txBody>
      </p:sp>
      <p:sp>
        <p:nvSpPr>
          <p:cNvPr id="6" name="テキスト ボックス 5">
            <a:extLst>
              <a:ext uri="{FF2B5EF4-FFF2-40B4-BE49-F238E27FC236}">
                <a16:creationId xmlns:a16="http://schemas.microsoft.com/office/drawing/2014/main" id="{C716F60E-505E-B586-6EB5-7FF8AAD113B0}"/>
              </a:ext>
            </a:extLst>
          </p:cNvPr>
          <p:cNvSpPr txBox="1"/>
          <p:nvPr/>
        </p:nvSpPr>
        <p:spPr>
          <a:xfrm>
            <a:off x="2643447" y="5877116"/>
            <a:ext cx="3884525" cy="923330"/>
          </a:xfrm>
          <a:prstGeom prst="rect">
            <a:avLst/>
          </a:prstGeom>
          <a:noFill/>
        </p:spPr>
        <p:txBody>
          <a:bodyPr wrap="none" rtlCol="0">
            <a:spAutoFit/>
          </a:bodyPr>
          <a:lstStyle/>
          <a:p>
            <a:pPr algn="l"/>
            <a:r>
              <a:rPr lang="ja-JP" altLang="en-US" sz="1800" b="0" i="0" u="none" strike="noStrike" baseline="0" dirty="0">
                <a:latin typeface="Times New Roman" panose="02020603050405020304" pitchFamily="18" charset="0"/>
              </a:rPr>
              <a:t>*</a:t>
            </a:r>
            <a:r>
              <a:rPr lang="en-US" altLang="ja-JP" sz="1800" b="0" i="0" u="none" strike="noStrike" baseline="0" dirty="0">
                <a:latin typeface="Times New Roman" panose="02020603050405020304" pitchFamily="18" charset="0"/>
              </a:rPr>
              <a:t>BROWN, C. R. A 'universal' apparatus</a:t>
            </a:r>
          </a:p>
          <a:p>
            <a:pPr algn="l"/>
            <a:r>
              <a:rPr lang="en-US" altLang="ja-JP" sz="1800" b="0" i="0" u="none" strike="noStrike" baseline="0" dirty="0">
                <a:latin typeface="Times New Roman" panose="02020603050405020304" pitchFamily="18" charset="0"/>
              </a:rPr>
              <a:t>for research in physiological optics.</a:t>
            </a:r>
          </a:p>
          <a:p>
            <a:pPr algn="l"/>
            <a:r>
              <a:rPr lang="pl-PL" altLang="ja-JP" sz="1800" b="0" i="0" u="none" strike="noStrike" baseline="0" dirty="0">
                <a:latin typeface="Times New Roman" panose="02020603050405020304" pitchFamily="18" charset="0"/>
              </a:rPr>
              <a:t>7. </a:t>
            </a:r>
            <a:r>
              <a:rPr lang="pl-PL" altLang="ja-JP" sz="1800" b="0" i="1" u="none" strike="noStrike" baseline="0" dirty="0">
                <a:latin typeface="Times New Roman" panose="02020603050405020304" pitchFamily="18" charset="0"/>
              </a:rPr>
              <a:t>exp. Psychol, </a:t>
            </a:r>
            <a:r>
              <a:rPr lang="pl-PL" altLang="ja-JP" sz="1800" b="0" i="0" u="none" strike="noStrike" baseline="0" dirty="0">
                <a:latin typeface="Times New Roman" panose="02020603050405020304" pitchFamily="18" charset="0"/>
              </a:rPr>
              <a:t>1943, 33, 340-349.</a:t>
            </a:r>
            <a:endParaRPr kumimoji="1" lang="ja-JP" altLang="en-US" dirty="0"/>
          </a:p>
        </p:txBody>
      </p:sp>
    </p:spTree>
    <p:extLst>
      <p:ext uri="{BB962C8B-B14F-4D97-AF65-F5344CB8AC3E}">
        <p14:creationId xmlns:p14="http://schemas.microsoft.com/office/powerpoint/2010/main" val="15612912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B19B863-236E-33A8-B15F-BCE8FA706BA4}"/>
              </a:ext>
            </a:extLst>
          </p:cNvPr>
          <p:cNvSpPr>
            <a:spLocks noGrp="1"/>
          </p:cNvSpPr>
          <p:nvPr>
            <p:ph idx="1"/>
          </p:nvPr>
        </p:nvSpPr>
        <p:spPr>
          <a:xfrm>
            <a:off x="423949" y="623456"/>
            <a:ext cx="9684327" cy="6001788"/>
          </a:xfrm>
        </p:spPr>
        <p:txBody>
          <a:bodyPr>
            <a:normAutofit fontScale="85000" lnSpcReduction="10000"/>
          </a:bodyPr>
          <a:lstStyle/>
          <a:p>
            <a:pPr>
              <a:lnSpc>
                <a:spcPct val="140000"/>
              </a:lnSpc>
            </a:pPr>
            <a:r>
              <a:rPr kumimoji="1" lang="ja-JP" altLang="en-US" sz="1800" dirty="0"/>
              <a:t>白色、赤色、緑色の光で、様々な周波数と、地がフィールド（</a:t>
            </a:r>
            <a:r>
              <a:rPr kumimoji="1" lang="en-US" altLang="ja-JP" sz="1800" dirty="0"/>
              <a:t>field</a:t>
            </a:r>
            <a:r>
              <a:rPr kumimoji="1" lang="ja-JP" altLang="en-US" sz="1800" dirty="0"/>
              <a:t>）</a:t>
            </a:r>
            <a:r>
              <a:rPr lang="ja-JP" altLang="en-US" sz="1800" dirty="0"/>
              <a:t>（北岡注：図のことか？）</a:t>
            </a:r>
            <a:r>
              <a:rPr kumimoji="1" lang="ja-JP" altLang="en-US" sz="1800" dirty="0"/>
              <a:t>より位相がリードしている状態、またはその逆の状態で観察が行われた。</a:t>
            </a:r>
            <a:endParaRPr kumimoji="1" lang="en-US" altLang="ja-JP" sz="1800" dirty="0"/>
          </a:p>
          <a:p>
            <a:pPr>
              <a:lnSpc>
                <a:spcPct val="140000"/>
              </a:lnSpc>
            </a:pPr>
            <a:r>
              <a:rPr kumimoji="1" lang="en-US" altLang="ja-JP" sz="1800" dirty="0"/>
              <a:t>3</a:t>
            </a:r>
            <a:r>
              <a:rPr kumimoji="1" lang="ja-JP" altLang="en-US" sz="1800" dirty="0"/>
              <a:t>人のうち</a:t>
            </a:r>
            <a:r>
              <a:rPr kumimoji="1" lang="en-US" altLang="ja-JP" sz="1800" dirty="0"/>
              <a:t>2</a:t>
            </a:r>
            <a:r>
              <a:rPr kumimoji="1" lang="ja-JP" altLang="en-US" sz="1800" dirty="0"/>
              <a:t>人は、赤と緑の刺激によって、刺激の物理的特性に起因するもの以外の主観的な感覚は得られなかった。しかし、</a:t>
            </a:r>
            <a:r>
              <a:rPr kumimoji="1" lang="en-US" altLang="ja-JP" sz="1800" dirty="0"/>
              <a:t>3</a:t>
            </a:r>
            <a:r>
              <a:rPr kumimoji="1" lang="ja-JP" altLang="en-US" sz="1800" dirty="0"/>
              <a:t>人目の観察者には、さまざまな色が見えた。ゲバルトは、この違いは、この観察者の乱視の強さによるものではないかと考えている。</a:t>
            </a:r>
            <a:endParaRPr kumimoji="1" lang="en-US" altLang="ja-JP" sz="1800" dirty="0"/>
          </a:p>
          <a:p>
            <a:pPr>
              <a:lnSpc>
                <a:spcPct val="140000"/>
              </a:lnSpc>
            </a:pPr>
            <a:r>
              <a:rPr kumimoji="1" lang="ja-JP" altLang="en-US" sz="1800" dirty="0"/>
              <a:t>これが、</a:t>
            </a:r>
            <a:r>
              <a:rPr kumimoji="1" lang="en-US" altLang="ja-JP" sz="1800" dirty="0"/>
              <a:t>2</a:t>
            </a:r>
            <a:r>
              <a:rPr kumimoji="1" lang="ja-JP" altLang="en-US" sz="1800" dirty="0"/>
              <a:t>つ目の問題につながった。フィールドと地の境界が不明瞭になったのだ。この条件下では、すべての観察者が、見たことのない色を見ることができた。</a:t>
            </a:r>
          </a:p>
          <a:p>
            <a:pPr>
              <a:lnSpc>
                <a:spcPct val="140000"/>
              </a:lnSpc>
            </a:pPr>
            <a:r>
              <a:rPr kumimoji="1" lang="ja-JP" altLang="en-US" sz="1800" dirty="0"/>
              <a:t>今度は、視野を長方形の棒状にし、その幅を変化させることにした。このとき、「図の領域とそれに隣接するフィールドの部分は、バーの</a:t>
            </a:r>
            <a:r>
              <a:rPr kumimoji="1" lang="en-US" altLang="ja-JP" sz="1800" dirty="0"/>
              <a:t>2</a:t>
            </a:r>
            <a:r>
              <a:rPr kumimoji="1" lang="ja-JP" altLang="en-US" sz="1800" dirty="0"/>
              <a:t>つの横の境界に平行な一連のゾーンまたはバンドに対称的に分割されることがわかった」。</a:t>
            </a:r>
          </a:p>
          <a:p>
            <a:pPr>
              <a:lnSpc>
                <a:spcPct val="140000"/>
              </a:lnSpc>
            </a:pPr>
            <a:r>
              <a:rPr kumimoji="1" lang="ja-JP" altLang="en-US" sz="1800" dirty="0"/>
              <a:t>この効果は、</a:t>
            </a:r>
            <a:r>
              <a:rPr kumimoji="1" lang="en-US" altLang="ja-JP" sz="1800" dirty="0"/>
              <a:t>Fig. 6f</a:t>
            </a:r>
            <a:r>
              <a:rPr kumimoji="1" lang="ja-JP" altLang="en-US" sz="1800" dirty="0"/>
              <a:t>に示されている。バーの幅が広いほど、生成される帯の数も多くなる。</a:t>
            </a:r>
          </a:p>
          <a:p>
            <a:pPr>
              <a:lnSpc>
                <a:spcPct val="140000"/>
              </a:lnSpc>
            </a:pPr>
            <a:r>
              <a:rPr kumimoji="1" lang="ja-JP" altLang="en-US" sz="1800" dirty="0"/>
              <a:t>照明を落とすと、</a:t>
            </a:r>
            <a:r>
              <a:rPr kumimoji="1" lang="en-US" altLang="ja-JP" sz="1800" dirty="0"/>
              <a:t>3</a:t>
            </a:r>
            <a:r>
              <a:rPr kumimoji="1" lang="ja-JP" altLang="en-US" sz="1800" dirty="0"/>
              <a:t>人の被験者のうち</a:t>
            </a:r>
            <a:r>
              <a:rPr kumimoji="1" lang="en-US" altLang="ja-JP" sz="1800" dirty="0"/>
              <a:t>2</a:t>
            </a:r>
            <a:r>
              <a:rPr kumimoji="1" lang="ja-JP" altLang="en-US" sz="1800" dirty="0"/>
              <a:t>人はゾーン（？）を見ることができなかった。</a:t>
            </a:r>
          </a:p>
          <a:p>
            <a:pPr>
              <a:lnSpc>
                <a:spcPct val="140000"/>
              </a:lnSpc>
            </a:pPr>
            <a:r>
              <a:rPr kumimoji="1" lang="ja-JP" altLang="en-US" sz="1800" dirty="0"/>
              <a:t>ゾーニングの最適な知覚のためには、練習と疲労が必要である。</a:t>
            </a:r>
          </a:p>
          <a:p>
            <a:pPr>
              <a:lnSpc>
                <a:spcPct val="140000"/>
              </a:lnSpc>
            </a:pPr>
            <a:r>
              <a:rPr kumimoji="1" lang="ja-JP" altLang="en-US" sz="1800" dirty="0"/>
              <a:t>ゾーニングと同時に、多くのフィールドカラー効果も見られた。</a:t>
            </a:r>
          </a:p>
          <a:p>
            <a:pPr>
              <a:lnSpc>
                <a:spcPct val="140000"/>
              </a:lnSpc>
            </a:pPr>
            <a:r>
              <a:rPr kumimoji="1" lang="ja-JP" altLang="en-US" sz="1800" dirty="0"/>
              <a:t>幾何学的なパターンが再び言及されているが、これはフェヒナーの六角形のセルと同じものであろう。</a:t>
            </a:r>
          </a:p>
        </p:txBody>
      </p:sp>
      <p:pic>
        <p:nvPicPr>
          <p:cNvPr id="5" name="図 4" descr="ダイアグラム&#10;&#10;自動的に生成された説明">
            <a:extLst>
              <a:ext uri="{FF2B5EF4-FFF2-40B4-BE49-F238E27FC236}">
                <a16:creationId xmlns:a16="http://schemas.microsoft.com/office/drawing/2014/main" id="{68FA101A-6FCE-613F-E0DD-88EBAF11A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0518" y="3894440"/>
            <a:ext cx="2691482" cy="2963560"/>
          </a:xfrm>
          <a:prstGeom prst="rect">
            <a:avLst/>
          </a:prstGeom>
        </p:spPr>
      </p:pic>
    </p:spTree>
    <p:extLst>
      <p:ext uri="{BB962C8B-B14F-4D97-AF65-F5344CB8AC3E}">
        <p14:creationId xmlns:p14="http://schemas.microsoft.com/office/powerpoint/2010/main" val="391503252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39B3E34-E7E9-D726-ABB7-63ACA9A1364C}"/>
              </a:ext>
            </a:extLst>
          </p:cNvPr>
          <p:cNvSpPr>
            <a:spLocks noGrp="1"/>
          </p:cNvSpPr>
          <p:nvPr>
            <p:ph idx="1"/>
          </p:nvPr>
        </p:nvSpPr>
        <p:spPr>
          <a:xfrm>
            <a:off x="838200" y="1172095"/>
            <a:ext cx="10515600" cy="5004868"/>
          </a:xfrm>
        </p:spPr>
        <p:txBody>
          <a:bodyPr>
            <a:normAutofit/>
          </a:bodyPr>
          <a:lstStyle/>
          <a:p>
            <a:pPr>
              <a:lnSpc>
                <a:spcPct val="130000"/>
              </a:lnSpc>
            </a:pPr>
            <a:r>
              <a:rPr kumimoji="1" lang="ja-JP" altLang="en-US" sz="2000" dirty="0"/>
              <a:t>ゲバルトは、「色彩は、</a:t>
            </a:r>
            <a:r>
              <a:rPr kumimoji="1" lang="en-US" altLang="ja-JP" sz="2000" dirty="0"/>
              <a:t>R</a:t>
            </a:r>
            <a:r>
              <a:rPr kumimoji="1" lang="ja-JP" altLang="en-US" sz="2000" dirty="0"/>
              <a:t>網膜過程（</a:t>
            </a:r>
            <a:r>
              <a:rPr kumimoji="1" lang="en-US" altLang="ja-JP" sz="2000" dirty="0"/>
              <a:t>R reti</a:t>
            </a:r>
            <a:r>
              <a:rPr lang="en-US" altLang="ja-JP" sz="2000" dirty="0"/>
              <a:t>nal process</a:t>
            </a:r>
            <a:r>
              <a:rPr kumimoji="1" lang="ja-JP" altLang="en-US" sz="2000" dirty="0"/>
              <a:t>）にのみ作用するように選択された単色赤色照明による刺激の様々な条件下で生じる」と述べて、フェヒナー理論の不十分さを示そうとした</a:t>
            </a:r>
            <a:r>
              <a:rPr lang="ja-JP" altLang="en-US" sz="2000" dirty="0"/>
              <a:t>。</a:t>
            </a:r>
            <a:endParaRPr lang="en-US" altLang="ja-JP" sz="2000" dirty="0"/>
          </a:p>
          <a:p>
            <a:pPr>
              <a:lnSpc>
                <a:spcPct val="130000"/>
              </a:lnSpc>
            </a:pPr>
            <a:r>
              <a:rPr kumimoji="1" lang="ja-JP" altLang="en-US" sz="2000" dirty="0"/>
              <a:t>なぜゲバルトは</a:t>
            </a:r>
            <a:r>
              <a:rPr kumimoji="1" lang="en-US" altLang="ja-JP" sz="2000" dirty="0"/>
              <a:t>650</a:t>
            </a:r>
            <a:r>
              <a:rPr kumimoji="1" lang="ja-JP" altLang="en-US" sz="2000" dirty="0"/>
              <a:t>ミリミクロン以上の透過フィルターで</a:t>
            </a:r>
            <a:r>
              <a:rPr kumimoji="1" lang="en-US" altLang="ja-JP" sz="2000" dirty="0"/>
              <a:t>1</a:t>
            </a:r>
            <a:r>
              <a:rPr kumimoji="1" lang="ja-JP" altLang="en-US" sz="2000" dirty="0"/>
              <a:t>つの網膜突起を刺激していると仮定しているのか不思議である。</a:t>
            </a:r>
            <a:endParaRPr kumimoji="1" lang="en-US" altLang="ja-JP" sz="2000" dirty="0"/>
          </a:p>
          <a:p>
            <a:pPr>
              <a:lnSpc>
                <a:spcPct val="130000"/>
              </a:lnSpc>
            </a:pPr>
            <a:r>
              <a:rPr kumimoji="1" lang="ja-JP" altLang="en-US" sz="2000" dirty="0"/>
              <a:t>さらに不十分な点は、「ぼかしを伴うゾーニング効果の発現が遅く、ゾーンの長期的な変動に反映される一般的な不安定さ」によって示されてい</a:t>
            </a:r>
            <a:r>
              <a:rPr lang="ja-JP" altLang="en-US" sz="2000" dirty="0"/>
              <a:t>る。</a:t>
            </a:r>
          </a:p>
          <a:p>
            <a:pPr>
              <a:lnSpc>
                <a:spcPct val="130000"/>
              </a:lnSpc>
            </a:pPr>
            <a:r>
              <a:rPr kumimoji="1" lang="ja-JP" altLang="en-US" sz="2000" dirty="0"/>
              <a:t>ゲバルトは続けて、「</a:t>
            </a:r>
            <a:r>
              <a:rPr kumimoji="1" lang="en-US" altLang="ja-JP" sz="2000" dirty="0"/>
              <a:t>...</a:t>
            </a:r>
            <a:r>
              <a:rPr kumimoji="1" lang="ja-JP" altLang="en-US" sz="2000" dirty="0"/>
              <a:t>変調仮説が、多重境界の形成、間欠的および定常的なフィールド効果、色とゾーンの不安定性、長期的な発達効果に対処するために十分に包括的であるかどうかは疑問である」と述べている。</a:t>
            </a:r>
          </a:p>
        </p:txBody>
      </p:sp>
      <p:sp>
        <p:nvSpPr>
          <p:cNvPr id="4" name="テキスト ボックス 3">
            <a:extLst>
              <a:ext uri="{FF2B5EF4-FFF2-40B4-BE49-F238E27FC236}">
                <a16:creationId xmlns:a16="http://schemas.microsoft.com/office/drawing/2014/main" id="{A9F8C614-6476-220F-B6F4-D4BFA46E0A6E}"/>
              </a:ext>
            </a:extLst>
          </p:cNvPr>
          <p:cNvSpPr txBox="1"/>
          <p:nvPr/>
        </p:nvSpPr>
        <p:spPr>
          <a:xfrm>
            <a:off x="2016606" y="5933030"/>
            <a:ext cx="9159393" cy="923330"/>
          </a:xfrm>
          <a:prstGeom prst="rect">
            <a:avLst/>
          </a:prstGeom>
          <a:noFill/>
        </p:spPr>
        <p:txBody>
          <a:bodyPr wrap="square" rtlCol="0">
            <a:spAutoFit/>
          </a:bodyPr>
          <a:lstStyle/>
          <a:p>
            <a:r>
              <a:rPr lang="ja-JP" altLang="en-US" dirty="0"/>
              <a:t>北岡注：装置も論理もよくわからなかったが、単色光の光でもさまざまな主観色が見えるという現象観察（ベンハムが最初に指摘？）を実験的に研究したものである。そうであれば、アブニーが先に研究している。</a:t>
            </a:r>
            <a:endParaRPr kumimoji="1" lang="ja-JP" altLang="en-US" dirty="0"/>
          </a:p>
        </p:txBody>
      </p:sp>
    </p:spTree>
    <p:extLst>
      <p:ext uri="{BB962C8B-B14F-4D97-AF65-F5344CB8AC3E}">
        <p14:creationId xmlns:p14="http://schemas.microsoft.com/office/powerpoint/2010/main" val="408906799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BE2AFB9-68AC-0B3A-C1D9-7B46F069E04E}"/>
              </a:ext>
            </a:extLst>
          </p:cNvPr>
          <p:cNvSpPr>
            <a:spLocks noGrp="1"/>
          </p:cNvSpPr>
          <p:nvPr>
            <p:ph idx="1"/>
          </p:nvPr>
        </p:nvSpPr>
        <p:spPr>
          <a:xfrm>
            <a:off x="838200" y="1110730"/>
            <a:ext cx="10515600" cy="3735590"/>
          </a:xfrm>
        </p:spPr>
        <p:txBody>
          <a:bodyPr>
            <a:normAutofit/>
          </a:bodyPr>
          <a:lstStyle/>
          <a:p>
            <a:pPr>
              <a:lnSpc>
                <a:spcPct val="130000"/>
              </a:lnSpc>
            </a:pPr>
            <a:r>
              <a:rPr kumimoji="1" lang="ja-JP" altLang="en-US" sz="2200" dirty="0"/>
              <a:t>最後に</a:t>
            </a:r>
            <a:r>
              <a:rPr lang="ja-JP" altLang="en-US" sz="2200" dirty="0"/>
              <a:t>、</a:t>
            </a:r>
            <a:r>
              <a:rPr kumimoji="1" lang="en-US" altLang="ja-JP" sz="2200" dirty="0"/>
              <a:t>1948</a:t>
            </a:r>
            <a:r>
              <a:rPr kumimoji="1" lang="ja-JP" altLang="en-US" sz="2200" dirty="0"/>
              <a:t>年に、ブラウンとゲバルト（</a:t>
            </a:r>
            <a:r>
              <a:rPr kumimoji="1" lang="en-US" altLang="ja-JP" sz="2200" dirty="0"/>
              <a:t>Brown and </a:t>
            </a:r>
            <a:r>
              <a:rPr kumimoji="1" lang="en-US" altLang="ja-JP" sz="2200" dirty="0" err="1"/>
              <a:t>Gebhard</a:t>
            </a:r>
            <a:r>
              <a:rPr kumimoji="1" lang="ja-JP" altLang="en-US" sz="2200" dirty="0"/>
              <a:t>）が，いくつかの新しい色彩現象を報告した。そのうちのいくつかは両眼性のもので，主観色に関係すると思われる。</a:t>
            </a:r>
          </a:p>
          <a:p>
            <a:pPr>
              <a:lnSpc>
                <a:spcPct val="130000"/>
              </a:lnSpc>
            </a:pPr>
            <a:endParaRPr lang="ja-JP" altLang="en-US" sz="2200" dirty="0"/>
          </a:p>
          <a:p>
            <a:pPr>
              <a:lnSpc>
                <a:spcPct val="130000"/>
              </a:lnSpc>
            </a:pPr>
            <a:r>
              <a:rPr kumimoji="1" lang="ja-JP" altLang="en-US" sz="2200" dirty="0"/>
              <a:t>本論文（</a:t>
            </a:r>
            <a:r>
              <a:rPr kumimoji="1" lang="en-US" altLang="ja-JP" sz="2200" dirty="0"/>
              <a:t>Cohen &amp; </a:t>
            </a:r>
            <a:r>
              <a:rPr kumimoji="1" lang="en-US" altLang="ja-JP" sz="2200" dirty="0" err="1"/>
              <a:t>Gorden</a:t>
            </a:r>
            <a:r>
              <a:rPr kumimoji="1" lang="en-US" altLang="ja-JP" sz="2200" dirty="0"/>
              <a:t>, 1949 </a:t>
            </a:r>
            <a:r>
              <a:rPr kumimoji="1" lang="ja-JP" altLang="en-US" sz="2200" dirty="0"/>
              <a:t>のこと）では、色受容体の立ち上がりと立ち下がりの直接測定に関する文献を網羅することを試みていない。この文献の優れたサーベイがビルズ（</a:t>
            </a:r>
            <a:r>
              <a:rPr kumimoji="1" lang="en-US" altLang="ja-JP" sz="2200" dirty="0"/>
              <a:t>Bills</a:t>
            </a:r>
            <a:r>
              <a:rPr kumimoji="1" lang="ja-JP" altLang="en-US" sz="2200" dirty="0"/>
              <a:t>）にある。</a:t>
            </a:r>
          </a:p>
        </p:txBody>
      </p:sp>
      <p:sp>
        <p:nvSpPr>
          <p:cNvPr id="4" name="テキスト ボックス 3">
            <a:extLst>
              <a:ext uri="{FF2B5EF4-FFF2-40B4-BE49-F238E27FC236}">
                <a16:creationId xmlns:a16="http://schemas.microsoft.com/office/drawing/2014/main" id="{B615D471-72D1-26D8-A233-D5DC78873FDF}"/>
              </a:ext>
            </a:extLst>
          </p:cNvPr>
          <p:cNvSpPr txBox="1"/>
          <p:nvPr/>
        </p:nvSpPr>
        <p:spPr>
          <a:xfrm>
            <a:off x="1487978" y="5178829"/>
            <a:ext cx="3729482" cy="1200329"/>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BROWN, C. R. &amp; GEBHARD, J. W.</a:t>
            </a:r>
          </a:p>
          <a:p>
            <a:pPr algn="l"/>
            <a:r>
              <a:rPr lang="en-US" altLang="ja-JP" sz="1800" b="0" i="0" u="none" strike="noStrike" baseline="0" dirty="0">
                <a:latin typeface="Times New Roman" panose="02020603050405020304" pitchFamily="18" charset="0"/>
              </a:rPr>
              <a:t>Visual field articulation in the absence</a:t>
            </a:r>
          </a:p>
          <a:p>
            <a:pPr algn="l"/>
            <a:r>
              <a:rPr lang="en-US" altLang="ja-JP" sz="1800" b="0" i="0" u="none" strike="noStrike" baseline="0" dirty="0">
                <a:latin typeface="Times New Roman" panose="02020603050405020304" pitchFamily="18" charset="0"/>
              </a:rPr>
              <a:t>of spatial stimulus gradients,</a:t>
            </a:r>
          </a:p>
          <a:p>
            <a:pPr algn="l"/>
            <a:r>
              <a:rPr lang="pl-PL" altLang="ja-JP" sz="1800" b="0" i="0" u="none" strike="noStrike" baseline="0" dirty="0">
                <a:latin typeface="Times New Roman" panose="02020603050405020304" pitchFamily="18" charset="0"/>
              </a:rPr>
              <a:t>/. </a:t>
            </a:r>
            <a:r>
              <a:rPr lang="pl-PL" altLang="ja-JP" sz="1800" b="0" i="1" u="none" strike="noStrike" baseline="0" dirty="0">
                <a:latin typeface="Times New Roman" panose="02020603050405020304" pitchFamily="18" charset="0"/>
              </a:rPr>
              <a:t>exp. Psychol., </a:t>
            </a:r>
            <a:r>
              <a:rPr lang="pl-PL" altLang="ja-JP" sz="1800" b="0" i="0" u="none" strike="noStrike" baseline="0" dirty="0">
                <a:latin typeface="Times New Roman" panose="02020603050405020304" pitchFamily="18" charset="0"/>
              </a:rPr>
              <a:t>1948, 38, 188-200.</a:t>
            </a:r>
            <a:endParaRPr kumimoji="1" lang="ja-JP" altLang="en-US" dirty="0"/>
          </a:p>
        </p:txBody>
      </p:sp>
      <p:sp>
        <p:nvSpPr>
          <p:cNvPr id="5" name="テキスト ボックス 4">
            <a:extLst>
              <a:ext uri="{FF2B5EF4-FFF2-40B4-BE49-F238E27FC236}">
                <a16:creationId xmlns:a16="http://schemas.microsoft.com/office/drawing/2014/main" id="{EAA0D950-E8A6-CBAD-9ADE-C9D735589F3A}"/>
              </a:ext>
            </a:extLst>
          </p:cNvPr>
          <p:cNvSpPr txBox="1"/>
          <p:nvPr/>
        </p:nvSpPr>
        <p:spPr>
          <a:xfrm>
            <a:off x="6701901" y="5178829"/>
            <a:ext cx="4002121" cy="1200329"/>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BILLS, M. A. The lag of visual sensation</a:t>
            </a:r>
          </a:p>
          <a:p>
            <a:pPr algn="l"/>
            <a:r>
              <a:rPr lang="en-US" altLang="ja-JP" sz="1800" b="0" i="0" u="none" strike="noStrike" baseline="0" dirty="0">
                <a:latin typeface="Times New Roman" panose="02020603050405020304" pitchFamily="18" charset="0"/>
              </a:rPr>
              <a:t>in its relation to wave-lengths</a:t>
            </a:r>
          </a:p>
          <a:p>
            <a:pPr algn="l"/>
            <a:r>
              <a:rPr lang="en-US" altLang="ja-JP" sz="1800" b="0" i="0" u="none" strike="noStrike" baseline="0" dirty="0">
                <a:latin typeface="Times New Roman" panose="02020603050405020304" pitchFamily="18" charset="0"/>
              </a:rPr>
              <a:t>and intensity of light. </a:t>
            </a:r>
            <a:r>
              <a:rPr lang="en-US" altLang="ja-JP" sz="1800" b="0" i="1" u="none" strike="noStrike" baseline="0" dirty="0">
                <a:latin typeface="Times New Roman" panose="02020603050405020304" pitchFamily="18" charset="0"/>
              </a:rPr>
              <a:t>Psychol.</a:t>
            </a:r>
          </a:p>
          <a:p>
            <a:pPr algn="l"/>
            <a:r>
              <a:rPr lang="en-US" altLang="ja-JP" sz="1800" b="0" i="1" u="none" strike="noStrike" baseline="0" dirty="0" err="1">
                <a:latin typeface="Times New Roman" panose="02020603050405020304" pitchFamily="18" charset="0"/>
              </a:rPr>
              <a:t>Monogr</a:t>
            </a:r>
            <a:r>
              <a:rPr lang="en-US" altLang="ja-JP" sz="1800" b="0" i="1" u="none" strike="noStrike" baseline="0" dirty="0">
                <a:latin typeface="Times New Roman" panose="02020603050405020304" pitchFamily="18" charset="0"/>
              </a:rPr>
              <a:t>., </a:t>
            </a:r>
            <a:r>
              <a:rPr lang="en-US" altLang="ja-JP" sz="1800" b="0" i="0" u="none" strike="noStrike" baseline="0" dirty="0">
                <a:latin typeface="Times New Roman" panose="02020603050405020304" pitchFamily="18" charset="0"/>
              </a:rPr>
              <a:t>1920, 18, No. S.</a:t>
            </a:r>
            <a:endParaRPr kumimoji="1" lang="ja-JP" altLang="en-US" dirty="0"/>
          </a:p>
        </p:txBody>
      </p:sp>
    </p:spTree>
    <p:extLst>
      <p:ext uri="{BB962C8B-B14F-4D97-AF65-F5344CB8AC3E}">
        <p14:creationId xmlns:p14="http://schemas.microsoft.com/office/powerpoint/2010/main" val="359533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265DA69-D03E-4D4E-9035-2A3BB2C1B166}"/>
              </a:ext>
            </a:extLst>
          </p:cNvPr>
          <p:cNvSpPr>
            <a:spLocks noGrp="1"/>
          </p:cNvSpPr>
          <p:nvPr>
            <p:ph idx="1"/>
          </p:nvPr>
        </p:nvSpPr>
        <p:spPr/>
        <p:txBody>
          <a:bodyPr>
            <a:normAutofit/>
          </a:bodyPr>
          <a:lstStyle/>
          <a:p>
            <a:pPr>
              <a:lnSpc>
                <a:spcPct val="130000"/>
              </a:lnSpc>
            </a:pPr>
            <a:r>
              <a:rPr kumimoji="1" lang="en-US" altLang="ja-JP" sz="2200" dirty="0"/>
              <a:t>Fig. 1c </a:t>
            </a:r>
            <a:r>
              <a:rPr kumimoji="1" lang="ja-JP" altLang="en-US" sz="2200" dirty="0"/>
              <a:t>のような円盤を高速で回転させると、予想通り灰色になる。</a:t>
            </a:r>
            <a:endParaRPr kumimoji="1" lang="en-US" altLang="ja-JP" sz="2200" dirty="0"/>
          </a:p>
          <a:p>
            <a:pPr>
              <a:lnSpc>
                <a:spcPct val="130000"/>
              </a:lnSpc>
            </a:pPr>
            <a:endParaRPr lang="en-US" altLang="ja-JP" sz="2200" dirty="0"/>
          </a:p>
          <a:p>
            <a:pPr>
              <a:lnSpc>
                <a:spcPct val="130000"/>
              </a:lnSpc>
            </a:pPr>
            <a:r>
              <a:rPr lang="ja-JP" altLang="en-US" sz="2200" dirty="0"/>
              <a:t>一方、</a:t>
            </a:r>
            <a:r>
              <a:rPr kumimoji="1" lang="ja-JP" altLang="en-US" sz="2200" dirty="0"/>
              <a:t>中程度の回転数では、円盤の色は黄色に見え、速度を上げると、黄緑、緑、水色の順に見える。</a:t>
            </a:r>
            <a:r>
              <a:rPr kumimoji="1" lang="ja-JP" altLang="en-US" sz="1500" dirty="0"/>
              <a:t>（北岡注：色は見えるが、フェヒナーの言うような規則性についてはわからなかった）</a:t>
            </a:r>
          </a:p>
        </p:txBody>
      </p:sp>
      <p:pic>
        <p:nvPicPr>
          <p:cNvPr id="5" name="図 4" descr="図形 が含まれている画像&#10;&#10;自動的に生成された説明">
            <a:extLst>
              <a:ext uri="{FF2B5EF4-FFF2-40B4-BE49-F238E27FC236}">
                <a16:creationId xmlns:a16="http://schemas.microsoft.com/office/drawing/2014/main" id="{9003750F-A4B8-A4AE-3A85-CAF4BD7DB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6545" y="4152042"/>
            <a:ext cx="2598910" cy="2705958"/>
          </a:xfrm>
          <a:prstGeom prst="rect">
            <a:avLst/>
          </a:prstGeom>
        </p:spPr>
      </p:pic>
    </p:spTree>
    <p:extLst>
      <p:ext uri="{BB962C8B-B14F-4D97-AF65-F5344CB8AC3E}">
        <p14:creationId xmlns:p14="http://schemas.microsoft.com/office/powerpoint/2010/main" val="181929180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B59456-45F4-B226-D59C-EA63F5CC32D3}"/>
              </a:ext>
            </a:extLst>
          </p:cNvPr>
          <p:cNvSpPr>
            <a:spLocks noGrp="1"/>
          </p:cNvSpPr>
          <p:nvPr>
            <p:ph type="title"/>
          </p:nvPr>
        </p:nvSpPr>
        <p:spPr>
          <a:xfrm>
            <a:off x="838200" y="365125"/>
            <a:ext cx="3376353" cy="1325563"/>
          </a:xfrm>
        </p:spPr>
        <p:txBody>
          <a:bodyPr/>
          <a:lstStyle/>
          <a:p>
            <a:r>
              <a:rPr kumimoji="1" lang="en-US" altLang="ja-JP" dirty="0"/>
              <a:t>VIII. </a:t>
            </a:r>
            <a:r>
              <a:rPr kumimoji="1" lang="ja-JP" altLang="en-US" dirty="0"/>
              <a:t>要約</a:t>
            </a:r>
          </a:p>
        </p:txBody>
      </p:sp>
      <p:sp>
        <p:nvSpPr>
          <p:cNvPr id="3" name="コンテンツ プレースホルダー 2">
            <a:extLst>
              <a:ext uri="{FF2B5EF4-FFF2-40B4-BE49-F238E27FC236}">
                <a16:creationId xmlns:a16="http://schemas.microsoft.com/office/drawing/2014/main" id="{8BB48ABD-3013-C6C2-1595-AD65DAEA0D31}"/>
              </a:ext>
            </a:extLst>
          </p:cNvPr>
          <p:cNvSpPr>
            <a:spLocks noGrp="1"/>
          </p:cNvSpPr>
          <p:nvPr>
            <p:ph idx="1"/>
          </p:nvPr>
        </p:nvSpPr>
        <p:spPr>
          <a:xfrm>
            <a:off x="663632" y="1690688"/>
            <a:ext cx="10515600" cy="5231880"/>
          </a:xfrm>
        </p:spPr>
        <p:txBody>
          <a:bodyPr>
            <a:noAutofit/>
          </a:bodyPr>
          <a:lstStyle/>
          <a:p>
            <a:pPr>
              <a:lnSpc>
                <a:spcPct val="140000"/>
              </a:lnSpc>
            </a:pPr>
            <a:r>
              <a:rPr kumimoji="1" lang="en-US" altLang="ja-JP" sz="1500" dirty="0"/>
              <a:t>1. </a:t>
            </a:r>
            <a:r>
              <a:rPr kumimoji="1" lang="ja-JP" altLang="en-US" sz="1500" dirty="0"/>
              <a:t>色空間の軸を決定するための外部基準として、</a:t>
            </a:r>
            <a:r>
              <a:rPr kumimoji="1" lang="en-US" altLang="ja-JP" sz="1500" dirty="0"/>
              <a:t>Prevost-Fechner-Benham</a:t>
            </a:r>
            <a:r>
              <a:rPr kumimoji="1" lang="ja-JP" altLang="en-US" sz="1500" dirty="0"/>
              <a:t>主観色を使用することが提案された。</a:t>
            </a:r>
            <a:endParaRPr kumimoji="1" lang="en-US" altLang="ja-JP" sz="1500" dirty="0"/>
          </a:p>
          <a:p>
            <a:pPr>
              <a:lnSpc>
                <a:spcPct val="140000"/>
              </a:lnSpc>
            </a:pPr>
            <a:r>
              <a:rPr kumimoji="1" lang="en-US" altLang="ja-JP" sz="1500" dirty="0"/>
              <a:t>2. </a:t>
            </a:r>
            <a:r>
              <a:rPr kumimoji="1" lang="ja-JP" altLang="en-US" sz="1500" dirty="0"/>
              <a:t>主観色は</a:t>
            </a:r>
            <a:r>
              <a:rPr kumimoji="1" lang="en-US" altLang="ja-JP" sz="1500" dirty="0"/>
              <a:t>1826</a:t>
            </a:r>
            <a:r>
              <a:rPr kumimoji="1" lang="ja-JP" altLang="en-US" sz="1500" dirty="0"/>
              <a:t>年に</a:t>
            </a:r>
            <a:r>
              <a:rPr kumimoji="1" lang="en-US" altLang="ja-JP" sz="1500" dirty="0"/>
              <a:t>Prevost(62)</a:t>
            </a:r>
            <a:r>
              <a:rPr kumimoji="1" lang="ja-JP" altLang="en-US" sz="1500" dirty="0"/>
              <a:t>によって発見された。その後、フェヒナー（</a:t>
            </a:r>
            <a:r>
              <a:rPr kumimoji="1" lang="en-US" altLang="ja-JP" sz="1500" dirty="0"/>
              <a:t>33</a:t>
            </a:r>
            <a:r>
              <a:rPr kumimoji="1" lang="ja-JP" altLang="en-US" sz="1500" dirty="0"/>
              <a:t>）、ジョン・スミス（</a:t>
            </a:r>
            <a:r>
              <a:rPr kumimoji="1" lang="en-US" altLang="ja-JP" sz="1500" dirty="0"/>
              <a:t>73</a:t>
            </a:r>
            <a:r>
              <a:rPr kumimoji="1" lang="ja-JP" altLang="en-US" sz="1500" dirty="0"/>
              <a:t>、</a:t>
            </a:r>
            <a:r>
              <a:rPr kumimoji="1" lang="en-US" altLang="ja-JP" sz="1500" dirty="0"/>
              <a:t>74</a:t>
            </a:r>
            <a:r>
              <a:rPr kumimoji="1" lang="ja-JP" altLang="en-US" sz="1500" dirty="0"/>
              <a:t>）、ブリュースター（</a:t>
            </a:r>
            <a:r>
              <a:rPr kumimoji="1" lang="en-US" altLang="ja-JP" sz="1500" dirty="0"/>
              <a:t>16</a:t>
            </a:r>
            <a:r>
              <a:rPr kumimoji="1" lang="ja-JP" altLang="en-US" sz="1500" dirty="0"/>
              <a:t>）、</a:t>
            </a:r>
            <a:r>
              <a:rPr kumimoji="1" lang="en-US" altLang="ja-JP" sz="1500" dirty="0"/>
              <a:t>F</a:t>
            </a:r>
            <a:r>
              <a:rPr kumimoji="1" lang="ja-JP" altLang="en-US" sz="1500" dirty="0"/>
              <a:t>・</a:t>
            </a:r>
            <a:r>
              <a:rPr kumimoji="1" lang="en-US" altLang="ja-JP" sz="1500" dirty="0"/>
              <a:t>J</a:t>
            </a:r>
            <a:r>
              <a:rPr kumimoji="1" lang="ja-JP" altLang="en-US" sz="1500" dirty="0"/>
              <a:t>・スミス（</a:t>
            </a:r>
            <a:r>
              <a:rPr kumimoji="1" lang="en-US" altLang="ja-JP" sz="1500" dirty="0"/>
              <a:t>72</a:t>
            </a:r>
            <a:r>
              <a:rPr kumimoji="1" lang="ja-JP" altLang="en-US" sz="1500" dirty="0"/>
              <a:t>）、ハネイ（</a:t>
            </a:r>
            <a:r>
              <a:rPr kumimoji="1" lang="en-US" altLang="ja-JP" sz="1500" dirty="0"/>
              <a:t>42</a:t>
            </a:r>
            <a:r>
              <a:rPr kumimoji="1" lang="ja-JP" altLang="en-US" sz="1500" dirty="0"/>
              <a:t>）、スチュワート（</a:t>
            </a:r>
            <a:r>
              <a:rPr kumimoji="1" lang="en-US" altLang="ja-JP" sz="1500" dirty="0"/>
              <a:t>76</a:t>
            </a:r>
            <a:r>
              <a:rPr kumimoji="1" lang="ja-JP" altLang="en-US" sz="1500" dirty="0"/>
              <a:t>）、シャルパンティエ（</a:t>
            </a:r>
            <a:r>
              <a:rPr kumimoji="1" lang="en-US" altLang="ja-JP" sz="1500" dirty="0"/>
              <a:t>21</a:t>
            </a:r>
            <a:r>
              <a:rPr kumimoji="1" lang="ja-JP" altLang="en-US" sz="1500" dirty="0"/>
              <a:t>）、ベナム（</a:t>
            </a:r>
            <a:r>
              <a:rPr kumimoji="1" lang="en-US" altLang="ja-JP" sz="1500" dirty="0"/>
              <a:t>84</a:t>
            </a:r>
            <a:r>
              <a:rPr kumimoji="1" lang="ja-JP" altLang="en-US" sz="1500" dirty="0"/>
              <a:t>）、アイブス（</a:t>
            </a:r>
            <a:r>
              <a:rPr kumimoji="1" lang="en-US" altLang="ja-JP" sz="1500" dirty="0"/>
              <a:t>46</a:t>
            </a:r>
            <a:r>
              <a:rPr kumimoji="1" lang="ja-JP" altLang="en-US" sz="1500" dirty="0"/>
              <a:t>、</a:t>
            </a:r>
            <a:r>
              <a:rPr kumimoji="1" lang="en-US" altLang="ja-JP" sz="1500" dirty="0"/>
              <a:t>47</a:t>
            </a:r>
            <a:r>
              <a:rPr kumimoji="1" lang="ja-JP" altLang="en-US" sz="1500" dirty="0"/>
              <a:t>）、クロプステック（</a:t>
            </a:r>
            <a:r>
              <a:rPr kumimoji="1" lang="en-US" altLang="ja-JP" sz="1500" dirty="0"/>
              <a:t>49</a:t>
            </a:r>
            <a:r>
              <a:rPr kumimoji="1" lang="ja-JP" altLang="en-US" sz="1500" dirty="0"/>
              <a:t>）、ウェイ（</a:t>
            </a:r>
            <a:r>
              <a:rPr kumimoji="1" lang="en-US" altLang="ja-JP" sz="1500" dirty="0"/>
              <a:t>82</a:t>
            </a:r>
            <a:r>
              <a:rPr kumimoji="1" lang="ja-JP" altLang="en-US" sz="1500" dirty="0"/>
              <a:t>）、スキナーによって再発見された。</a:t>
            </a:r>
            <a:endParaRPr kumimoji="1" lang="en-US" altLang="ja-JP" sz="1500" dirty="0"/>
          </a:p>
          <a:p>
            <a:pPr>
              <a:lnSpc>
                <a:spcPct val="140000"/>
              </a:lnSpc>
            </a:pPr>
            <a:r>
              <a:rPr kumimoji="1" lang="en-US" altLang="ja-JP" sz="1500" dirty="0"/>
              <a:t>3. </a:t>
            </a:r>
            <a:r>
              <a:rPr kumimoji="1" lang="ja-JP" altLang="en-US" sz="1500" dirty="0"/>
              <a:t>主観的な色は、融合周波数以下でパルスさせることができる白色光で見ることができる。このような色は</a:t>
            </a:r>
            <a:r>
              <a:rPr kumimoji="1" lang="en-US" altLang="ja-JP" sz="1500" dirty="0"/>
              <a:t>Prevost (62), J. Smith (73, 74), F. J. Smith (72), </a:t>
            </a:r>
            <a:r>
              <a:rPr kumimoji="1" lang="en-US" altLang="ja-JP" sz="1500" dirty="0" err="1"/>
              <a:t>Hannay</a:t>
            </a:r>
            <a:r>
              <a:rPr kumimoji="1" lang="en-US" altLang="ja-JP" sz="1500" dirty="0"/>
              <a:t> (42), Stewart (76, 77), Charpentier (21, 22, 23), Bidwell (11), Percival (57) and Fry (39, 40) </a:t>
            </a:r>
            <a:r>
              <a:rPr kumimoji="1" lang="ja-JP" altLang="en-US" sz="1500" dirty="0"/>
              <a:t>によって報告されて</a:t>
            </a:r>
            <a:r>
              <a:rPr lang="ja-JP" altLang="en-US" sz="1500" dirty="0"/>
              <a:t>いる</a:t>
            </a:r>
            <a:r>
              <a:rPr kumimoji="1" lang="ja-JP" altLang="en-US" sz="1500" dirty="0"/>
              <a:t>。この色は、様々なデザインの黒と白の円盤を回転させることで最も簡単に見ることができる。このような円盤（あるいはキモグラフドラムのデザイン）は、フェヒナー（</a:t>
            </a:r>
            <a:r>
              <a:rPr kumimoji="1" lang="en-US" altLang="ja-JP" sz="1500" dirty="0"/>
              <a:t>33</a:t>
            </a:r>
            <a:r>
              <a:rPr kumimoji="1" lang="ja-JP" altLang="en-US" sz="1500" dirty="0"/>
              <a:t>）、ドベ（</a:t>
            </a:r>
            <a:r>
              <a:rPr kumimoji="1" lang="en-US" altLang="ja-JP" sz="1500" dirty="0"/>
              <a:t>26</a:t>
            </a:r>
            <a:r>
              <a:rPr kumimoji="1" lang="ja-JP" altLang="en-US" sz="1500" dirty="0"/>
              <a:t>、</a:t>
            </a:r>
            <a:r>
              <a:rPr kumimoji="1" lang="en-US" altLang="ja-JP" sz="1500" dirty="0"/>
              <a:t>27</a:t>
            </a:r>
            <a:r>
              <a:rPr kumimoji="1" lang="ja-JP" altLang="en-US" sz="1500" dirty="0"/>
              <a:t>）、ジョン・スミス（</a:t>
            </a:r>
            <a:r>
              <a:rPr kumimoji="1" lang="en-US" altLang="ja-JP" sz="1500" dirty="0"/>
              <a:t>73</a:t>
            </a:r>
            <a:r>
              <a:rPr kumimoji="1" lang="ja-JP" altLang="en-US" sz="1500" dirty="0"/>
              <a:t>、</a:t>
            </a:r>
            <a:r>
              <a:rPr kumimoji="1" lang="en-US" altLang="ja-JP" sz="1500" dirty="0"/>
              <a:t>74</a:t>
            </a:r>
            <a:r>
              <a:rPr kumimoji="1" lang="ja-JP" altLang="en-US" sz="1500" dirty="0"/>
              <a:t>）、ヘルムホルツ（</a:t>
            </a:r>
            <a:r>
              <a:rPr kumimoji="1" lang="en-US" altLang="ja-JP" sz="1500" dirty="0"/>
              <a:t>43</a:t>
            </a:r>
            <a:r>
              <a:rPr kumimoji="1" lang="ja-JP" altLang="en-US" sz="1500" dirty="0"/>
              <a:t>）、ブルッケ（</a:t>
            </a:r>
            <a:r>
              <a:rPr kumimoji="1" lang="en-US" altLang="ja-JP" sz="1500" dirty="0"/>
              <a:t>19</a:t>
            </a:r>
            <a:r>
              <a:rPr kumimoji="1" lang="ja-JP" altLang="en-US" sz="1500" dirty="0"/>
              <a:t>）、ベンハム（</a:t>
            </a:r>
            <a:r>
              <a:rPr kumimoji="1" lang="en-US" altLang="ja-JP" sz="1500" dirty="0"/>
              <a:t>84</a:t>
            </a:r>
            <a:r>
              <a:rPr kumimoji="1" lang="ja-JP" altLang="en-US" sz="1500" dirty="0"/>
              <a:t>）、フィネガンとムーア（</a:t>
            </a:r>
            <a:r>
              <a:rPr kumimoji="1" lang="en-US" altLang="ja-JP" sz="1500" dirty="0"/>
              <a:t>34</a:t>
            </a:r>
            <a:r>
              <a:rPr kumimoji="1" lang="ja-JP" altLang="en-US" sz="1500" dirty="0"/>
              <a:t>）、ハースト（</a:t>
            </a:r>
            <a:r>
              <a:rPr kumimoji="1" lang="en-US" altLang="ja-JP" sz="1500" dirty="0"/>
              <a:t>45</a:t>
            </a:r>
            <a:r>
              <a:rPr kumimoji="1" lang="ja-JP" altLang="en-US" sz="1500" dirty="0"/>
              <a:t>）、ウルフ（</a:t>
            </a:r>
            <a:r>
              <a:rPr kumimoji="1" lang="en-US" altLang="ja-JP" sz="1500" dirty="0"/>
              <a:t>85</a:t>
            </a:r>
            <a:r>
              <a:rPr kumimoji="1" lang="ja-JP" altLang="en-US" sz="1500" dirty="0"/>
              <a:t>）、ボーマン（</a:t>
            </a:r>
            <a:r>
              <a:rPr kumimoji="1" lang="en-US" altLang="ja-JP" sz="1500" dirty="0"/>
              <a:t>6</a:t>
            </a:r>
            <a:r>
              <a:rPr kumimoji="1" lang="ja-JP" altLang="en-US" sz="1500" dirty="0"/>
              <a:t>）、ドニエリ（</a:t>
            </a:r>
            <a:r>
              <a:rPr kumimoji="1" lang="en-US" altLang="ja-JP" sz="1500" dirty="0"/>
              <a:t>25</a:t>
            </a:r>
            <a:r>
              <a:rPr kumimoji="1" lang="ja-JP" altLang="en-US" sz="1500" dirty="0"/>
              <a:t>）、エドリッジ</a:t>
            </a:r>
            <a:r>
              <a:rPr kumimoji="1" lang="en-US" altLang="ja-JP" sz="1500" dirty="0"/>
              <a:t>-</a:t>
            </a:r>
            <a:r>
              <a:rPr kumimoji="1" lang="ja-JP" altLang="en-US" sz="1500" dirty="0"/>
              <a:t>グリーン（</a:t>
            </a:r>
            <a:r>
              <a:rPr kumimoji="1" lang="en-US" altLang="ja-JP" sz="1500" dirty="0"/>
              <a:t>30</a:t>
            </a:r>
            <a:r>
              <a:rPr kumimoji="1" lang="ja-JP" altLang="en-US" sz="1500" dirty="0"/>
              <a:t>）、コルマン（</a:t>
            </a:r>
            <a:r>
              <a:rPr kumimoji="1" lang="en-US" altLang="ja-JP" sz="1500" dirty="0"/>
              <a:t>50</a:t>
            </a:r>
            <a:r>
              <a:rPr kumimoji="1" lang="ja-JP" altLang="en-US" sz="1500" dirty="0"/>
              <a:t>）そしてコレン・ブランダー（</a:t>
            </a:r>
            <a:r>
              <a:rPr kumimoji="1" lang="en-US" altLang="ja-JP" sz="1500" dirty="0"/>
              <a:t>24</a:t>
            </a:r>
            <a:r>
              <a:rPr kumimoji="1" lang="ja-JP" altLang="en-US" sz="1500" dirty="0"/>
              <a:t>）らが発表した。</a:t>
            </a:r>
            <a:r>
              <a:rPr kumimoji="1" lang="en-US" altLang="ja-JP" sz="1500" dirty="0"/>
              <a:t>Rood</a:t>
            </a:r>
            <a:r>
              <a:rPr kumimoji="1" lang="ja-JP" altLang="en-US" sz="1500" dirty="0"/>
              <a:t>（</a:t>
            </a:r>
            <a:r>
              <a:rPr kumimoji="1" lang="en-US" altLang="ja-JP" sz="1500" dirty="0"/>
              <a:t>63</a:t>
            </a:r>
            <a:r>
              <a:rPr kumimoji="1" lang="ja-JP" altLang="en-US" sz="1500" dirty="0"/>
              <a:t>）、</a:t>
            </a:r>
            <a:r>
              <a:rPr kumimoji="1" lang="en-US" altLang="ja-JP" sz="1500" dirty="0"/>
              <a:t>Brewster</a:t>
            </a:r>
            <a:r>
              <a:rPr kumimoji="1" lang="ja-JP" altLang="en-US" sz="1500" dirty="0"/>
              <a:t>（</a:t>
            </a:r>
            <a:r>
              <a:rPr kumimoji="1" lang="en-US" altLang="ja-JP" sz="1500" dirty="0"/>
              <a:t>16</a:t>
            </a:r>
            <a:r>
              <a:rPr kumimoji="1" lang="ja-JP" altLang="en-US" sz="1500" dirty="0"/>
              <a:t>）、</a:t>
            </a:r>
            <a:r>
              <a:rPr kumimoji="1" lang="en-US" altLang="ja-JP" sz="1500" dirty="0"/>
              <a:t>La Nature</a:t>
            </a:r>
            <a:r>
              <a:rPr kumimoji="1" lang="ja-JP" altLang="en-US" sz="1500" dirty="0"/>
              <a:t>（</a:t>
            </a:r>
            <a:r>
              <a:rPr kumimoji="1" lang="en-US" altLang="ja-JP" sz="1500" dirty="0"/>
              <a:t>41</a:t>
            </a:r>
            <a:r>
              <a:rPr kumimoji="1" lang="ja-JP" altLang="en-US" sz="1500" dirty="0"/>
              <a:t>）、</a:t>
            </a:r>
            <a:r>
              <a:rPr kumimoji="1" lang="en-US" altLang="ja-JP" sz="1500" dirty="0"/>
              <a:t>Bidwell</a:t>
            </a:r>
            <a:r>
              <a:rPr kumimoji="1" lang="ja-JP" altLang="en-US" sz="1500" dirty="0"/>
              <a:t>（</a:t>
            </a:r>
            <a:r>
              <a:rPr kumimoji="1" lang="en-US" altLang="ja-JP" sz="1500" dirty="0"/>
              <a:t>11</a:t>
            </a:r>
            <a:r>
              <a:rPr kumimoji="1" lang="ja-JP" altLang="en-US" sz="1500" dirty="0"/>
              <a:t>）、</a:t>
            </a:r>
            <a:r>
              <a:rPr kumimoji="1" lang="en-US" altLang="ja-JP" sz="1500" dirty="0"/>
              <a:t>Fry</a:t>
            </a:r>
            <a:r>
              <a:rPr kumimoji="1" lang="ja-JP" altLang="en-US" sz="1500" dirty="0"/>
              <a:t>（</a:t>
            </a:r>
            <a:r>
              <a:rPr kumimoji="1" lang="en-US" altLang="ja-JP" sz="1500" dirty="0"/>
              <a:t>36</a:t>
            </a:r>
            <a:r>
              <a:rPr kumimoji="1" lang="ja-JP" altLang="en-US" sz="1500" dirty="0"/>
              <a:t>、</a:t>
            </a:r>
            <a:r>
              <a:rPr kumimoji="1" lang="en-US" altLang="ja-JP" sz="1500" dirty="0"/>
              <a:t>37</a:t>
            </a:r>
            <a:r>
              <a:rPr kumimoji="1" lang="ja-JP" altLang="en-US" sz="1500" dirty="0"/>
              <a:t>）により、セクター化されたディスクから色が得られている。白黒写真にパルス光を当てると色が出ることは、</a:t>
            </a:r>
            <a:r>
              <a:rPr kumimoji="1" lang="en-US" altLang="ja-JP" sz="1500" dirty="0"/>
              <a:t>Stewart (77)</a:t>
            </a:r>
            <a:r>
              <a:rPr kumimoji="1" lang="ja-JP" altLang="en-US" sz="1500" dirty="0"/>
              <a:t>によって報告されている。眼球運動により静止した模様から色が出ることは、スキナー（</a:t>
            </a:r>
            <a:r>
              <a:rPr kumimoji="1" lang="en-US" altLang="ja-JP" sz="1500" dirty="0"/>
              <a:t>71</a:t>
            </a:r>
            <a:r>
              <a:rPr kumimoji="1" lang="ja-JP" altLang="en-US" sz="1500" dirty="0"/>
              <a:t>）、ルッキーシュとモス（</a:t>
            </a:r>
            <a:r>
              <a:rPr kumimoji="1" lang="en-US" altLang="ja-JP" sz="1500" dirty="0"/>
              <a:t>54</a:t>
            </a:r>
            <a:r>
              <a:rPr kumimoji="1" lang="ja-JP" altLang="en-US" sz="1500" dirty="0"/>
              <a:t>）により報告されている。</a:t>
            </a:r>
          </a:p>
          <a:p>
            <a:pPr>
              <a:lnSpc>
                <a:spcPct val="140000"/>
              </a:lnSpc>
            </a:pPr>
            <a:endParaRPr kumimoji="1" lang="ja-JP" altLang="en-US" sz="1500" dirty="0"/>
          </a:p>
        </p:txBody>
      </p:sp>
      <p:sp>
        <p:nvSpPr>
          <p:cNvPr id="4" name="テキスト ボックス 3">
            <a:extLst>
              <a:ext uri="{FF2B5EF4-FFF2-40B4-BE49-F238E27FC236}">
                <a16:creationId xmlns:a16="http://schemas.microsoft.com/office/drawing/2014/main" id="{A998FA9E-86CD-36A6-27FF-225D5CF46ED4}"/>
              </a:ext>
            </a:extLst>
          </p:cNvPr>
          <p:cNvSpPr txBox="1"/>
          <p:nvPr/>
        </p:nvSpPr>
        <p:spPr>
          <a:xfrm>
            <a:off x="5710844" y="756458"/>
            <a:ext cx="1449436" cy="369332"/>
          </a:xfrm>
          <a:prstGeom prst="rect">
            <a:avLst/>
          </a:prstGeom>
          <a:noFill/>
        </p:spPr>
        <p:txBody>
          <a:bodyPr wrap="none" rtlCol="0">
            <a:spAutoFit/>
          </a:bodyPr>
          <a:lstStyle/>
          <a:p>
            <a:r>
              <a:rPr kumimoji="1" lang="en-US" altLang="ja-JP" dirty="0"/>
              <a:t>pp. 131-133</a:t>
            </a:r>
            <a:endParaRPr kumimoji="1" lang="ja-JP" altLang="en-US" dirty="0"/>
          </a:p>
        </p:txBody>
      </p:sp>
    </p:spTree>
    <p:extLst>
      <p:ext uri="{BB962C8B-B14F-4D97-AF65-F5344CB8AC3E}">
        <p14:creationId xmlns:p14="http://schemas.microsoft.com/office/powerpoint/2010/main" val="24159130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F892AF8-9C3A-BF9F-FCF2-E6E9A3DBCFD3}"/>
              </a:ext>
            </a:extLst>
          </p:cNvPr>
          <p:cNvSpPr>
            <a:spLocks noGrp="1"/>
          </p:cNvSpPr>
          <p:nvPr>
            <p:ph idx="1"/>
          </p:nvPr>
        </p:nvSpPr>
        <p:spPr>
          <a:xfrm>
            <a:off x="713509" y="969415"/>
            <a:ext cx="10515600" cy="5888585"/>
          </a:xfrm>
        </p:spPr>
        <p:txBody>
          <a:bodyPr>
            <a:normAutofit/>
          </a:bodyPr>
          <a:lstStyle/>
          <a:p>
            <a:pPr>
              <a:lnSpc>
                <a:spcPct val="130000"/>
              </a:lnSpc>
            </a:pPr>
            <a:r>
              <a:rPr kumimoji="1" lang="en-US" altLang="ja-JP" sz="1500" dirty="0"/>
              <a:t>4. </a:t>
            </a:r>
            <a:r>
              <a:rPr kumimoji="1" lang="ja-JP" altLang="en-US" sz="1500" dirty="0"/>
              <a:t>照明の種類やレベル、回転速度やパルスの頻度、黒・白・線のデザインや分布、目の状態などが、見える色に影響すると、ほぼすべての研究者が報告してい</a:t>
            </a:r>
            <a:r>
              <a:rPr lang="ja-JP" altLang="en-US" sz="1500" dirty="0"/>
              <a:t>る</a:t>
            </a:r>
            <a:r>
              <a:rPr kumimoji="1" lang="ja-JP" altLang="en-US" sz="1500" dirty="0"/>
              <a:t>。また、何らかの動きも必要な要素であると思われる。短時間のタキストスコープの照射では全く色が見えないことは、</a:t>
            </a:r>
            <a:r>
              <a:rPr kumimoji="1" lang="en-US" altLang="ja-JP" sz="1500" dirty="0"/>
              <a:t>Pauli and </a:t>
            </a:r>
            <a:r>
              <a:rPr kumimoji="1" lang="en-US" altLang="ja-JP" sz="1500" dirty="0" err="1"/>
              <a:t>Wenzl</a:t>
            </a:r>
            <a:r>
              <a:rPr kumimoji="1" lang="en-US" altLang="ja-JP" sz="1500" dirty="0"/>
              <a:t> (56) </a:t>
            </a:r>
            <a:r>
              <a:rPr kumimoji="1" lang="ja-JP" altLang="en-US" sz="1500" dirty="0"/>
              <a:t>と</a:t>
            </a:r>
            <a:r>
              <a:rPr kumimoji="1" lang="en-US" altLang="ja-JP" sz="1500" dirty="0" err="1"/>
              <a:t>Erb</a:t>
            </a:r>
            <a:r>
              <a:rPr kumimoji="1" lang="en-US" altLang="ja-JP" sz="1500" dirty="0"/>
              <a:t> and </a:t>
            </a:r>
            <a:r>
              <a:rPr kumimoji="1" lang="en-US" altLang="ja-JP" sz="1500" dirty="0" err="1"/>
              <a:t>Dallenbach</a:t>
            </a:r>
            <a:r>
              <a:rPr kumimoji="1" lang="en-US" altLang="ja-JP" sz="1500" dirty="0"/>
              <a:t> (31) </a:t>
            </a:r>
            <a:r>
              <a:rPr kumimoji="1" lang="ja-JP" altLang="en-US" sz="1500" dirty="0"/>
              <a:t>が報告している。練習が色の知覚を助けることは、</a:t>
            </a:r>
            <a:r>
              <a:rPr kumimoji="1" lang="en-US" altLang="ja-JP" sz="1500" dirty="0"/>
              <a:t>Helmholtz (43), Aubert (4), </a:t>
            </a:r>
            <a:r>
              <a:rPr kumimoji="1" lang="en-US" altLang="ja-JP" sz="1500" dirty="0" err="1"/>
              <a:t>Gebhard</a:t>
            </a:r>
            <a:r>
              <a:rPr kumimoji="1" lang="en-US" altLang="ja-JP" sz="1500" dirty="0"/>
              <a:t> (40) </a:t>
            </a:r>
            <a:r>
              <a:rPr kumimoji="1" lang="ja-JP" altLang="en-US" sz="1500" dirty="0"/>
              <a:t>が報告しているが、</a:t>
            </a:r>
            <a:r>
              <a:rPr kumimoji="1" lang="en-US" altLang="ja-JP" sz="1500" dirty="0"/>
              <a:t>Bagley (5) </a:t>
            </a:r>
            <a:r>
              <a:rPr kumimoji="1" lang="ja-JP" altLang="en-US" sz="1500" dirty="0"/>
              <a:t>は、練習は重要ではないと主張している。</a:t>
            </a:r>
            <a:r>
              <a:rPr kumimoji="1" lang="en-US" altLang="ja-JP" sz="1500" dirty="0" err="1"/>
              <a:t>Erb</a:t>
            </a:r>
            <a:r>
              <a:rPr kumimoji="1" lang="ja-JP" altLang="en-US" sz="1500" dirty="0"/>
              <a:t>と</a:t>
            </a:r>
            <a:r>
              <a:rPr kumimoji="1" lang="en-US" altLang="ja-JP" sz="1500" dirty="0" err="1"/>
              <a:t>Dallenbach</a:t>
            </a:r>
            <a:r>
              <a:rPr kumimoji="1" lang="en-US" altLang="ja-JP" sz="1500" dirty="0"/>
              <a:t>(31)</a:t>
            </a:r>
            <a:r>
              <a:rPr kumimoji="1" lang="ja-JP" altLang="en-US" sz="1500" dirty="0"/>
              <a:t>は、色に関する知識がその観察を容易にすることを示している。直接視と間接視で見える色に違いがあることは、</a:t>
            </a:r>
            <a:r>
              <a:rPr kumimoji="1" lang="en-US" altLang="ja-JP" sz="1500" dirty="0"/>
              <a:t>Aubert (4), Exner (32), Pauli and </a:t>
            </a:r>
            <a:r>
              <a:rPr kumimoji="1" lang="en-US" altLang="ja-JP" sz="1500" dirty="0" err="1"/>
              <a:t>Wenzl</a:t>
            </a:r>
            <a:r>
              <a:rPr kumimoji="1" lang="en-US" altLang="ja-JP" sz="1500" dirty="0"/>
              <a:t> (56)</a:t>
            </a:r>
            <a:r>
              <a:rPr kumimoji="1" lang="ja-JP" altLang="en-US" sz="1500" dirty="0"/>
              <a:t>が報告している。</a:t>
            </a:r>
            <a:r>
              <a:rPr kumimoji="1" lang="en-US" altLang="ja-JP" sz="1500" dirty="0"/>
              <a:t>Stewart(77)</a:t>
            </a:r>
            <a:r>
              <a:rPr kumimoji="1" lang="ja-JP" altLang="en-US" sz="1500" dirty="0"/>
              <a:t>は、色覚異常者が健常者と同じように鮮明に色を見ることはないと報告している。誘導現象（隣接する網膜領域の刺激によって引き起こされる主観的な色）は、</a:t>
            </a:r>
            <a:r>
              <a:rPr kumimoji="1" lang="en-US" altLang="ja-JP" sz="1500" dirty="0"/>
              <a:t>Bagley (5), </a:t>
            </a:r>
            <a:r>
              <a:rPr kumimoji="1" lang="en-US" altLang="ja-JP" sz="1500" dirty="0" err="1"/>
              <a:t>Pieron</a:t>
            </a:r>
            <a:r>
              <a:rPr kumimoji="1" lang="en-US" altLang="ja-JP" sz="1500" dirty="0"/>
              <a:t> (58, 59, 60, 61), Pauli and </a:t>
            </a:r>
            <a:r>
              <a:rPr kumimoji="1" lang="en-US" altLang="ja-JP" sz="1500" dirty="0" err="1"/>
              <a:t>Wenzl</a:t>
            </a:r>
            <a:r>
              <a:rPr kumimoji="1" lang="en-US" altLang="ja-JP" sz="1500" dirty="0"/>
              <a:t> (56), Fry (37), and </a:t>
            </a:r>
            <a:r>
              <a:rPr kumimoji="1" lang="en-US" altLang="ja-JP" sz="1500" dirty="0" err="1"/>
              <a:t>Gebhard</a:t>
            </a:r>
            <a:r>
              <a:rPr kumimoji="1" lang="en-US" altLang="ja-JP" sz="1500" dirty="0"/>
              <a:t> (40) </a:t>
            </a:r>
            <a:r>
              <a:rPr kumimoji="1" lang="ja-JP" altLang="en-US" sz="1500" dirty="0"/>
              <a:t>によって報告されている。</a:t>
            </a:r>
          </a:p>
          <a:p>
            <a:pPr>
              <a:lnSpc>
                <a:spcPct val="130000"/>
              </a:lnSpc>
            </a:pPr>
            <a:r>
              <a:rPr kumimoji="1" lang="en-US" altLang="ja-JP" sz="1500" dirty="0"/>
              <a:t>5. </a:t>
            </a:r>
            <a:r>
              <a:rPr kumimoji="1" lang="ja-JP" altLang="en-US" sz="1500" dirty="0"/>
              <a:t>主観色で見る六角形のセル構造は、</a:t>
            </a:r>
            <a:r>
              <a:rPr kumimoji="1" lang="en-US" altLang="ja-JP" sz="1500" dirty="0"/>
              <a:t>Fechner</a:t>
            </a:r>
            <a:r>
              <a:rPr kumimoji="1" lang="ja-JP" altLang="en-US" sz="1500" dirty="0"/>
              <a:t>（</a:t>
            </a:r>
            <a:r>
              <a:rPr kumimoji="1" lang="en-US" altLang="ja-JP" sz="1500" dirty="0"/>
              <a:t>33</a:t>
            </a:r>
            <a:r>
              <a:rPr kumimoji="1" lang="ja-JP" altLang="en-US" sz="1500" dirty="0"/>
              <a:t>）、</a:t>
            </a:r>
            <a:r>
              <a:rPr kumimoji="1" lang="en-US" altLang="ja-JP" sz="1500" dirty="0"/>
              <a:t>Brewster</a:t>
            </a:r>
            <a:r>
              <a:rPr kumimoji="1" lang="ja-JP" altLang="en-US" sz="1500" dirty="0"/>
              <a:t>（</a:t>
            </a:r>
            <a:r>
              <a:rPr kumimoji="1" lang="en-US" altLang="ja-JP" sz="1500" dirty="0"/>
              <a:t>16</a:t>
            </a:r>
            <a:r>
              <a:rPr kumimoji="1" lang="ja-JP" altLang="en-US" sz="1500" dirty="0"/>
              <a:t>）、</a:t>
            </a:r>
            <a:r>
              <a:rPr kumimoji="1" lang="en-US" altLang="ja-JP" sz="1500" dirty="0"/>
              <a:t>Helmholtz</a:t>
            </a:r>
            <a:r>
              <a:rPr kumimoji="1" lang="ja-JP" altLang="en-US" sz="1500" dirty="0"/>
              <a:t>（</a:t>
            </a:r>
            <a:r>
              <a:rPr kumimoji="1" lang="en-US" altLang="ja-JP" sz="1500" dirty="0"/>
              <a:t>43</a:t>
            </a:r>
            <a:r>
              <a:rPr kumimoji="1" lang="ja-JP" altLang="en-US" sz="1500" dirty="0"/>
              <a:t>）、</a:t>
            </a:r>
            <a:r>
              <a:rPr kumimoji="1" lang="en-US" altLang="ja-JP" sz="1500" dirty="0"/>
              <a:t>Aubert</a:t>
            </a:r>
            <a:r>
              <a:rPr kumimoji="1" lang="ja-JP" altLang="en-US" sz="1500" dirty="0"/>
              <a:t>（</a:t>
            </a:r>
            <a:r>
              <a:rPr kumimoji="1" lang="en-US" altLang="ja-JP" sz="1500" dirty="0"/>
              <a:t>4</a:t>
            </a:r>
            <a:r>
              <a:rPr kumimoji="1" lang="ja-JP" altLang="en-US" sz="1500" dirty="0"/>
              <a:t>）、</a:t>
            </a:r>
            <a:r>
              <a:rPr kumimoji="1" lang="en-US" altLang="ja-JP" sz="1500" dirty="0"/>
              <a:t>Exner</a:t>
            </a:r>
            <a:r>
              <a:rPr kumimoji="1" lang="ja-JP" altLang="en-US" sz="1500" dirty="0"/>
              <a:t>（</a:t>
            </a:r>
            <a:r>
              <a:rPr kumimoji="1" lang="en-US" altLang="ja-JP" sz="1500" dirty="0"/>
              <a:t>32</a:t>
            </a:r>
            <a:r>
              <a:rPr kumimoji="1" lang="ja-JP" altLang="en-US" sz="1500" dirty="0"/>
              <a:t>）、</a:t>
            </a:r>
            <a:r>
              <a:rPr kumimoji="1" lang="en-US" altLang="ja-JP" sz="1500" dirty="0" err="1"/>
              <a:t>Eclridge</a:t>
            </a:r>
            <a:r>
              <a:rPr kumimoji="1" lang="en-US" altLang="ja-JP" sz="1500" dirty="0"/>
              <a:t>-Green</a:t>
            </a:r>
            <a:r>
              <a:rPr kumimoji="1" lang="ja-JP" altLang="en-US" sz="1500" dirty="0"/>
              <a:t>（</a:t>
            </a:r>
            <a:r>
              <a:rPr kumimoji="1" lang="en-US" altLang="ja-JP" sz="1500" dirty="0"/>
              <a:t>29</a:t>
            </a:r>
            <a:r>
              <a:rPr kumimoji="1" lang="ja-JP" altLang="en-US" sz="1500" dirty="0"/>
              <a:t>）、</a:t>
            </a:r>
            <a:r>
              <a:rPr kumimoji="1" lang="en-US" altLang="ja-JP" sz="1500" dirty="0" err="1"/>
              <a:t>Gebhard</a:t>
            </a:r>
            <a:r>
              <a:rPr kumimoji="1" lang="ja-JP" altLang="en-US" sz="1500" dirty="0"/>
              <a:t>（</a:t>
            </a:r>
            <a:r>
              <a:rPr kumimoji="1" lang="en-US" altLang="ja-JP" sz="1500" dirty="0"/>
              <a:t>40</a:t>
            </a:r>
            <a:r>
              <a:rPr kumimoji="1" lang="ja-JP" altLang="en-US" sz="1500" dirty="0"/>
              <a:t>）によって報告されている。</a:t>
            </a:r>
            <a:endParaRPr kumimoji="1" lang="en-US" altLang="ja-JP" sz="1500" dirty="0"/>
          </a:p>
          <a:p>
            <a:pPr>
              <a:lnSpc>
                <a:spcPct val="130000"/>
              </a:lnSpc>
            </a:pPr>
            <a:r>
              <a:rPr kumimoji="1" lang="en-US" altLang="ja-JP" sz="1500" dirty="0"/>
              <a:t>6. </a:t>
            </a:r>
            <a:r>
              <a:rPr kumimoji="1" lang="ja-JP" altLang="en-US" sz="1500" dirty="0"/>
              <a:t>非白色刺激からの主観的な色は、</a:t>
            </a:r>
            <a:r>
              <a:rPr kumimoji="1" lang="en-US" altLang="ja-JP" sz="1500" dirty="0"/>
              <a:t>3</a:t>
            </a:r>
            <a:r>
              <a:rPr kumimoji="1" lang="ja-JP" altLang="en-US" sz="1500" dirty="0"/>
              <a:t>つのクラスに分類される。一般的な色刺激から主観的な色を報告したのは、</a:t>
            </a:r>
            <a:r>
              <a:rPr kumimoji="1" lang="en-US" altLang="ja-JP" sz="1500" dirty="0"/>
              <a:t>Dove (26, 27), Rood (63), Helmholtz (43), </a:t>
            </a:r>
            <a:r>
              <a:rPr kumimoji="1" lang="en-US" altLang="ja-JP" sz="1500" dirty="0" err="1"/>
              <a:t>Hannay</a:t>
            </a:r>
            <a:r>
              <a:rPr kumimoji="1" lang="en-US" altLang="ja-JP" sz="1500" dirty="0"/>
              <a:t> (42), Stewart (76, 77), Benham (9), </a:t>
            </a:r>
            <a:r>
              <a:rPr kumimoji="1" lang="en-US" altLang="ja-JP" sz="1500" dirty="0" err="1"/>
              <a:t>Liveing</a:t>
            </a:r>
            <a:r>
              <a:rPr kumimoji="1" lang="en-US" altLang="ja-JP" sz="1500" dirty="0"/>
              <a:t> (33), Ives (46, 47), </a:t>
            </a:r>
            <a:r>
              <a:rPr kumimoji="1" lang="en-US" altLang="ja-JP" sz="1500" dirty="0" err="1"/>
              <a:t>Pieron</a:t>
            </a:r>
            <a:r>
              <a:rPr kumimoji="1" lang="en-US" altLang="ja-JP" sz="1500" dirty="0"/>
              <a:t> (58, 59, 60, 61), Pauli and </a:t>
            </a:r>
            <a:r>
              <a:rPr kumimoji="1" lang="en-US" altLang="ja-JP" sz="1500" dirty="0" err="1"/>
              <a:t>Wenzl</a:t>
            </a:r>
            <a:r>
              <a:rPr kumimoji="1" lang="en-US" altLang="ja-JP" sz="1500" dirty="0"/>
              <a:t> (56), </a:t>
            </a:r>
            <a:r>
              <a:rPr kumimoji="1" lang="en-US" altLang="ja-JP" sz="1500" dirty="0" err="1"/>
              <a:t>Klopsteg</a:t>
            </a:r>
            <a:r>
              <a:rPr kumimoji="1" lang="en-US" altLang="ja-JP" sz="1500" dirty="0"/>
              <a:t> (49), </a:t>
            </a:r>
            <a:r>
              <a:rPr kumimoji="1" lang="en-US" altLang="ja-JP" sz="1500" dirty="0" err="1"/>
              <a:t>Colenbrander</a:t>
            </a:r>
            <a:r>
              <a:rPr kumimoji="1" lang="en-US" altLang="ja-JP" sz="1500" dirty="0"/>
              <a:t> (24), </a:t>
            </a:r>
            <a:r>
              <a:rPr kumimoji="1" lang="en-US" altLang="ja-JP" sz="1500" dirty="0" err="1"/>
              <a:t>Erb</a:t>
            </a:r>
            <a:r>
              <a:rPr kumimoji="1" lang="en-US" altLang="ja-JP" sz="1500" dirty="0"/>
              <a:t> and </a:t>
            </a:r>
            <a:r>
              <a:rPr kumimoji="1" lang="en-US" altLang="ja-JP" sz="1500" dirty="0" err="1"/>
              <a:t>Dallenbach</a:t>
            </a:r>
            <a:r>
              <a:rPr kumimoji="1" lang="en-US" altLang="ja-JP" sz="1500" dirty="0"/>
              <a:t> (31) and </a:t>
            </a:r>
            <a:r>
              <a:rPr kumimoji="1" lang="en-US" altLang="ja-JP" sz="1500" dirty="0" err="1"/>
              <a:t>Gebhard</a:t>
            </a:r>
            <a:r>
              <a:rPr kumimoji="1" lang="en-US" altLang="ja-JP" sz="1500" dirty="0"/>
              <a:t> (40). </a:t>
            </a:r>
            <a:r>
              <a:rPr kumimoji="1" lang="ja-JP" altLang="en-US" sz="1500" dirty="0"/>
              <a:t>赤を除く一般的な色刺激から主観的な色を報告したのは、</a:t>
            </a:r>
            <a:r>
              <a:rPr kumimoji="1" lang="en-US" altLang="ja-JP" sz="1500" dirty="0"/>
              <a:t>Abney</a:t>
            </a:r>
            <a:r>
              <a:rPr kumimoji="1" lang="ja-JP" altLang="en-US" sz="1500" dirty="0"/>
              <a:t>（</a:t>
            </a:r>
            <a:r>
              <a:rPr kumimoji="1" lang="en-US" altLang="ja-JP" sz="1500" dirty="0"/>
              <a:t>2</a:t>
            </a:r>
            <a:r>
              <a:rPr kumimoji="1" lang="ja-JP" altLang="en-US" sz="1500" dirty="0"/>
              <a:t>）、</a:t>
            </a:r>
            <a:r>
              <a:rPr kumimoji="1" lang="en-US" altLang="ja-JP" sz="1500" dirty="0"/>
              <a:t>Abel</a:t>
            </a:r>
            <a:r>
              <a:rPr kumimoji="1" lang="ja-JP" altLang="en-US" sz="1500" dirty="0"/>
              <a:t>（</a:t>
            </a:r>
            <a:r>
              <a:rPr kumimoji="1" lang="en-US" altLang="ja-JP" sz="1500" dirty="0"/>
              <a:t>1</a:t>
            </a:r>
            <a:r>
              <a:rPr kumimoji="1" lang="ja-JP" altLang="en-US" sz="1500" dirty="0"/>
              <a:t>）である。フライ</a:t>
            </a:r>
            <a:r>
              <a:rPr kumimoji="1" lang="en-US" altLang="ja-JP" sz="1500" dirty="0"/>
              <a:t>(39)</a:t>
            </a:r>
            <a:r>
              <a:rPr kumimoji="1" lang="ja-JP" altLang="en-US" sz="1500" dirty="0"/>
              <a:t>は、残像を除く有彩色刺激から主観的な色を得ることができなかったと報告している。</a:t>
            </a:r>
          </a:p>
        </p:txBody>
      </p:sp>
    </p:spTree>
    <p:extLst>
      <p:ext uri="{BB962C8B-B14F-4D97-AF65-F5344CB8AC3E}">
        <p14:creationId xmlns:p14="http://schemas.microsoft.com/office/powerpoint/2010/main" val="293348016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F23444F-C313-F9A5-9299-2F53F6C0F2A8}"/>
              </a:ext>
            </a:extLst>
          </p:cNvPr>
          <p:cNvSpPr>
            <a:spLocks noGrp="1"/>
          </p:cNvSpPr>
          <p:nvPr>
            <p:ph idx="1"/>
          </p:nvPr>
        </p:nvSpPr>
        <p:spPr>
          <a:xfrm>
            <a:off x="838200" y="1088967"/>
            <a:ext cx="10515600" cy="5445443"/>
          </a:xfrm>
        </p:spPr>
        <p:txBody>
          <a:bodyPr>
            <a:normAutofit/>
          </a:bodyPr>
          <a:lstStyle/>
          <a:p>
            <a:pPr>
              <a:lnSpc>
                <a:spcPct val="130000"/>
              </a:lnSpc>
            </a:pPr>
            <a:r>
              <a:rPr kumimoji="1" lang="en-US" altLang="ja-JP" sz="1500" dirty="0"/>
              <a:t>7. </a:t>
            </a:r>
            <a:r>
              <a:rPr kumimoji="1" lang="ja-JP" altLang="en-US" sz="1500" dirty="0"/>
              <a:t>受容体の微分的な上昇と下降の理論は、フェヒナー（</a:t>
            </a:r>
            <a:r>
              <a:rPr kumimoji="1" lang="en-US" altLang="ja-JP" sz="1500" dirty="0"/>
              <a:t>33</a:t>
            </a:r>
            <a:r>
              <a:rPr kumimoji="1" lang="ja-JP" altLang="en-US" sz="1500" dirty="0"/>
              <a:t>）によって提案され、ヘルムホルツ（</a:t>
            </a:r>
            <a:r>
              <a:rPr kumimoji="1" lang="en-US" altLang="ja-JP" sz="1500" dirty="0"/>
              <a:t>43</a:t>
            </a:r>
            <a:r>
              <a:rPr kumimoji="1" lang="ja-JP" altLang="en-US" sz="1500" dirty="0"/>
              <a:t>）、ハネイ（</a:t>
            </a:r>
            <a:r>
              <a:rPr kumimoji="1" lang="en-US" altLang="ja-JP" sz="1500" dirty="0"/>
              <a:t>42</a:t>
            </a:r>
            <a:r>
              <a:rPr kumimoji="1" lang="ja-JP" altLang="en-US" sz="1500" dirty="0"/>
              <a:t>）、スチュワート（</a:t>
            </a:r>
            <a:r>
              <a:rPr kumimoji="1" lang="en-US" altLang="ja-JP" sz="1500" dirty="0"/>
              <a:t>76</a:t>
            </a:r>
            <a:r>
              <a:rPr kumimoji="1" lang="ja-JP" altLang="en-US" sz="1500" dirty="0"/>
              <a:t>、</a:t>
            </a:r>
            <a:r>
              <a:rPr kumimoji="1" lang="en-US" altLang="ja-JP" sz="1500" dirty="0"/>
              <a:t>77</a:t>
            </a:r>
            <a:r>
              <a:rPr kumimoji="1" lang="ja-JP" altLang="en-US" sz="1500" dirty="0"/>
              <a:t>）、リヴィング（</a:t>
            </a:r>
            <a:r>
              <a:rPr kumimoji="1" lang="en-US" altLang="ja-JP" sz="1500" dirty="0"/>
              <a:t>52</a:t>
            </a:r>
            <a:r>
              <a:rPr kumimoji="1" lang="ja-JP" altLang="en-US" sz="1500" dirty="0"/>
              <a:t>）、セクストン（</a:t>
            </a:r>
            <a:r>
              <a:rPr kumimoji="1" lang="en-US" altLang="ja-JP" sz="1500" dirty="0"/>
              <a:t>68</a:t>
            </a:r>
            <a:r>
              <a:rPr kumimoji="1" lang="ja-JP" altLang="en-US" sz="1500" dirty="0"/>
              <a:t>）、パーシバル（</a:t>
            </a:r>
            <a:r>
              <a:rPr kumimoji="1" lang="en-US" altLang="ja-JP" sz="1500" dirty="0"/>
              <a:t>57</a:t>
            </a:r>
            <a:r>
              <a:rPr kumimoji="1" lang="ja-JP" altLang="en-US" sz="1500" dirty="0"/>
              <a:t>）、ピーロン（</a:t>
            </a:r>
            <a:r>
              <a:rPr kumimoji="1" lang="en-US" altLang="ja-JP" sz="1500" dirty="0"/>
              <a:t>58</a:t>
            </a:r>
            <a:r>
              <a:rPr kumimoji="1" lang="ja-JP" altLang="en-US" sz="1500" dirty="0"/>
              <a:t>、</a:t>
            </a:r>
            <a:r>
              <a:rPr kumimoji="1" lang="en-US" altLang="ja-JP" sz="1500" dirty="0"/>
              <a:t>59</a:t>
            </a:r>
            <a:r>
              <a:rPr kumimoji="1" lang="ja-JP" altLang="en-US" sz="1500" dirty="0"/>
              <a:t>、</a:t>
            </a:r>
            <a:r>
              <a:rPr kumimoji="1" lang="en-US" altLang="ja-JP" sz="1500" dirty="0"/>
              <a:t>60</a:t>
            </a:r>
            <a:r>
              <a:rPr kumimoji="1" lang="ja-JP" altLang="en-US" sz="1500" dirty="0"/>
              <a:t>、</a:t>
            </a:r>
            <a:r>
              <a:rPr kumimoji="1" lang="en-US" altLang="ja-JP" sz="1500" dirty="0"/>
              <a:t>61</a:t>
            </a:r>
            <a:r>
              <a:rPr kumimoji="1" lang="ja-JP" altLang="en-US" sz="1500" dirty="0"/>
              <a:t>）、コレンブレンダー（</a:t>
            </a:r>
            <a:r>
              <a:rPr kumimoji="1" lang="en-US" altLang="ja-JP" sz="1500" dirty="0"/>
              <a:t>24</a:t>
            </a:r>
            <a:r>
              <a:rPr kumimoji="1" lang="ja-JP" altLang="en-US" sz="1500" dirty="0"/>
              <a:t>）により支持されている。視神経の変調説は、デュボア（</a:t>
            </a:r>
            <a:r>
              <a:rPr kumimoji="1" lang="en-US" altLang="ja-JP" sz="1500" dirty="0"/>
              <a:t>28</a:t>
            </a:r>
            <a:r>
              <a:rPr kumimoji="1" lang="ja-JP" altLang="en-US" sz="1500" dirty="0"/>
              <a:t>）、トロランド（</a:t>
            </a:r>
            <a:r>
              <a:rPr kumimoji="1" lang="en-US" altLang="ja-JP" sz="1500" dirty="0"/>
              <a:t>78</a:t>
            </a:r>
            <a:r>
              <a:rPr kumimoji="1" lang="ja-JP" altLang="en-US" sz="1500" dirty="0"/>
              <a:t>）、エイドリアンとマシューズ（</a:t>
            </a:r>
            <a:r>
              <a:rPr kumimoji="1" lang="en-US" altLang="ja-JP" sz="1500" dirty="0"/>
              <a:t>3</a:t>
            </a:r>
            <a:r>
              <a:rPr kumimoji="1" lang="ja-JP" altLang="en-US" sz="1500" dirty="0"/>
              <a:t>）、フライ（</a:t>
            </a:r>
            <a:r>
              <a:rPr kumimoji="1" lang="en-US" altLang="ja-JP" sz="1500" dirty="0"/>
              <a:t>36</a:t>
            </a:r>
            <a:r>
              <a:rPr kumimoji="1" lang="ja-JP" altLang="en-US" sz="1500" dirty="0"/>
              <a:t>、</a:t>
            </a:r>
            <a:r>
              <a:rPr kumimoji="1" lang="en-US" altLang="ja-JP" sz="1500" dirty="0"/>
              <a:t>37</a:t>
            </a:r>
            <a:r>
              <a:rPr kumimoji="1" lang="ja-JP" altLang="en-US" sz="1500" dirty="0"/>
              <a:t>、</a:t>
            </a:r>
            <a:r>
              <a:rPr kumimoji="1" lang="en-US" altLang="ja-JP" sz="1500" dirty="0"/>
              <a:t>38</a:t>
            </a:r>
            <a:r>
              <a:rPr kumimoji="1" lang="ja-JP" altLang="en-US" sz="1500" dirty="0"/>
              <a:t>、</a:t>
            </a:r>
            <a:r>
              <a:rPr kumimoji="1" lang="en-US" altLang="ja-JP" sz="1500" dirty="0"/>
              <a:t>39</a:t>
            </a:r>
            <a:r>
              <a:rPr kumimoji="1" lang="ja-JP" altLang="en-US" sz="1500" dirty="0"/>
              <a:t>）、シーガル（</a:t>
            </a:r>
            <a:r>
              <a:rPr kumimoji="1" lang="en-US" altLang="ja-JP" sz="1500" dirty="0"/>
              <a:t>67</a:t>
            </a:r>
            <a:r>
              <a:rPr kumimoji="1" lang="ja-JP" altLang="en-US" sz="1500" dirty="0"/>
              <a:t>）により支持されている。その他、生理的な性質の説として、</a:t>
            </a:r>
            <a:r>
              <a:rPr kumimoji="1" lang="en-US" altLang="ja-JP" sz="1500" dirty="0"/>
              <a:t>Prevost</a:t>
            </a:r>
            <a:r>
              <a:rPr kumimoji="1" lang="ja-JP" altLang="en-US" sz="1500" dirty="0"/>
              <a:t>（</a:t>
            </a:r>
            <a:r>
              <a:rPr kumimoji="1" lang="en-US" altLang="ja-JP" sz="1500" dirty="0"/>
              <a:t>62</a:t>
            </a:r>
            <a:r>
              <a:rPr kumimoji="1" lang="ja-JP" altLang="en-US" sz="1500" dirty="0"/>
              <a:t>）、</a:t>
            </a:r>
            <a:r>
              <a:rPr kumimoji="1" lang="en-US" altLang="ja-JP" sz="1500" dirty="0"/>
              <a:t>N. Smith</a:t>
            </a:r>
            <a:r>
              <a:rPr kumimoji="1" lang="ja-JP" altLang="en-US" sz="1500" dirty="0"/>
              <a:t>（</a:t>
            </a:r>
            <a:r>
              <a:rPr kumimoji="1" lang="en-US" altLang="ja-JP" sz="1500" dirty="0"/>
              <a:t>75</a:t>
            </a:r>
            <a:r>
              <a:rPr kumimoji="1" lang="ja-JP" altLang="en-US" sz="1500" dirty="0"/>
              <a:t>）、</a:t>
            </a:r>
            <a:r>
              <a:rPr kumimoji="1" lang="en-US" altLang="ja-JP" sz="1500" dirty="0"/>
              <a:t>Charpentier</a:t>
            </a:r>
            <a:r>
              <a:rPr kumimoji="1" lang="ja-JP" altLang="en-US" sz="1500" dirty="0"/>
              <a:t>（</a:t>
            </a:r>
            <a:r>
              <a:rPr kumimoji="1" lang="en-US" altLang="ja-JP" sz="1500" dirty="0"/>
              <a:t>22</a:t>
            </a:r>
            <a:r>
              <a:rPr kumimoji="1" lang="ja-JP" altLang="en-US" sz="1500" dirty="0"/>
              <a:t>）、</a:t>
            </a:r>
            <a:r>
              <a:rPr kumimoji="1" lang="en-US" altLang="ja-JP" sz="1500" dirty="0"/>
              <a:t>Gray</a:t>
            </a:r>
            <a:r>
              <a:rPr kumimoji="1" lang="ja-JP" altLang="en-US" sz="1500" dirty="0"/>
              <a:t>（</a:t>
            </a:r>
            <a:r>
              <a:rPr kumimoji="1" lang="en-US" altLang="ja-JP" sz="1500" dirty="0"/>
              <a:t>86</a:t>
            </a:r>
            <a:r>
              <a:rPr kumimoji="1" lang="ja-JP" altLang="en-US" sz="1500" dirty="0"/>
              <a:t>）、</a:t>
            </a:r>
            <a:r>
              <a:rPr kumimoji="1" lang="en-US" altLang="ja-JP" sz="1500" dirty="0"/>
              <a:t>La Nature</a:t>
            </a:r>
            <a:r>
              <a:rPr kumimoji="1" lang="ja-JP" altLang="en-US" sz="1500" dirty="0"/>
              <a:t>（</a:t>
            </a:r>
            <a:r>
              <a:rPr kumimoji="1" lang="en-US" altLang="ja-JP" sz="1500" dirty="0"/>
              <a:t>41</a:t>
            </a:r>
            <a:r>
              <a:rPr kumimoji="1" lang="ja-JP" altLang="en-US" sz="1500" dirty="0"/>
              <a:t>）、</a:t>
            </a:r>
            <a:r>
              <a:rPr kumimoji="1" lang="en-US" altLang="ja-JP" sz="1500" dirty="0"/>
              <a:t>Henry</a:t>
            </a:r>
            <a:r>
              <a:rPr kumimoji="1" lang="ja-JP" altLang="en-US" sz="1500" dirty="0"/>
              <a:t>（</a:t>
            </a:r>
            <a:r>
              <a:rPr kumimoji="1" lang="en-US" altLang="ja-JP" sz="1500" dirty="0"/>
              <a:t>44</a:t>
            </a:r>
            <a:r>
              <a:rPr kumimoji="1" lang="ja-JP" altLang="en-US" sz="1500" dirty="0"/>
              <a:t>）、</a:t>
            </a:r>
            <a:r>
              <a:rPr kumimoji="1" lang="en-US" altLang="ja-JP" sz="1500" dirty="0"/>
              <a:t>Bidwell</a:t>
            </a:r>
            <a:r>
              <a:rPr kumimoji="1" lang="ja-JP" altLang="en-US" sz="1500" dirty="0"/>
              <a:t>（</a:t>
            </a:r>
            <a:r>
              <a:rPr kumimoji="1" lang="en-US" altLang="ja-JP" sz="1500" dirty="0"/>
              <a:t>11</a:t>
            </a:r>
            <a:r>
              <a:rPr kumimoji="1" lang="ja-JP" altLang="en-US" sz="1500" dirty="0"/>
              <a:t>）、</a:t>
            </a:r>
            <a:r>
              <a:rPr kumimoji="1" lang="en-US" altLang="ja-JP" sz="1500" dirty="0"/>
              <a:t>Bagley</a:t>
            </a:r>
            <a:r>
              <a:rPr kumimoji="1" lang="ja-JP" altLang="en-US" sz="1500" dirty="0"/>
              <a:t>（</a:t>
            </a:r>
            <a:r>
              <a:rPr kumimoji="1" lang="en-US" altLang="ja-JP" sz="1500" dirty="0"/>
              <a:t>5</a:t>
            </a:r>
            <a:r>
              <a:rPr kumimoji="1" lang="ja-JP" altLang="en-US" sz="1500" dirty="0"/>
              <a:t>）、</a:t>
            </a:r>
            <a:r>
              <a:rPr kumimoji="1" lang="en-US" altLang="ja-JP" sz="1500" dirty="0" err="1"/>
              <a:t>Doniselli</a:t>
            </a:r>
            <a:r>
              <a:rPr kumimoji="1" lang="ja-JP" altLang="en-US" sz="1500" dirty="0"/>
              <a:t>（</a:t>
            </a:r>
            <a:r>
              <a:rPr kumimoji="1" lang="en-US" altLang="ja-JP" sz="1500" dirty="0"/>
              <a:t>25</a:t>
            </a:r>
            <a:r>
              <a:rPr kumimoji="1" lang="ja-JP" altLang="en-US" sz="1500" dirty="0"/>
              <a:t>）、</a:t>
            </a:r>
            <a:r>
              <a:rPr kumimoji="1" lang="en-US" altLang="ja-JP" sz="1500" dirty="0"/>
              <a:t>Baumann</a:t>
            </a:r>
            <a:r>
              <a:rPr kumimoji="1" lang="ja-JP" altLang="en-US" sz="1500" dirty="0"/>
              <a:t>（</a:t>
            </a:r>
            <a:r>
              <a:rPr kumimoji="1" lang="en-US" altLang="ja-JP" sz="1500" dirty="0"/>
              <a:t>6</a:t>
            </a:r>
            <a:r>
              <a:rPr kumimoji="1" lang="ja-JP" altLang="en-US" sz="1500" dirty="0"/>
              <a:t>、</a:t>
            </a:r>
            <a:r>
              <a:rPr kumimoji="1" lang="en-US" altLang="ja-JP" sz="1500" dirty="0"/>
              <a:t>7</a:t>
            </a:r>
            <a:r>
              <a:rPr kumimoji="1" lang="ja-JP" altLang="en-US" sz="1500" dirty="0"/>
              <a:t>、</a:t>
            </a:r>
            <a:r>
              <a:rPr kumimoji="1" lang="en-US" altLang="ja-JP" sz="1500" dirty="0"/>
              <a:t>8</a:t>
            </a:r>
            <a:r>
              <a:rPr kumimoji="1" lang="ja-JP" altLang="en-US" sz="1500" dirty="0"/>
              <a:t>）、</a:t>
            </a:r>
            <a:r>
              <a:rPr kumimoji="1" lang="en-US" altLang="ja-JP" sz="1500" dirty="0" err="1"/>
              <a:t>Edridge</a:t>
            </a:r>
            <a:r>
              <a:rPr kumimoji="1" lang="en-US" altLang="ja-JP" sz="1500" dirty="0"/>
              <a:t>-Green</a:t>
            </a:r>
            <a:r>
              <a:rPr kumimoji="1" lang="ja-JP" altLang="en-US" sz="1500" dirty="0"/>
              <a:t>（</a:t>
            </a:r>
            <a:r>
              <a:rPr kumimoji="1" lang="en-US" altLang="ja-JP" sz="1500" dirty="0"/>
              <a:t>30</a:t>
            </a:r>
            <a:r>
              <a:rPr kumimoji="1" lang="ja-JP" altLang="en-US" sz="1500" dirty="0"/>
              <a:t>）、</a:t>
            </a:r>
            <a:r>
              <a:rPr kumimoji="1" lang="en-US" altLang="ja-JP" sz="1500" dirty="0"/>
              <a:t>Ives</a:t>
            </a:r>
            <a:r>
              <a:rPr kumimoji="1" lang="ja-JP" altLang="en-US" sz="1500" dirty="0"/>
              <a:t>（</a:t>
            </a:r>
            <a:r>
              <a:rPr kumimoji="1" lang="en-US" altLang="ja-JP" sz="1500" dirty="0"/>
              <a:t>46</a:t>
            </a:r>
            <a:r>
              <a:rPr kumimoji="1" lang="ja-JP" altLang="en-US" sz="1500" dirty="0"/>
              <a:t>、</a:t>
            </a:r>
            <a:r>
              <a:rPr kumimoji="1" lang="en-US" altLang="ja-JP" sz="1500" dirty="0"/>
              <a:t>47</a:t>
            </a:r>
            <a:r>
              <a:rPr kumimoji="1" lang="ja-JP" altLang="en-US" sz="1500" dirty="0"/>
              <a:t>）、</a:t>
            </a:r>
            <a:r>
              <a:rPr kumimoji="1" lang="en-US" altLang="ja-JP" sz="1500" dirty="0" err="1"/>
              <a:t>Pieron</a:t>
            </a:r>
            <a:r>
              <a:rPr kumimoji="1" lang="ja-JP" altLang="en-US" sz="1500" dirty="0"/>
              <a:t>（</a:t>
            </a:r>
            <a:r>
              <a:rPr kumimoji="1" lang="en-US" altLang="ja-JP" sz="1500" dirty="0"/>
              <a:t>58</a:t>
            </a:r>
            <a:r>
              <a:rPr kumimoji="1" lang="ja-JP" altLang="en-US" sz="1500" dirty="0"/>
              <a:t>、</a:t>
            </a:r>
            <a:r>
              <a:rPr kumimoji="1" lang="en-US" altLang="ja-JP" sz="1500" dirty="0"/>
              <a:t>59</a:t>
            </a:r>
            <a:r>
              <a:rPr kumimoji="1" lang="ja-JP" altLang="en-US" sz="1500" dirty="0"/>
              <a:t>、</a:t>
            </a:r>
            <a:r>
              <a:rPr kumimoji="1" lang="en-US" altLang="ja-JP" sz="1500" dirty="0"/>
              <a:t>60</a:t>
            </a:r>
            <a:r>
              <a:rPr kumimoji="1" lang="ja-JP" altLang="en-US" sz="1500" dirty="0"/>
              <a:t>、</a:t>
            </a:r>
            <a:r>
              <a:rPr kumimoji="1" lang="en-US" altLang="ja-JP" sz="1500" dirty="0"/>
              <a:t>61</a:t>
            </a:r>
            <a:r>
              <a:rPr kumimoji="1" lang="ja-JP" altLang="en-US" sz="1500" dirty="0"/>
              <a:t>）、</a:t>
            </a:r>
            <a:r>
              <a:rPr kumimoji="1" lang="en-US" altLang="ja-JP" sz="1500" dirty="0"/>
              <a:t>Forster</a:t>
            </a:r>
            <a:r>
              <a:rPr kumimoji="1" lang="ja-JP" altLang="en-US" sz="1500" dirty="0"/>
              <a:t>（</a:t>
            </a:r>
            <a:r>
              <a:rPr kumimoji="1" lang="en-US" altLang="ja-JP" sz="1500" dirty="0"/>
              <a:t>35</a:t>
            </a:r>
            <a:r>
              <a:rPr kumimoji="1" lang="ja-JP" altLang="en-US" sz="1500" dirty="0"/>
              <a:t>）、</a:t>
            </a:r>
            <a:r>
              <a:rPr kumimoji="1" lang="en-US" altLang="ja-JP" sz="1500" dirty="0"/>
              <a:t>Pauli</a:t>
            </a:r>
            <a:r>
              <a:rPr kumimoji="1" lang="ja-JP" altLang="en-US" sz="1500" dirty="0"/>
              <a:t>と</a:t>
            </a:r>
            <a:r>
              <a:rPr kumimoji="1" lang="en-US" altLang="ja-JP" sz="1500" dirty="0" err="1"/>
              <a:t>Wenzl</a:t>
            </a:r>
            <a:r>
              <a:rPr kumimoji="1" lang="ja-JP" altLang="en-US" sz="1500" dirty="0"/>
              <a:t>（</a:t>
            </a:r>
            <a:r>
              <a:rPr kumimoji="1" lang="en-US" altLang="ja-JP" sz="1500" dirty="0"/>
              <a:t>56</a:t>
            </a:r>
            <a:r>
              <a:rPr kumimoji="1" lang="ja-JP" altLang="en-US" sz="1500" dirty="0"/>
              <a:t>）および</a:t>
            </a:r>
            <a:r>
              <a:rPr kumimoji="1" lang="en-US" altLang="ja-JP" sz="1500" dirty="0" err="1"/>
              <a:t>Colenbrander</a:t>
            </a:r>
            <a:r>
              <a:rPr kumimoji="1" lang="ja-JP" altLang="en-US" sz="1500" dirty="0"/>
              <a:t>（</a:t>
            </a:r>
            <a:r>
              <a:rPr kumimoji="1" lang="en-US" altLang="ja-JP" sz="1500" dirty="0"/>
              <a:t>24</a:t>
            </a:r>
            <a:r>
              <a:rPr kumimoji="1" lang="ja-JP" altLang="en-US" sz="1500" dirty="0"/>
              <a:t>）。その他、</a:t>
            </a:r>
            <a:r>
              <a:rPr kumimoji="1" lang="en-US" altLang="ja-JP" sz="1500" dirty="0"/>
              <a:t>J</a:t>
            </a:r>
            <a:r>
              <a:rPr kumimoji="1" lang="ja-JP" altLang="en-US" sz="1500" dirty="0"/>
              <a:t>・スミス（</a:t>
            </a:r>
            <a:r>
              <a:rPr kumimoji="1" lang="en-US" altLang="ja-JP" sz="1500" dirty="0"/>
              <a:t>73</a:t>
            </a:r>
            <a:r>
              <a:rPr kumimoji="1" lang="ja-JP" altLang="en-US" sz="1500" dirty="0"/>
              <a:t>、</a:t>
            </a:r>
            <a:r>
              <a:rPr kumimoji="1" lang="en-US" altLang="ja-JP" sz="1500" dirty="0"/>
              <a:t>74</a:t>
            </a:r>
            <a:r>
              <a:rPr kumimoji="1" lang="ja-JP" altLang="en-US" sz="1500" dirty="0"/>
              <a:t>）、</a:t>
            </a:r>
            <a:r>
              <a:rPr kumimoji="1" lang="en-US" altLang="ja-JP" sz="1500" dirty="0"/>
              <a:t>F</a:t>
            </a:r>
            <a:r>
              <a:rPr kumimoji="1" lang="ja-JP" altLang="en-US" sz="1500" dirty="0"/>
              <a:t>・</a:t>
            </a:r>
            <a:r>
              <a:rPr kumimoji="1" lang="en-US" altLang="ja-JP" sz="1500" dirty="0"/>
              <a:t>J</a:t>
            </a:r>
            <a:r>
              <a:rPr kumimoji="1" lang="ja-JP" altLang="en-US" sz="1500" dirty="0"/>
              <a:t>・スミス（</a:t>
            </a:r>
            <a:r>
              <a:rPr kumimoji="1" lang="en-US" altLang="ja-JP" sz="1500" dirty="0"/>
              <a:t>72</a:t>
            </a:r>
            <a:r>
              <a:rPr kumimoji="1" lang="ja-JP" altLang="en-US" sz="1500" dirty="0"/>
              <a:t>）、ベナム（</a:t>
            </a:r>
            <a:r>
              <a:rPr kumimoji="1" lang="en-US" altLang="ja-JP" sz="1500" dirty="0"/>
              <a:t>9</a:t>
            </a:r>
            <a:r>
              <a:rPr kumimoji="1" lang="ja-JP" altLang="en-US" sz="1500" dirty="0"/>
              <a:t>）、シュヴァルツェ（</a:t>
            </a:r>
            <a:r>
              <a:rPr kumimoji="1" lang="en-US" altLang="ja-JP" sz="1500" dirty="0"/>
              <a:t>66</a:t>
            </a:r>
            <a:r>
              <a:rPr kumimoji="1" lang="ja-JP" altLang="en-US" sz="1500" dirty="0"/>
              <a:t>）により物理的な性質を持つ理論が提唱されている。</a:t>
            </a:r>
          </a:p>
        </p:txBody>
      </p:sp>
    </p:spTree>
    <p:extLst>
      <p:ext uri="{BB962C8B-B14F-4D97-AF65-F5344CB8AC3E}">
        <p14:creationId xmlns:p14="http://schemas.microsoft.com/office/powerpoint/2010/main" val="19529925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CEAF83-F370-50C6-E599-E5405FB1CF12}"/>
              </a:ext>
            </a:extLst>
          </p:cNvPr>
          <p:cNvSpPr>
            <a:spLocks noGrp="1"/>
          </p:cNvSpPr>
          <p:nvPr>
            <p:ph type="title"/>
          </p:nvPr>
        </p:nvSpPr>
        <p:spPr/>
        <p:txBody>
          <a:bodyPr/>
          <a:lstStyle/>
          <a:p>
            <a:r>
              <a:rPr lang="ja-JP" altLang="en-US" dirty="0"/>
              <a:t>考察</a:t>
            </a:r>
            <a:endParaRPr kumimoji="1" lang="ja-JP" altLang="en-US" dirty="0"/>
          </a:p>
        </p:txBody>
      </p:sp>
      <p:sp>
        <p:nvSpPr>
          <p:cNvPr id="3" name="コンテンツ プレースホルダー 2">
            <a:extLst>
              <a:ext uri="{FF2B5EF4-FFF2-40B4-BE49-F238E27FC236}">
                <a16:creationId xmlns:a16="http://schemas.microsoft.com/office/drawing/2014/main" id="{644C58B0-93B8-2E64-BC57-E5E344085700}"/>
              </a:ext>
            </a:extLst>
          </p:cNvPr>
          <p:cNvSpPr>
            <a:spLocks noGrp="1"/>
          </p:cNvSpPr>
          <p:nvPr>
            <p:ph idx="1"/>
          </p:nvPr>
        </p:nvSpPr>
        <p:spPr>
          <a:xfrm>
            <a:off x="838200" y="1610128"/>
            <a:ext cx="10515600" cy="5048365"/>
          </a:xfrm>
        </p:spPr>
        <p:txBody>
          <a:bodyPr>
            <a:normAutofit fontScale="85000" lnSpcReduction="10000"/>
          </a:bodyPr>
          <a:lstStyle/>
          <a:p>
            <a:pPr>
              <a:lnSpc>
                <a:spcPct val="130000"/>
              </a:lnSpc>
            </a:pPr>
            <a:r>
              <a:rPr kumimoji="1" lang="ja-JP" altLang="en-US" sz="1800" dirty="0"/>
              <a:t>本稿では、主観色の長い歴史について概説した。いつの日か、これらの同じ色が、色覚の大きな謎</a:t>
            </a:r>
            <a:r>
              <a:rPr kumimoji="1" lang="en-US" altLang="ja-JP" sz="1800" dirty="0"/>
              <a:t>--</a:t>
            </a:r>
            <a:r>
              <a:rPr kumimoji="1" lang="ja-JP" altLang="en-US" sz="1800" dirty="0"/>
              <a:t>眼の受容体の仕様</a:t>
            </a:r>
            <a:r>
              <a:rPr kumimoji="1" lang="en-US" altLang="ja-JP" sz="1800" dirty="0"/>
              <a:t>--</a:t>
            </a:r>
            <a:r>
              <a:rPr kumimoji="1" lang="ja-JP" altLang="en-US" sz="1800" dirty="0"/>
              <a:t>を解くかもしれない。</a:t>
            </a:r>
            <a:endParaRPr kumimoji="1" lang="en-US" altLang="ja-JP" sz="1800" dirty="0"/>
          </a:p>
          <a:p>
            <a:pPr>
              <a:lnSpc>
                <a:spcPct val="130000"/>
              </a:lnSpc>
            </a:pPr>
            <a:r>
              <a:rPr kumimoji="1" lang="ja-JP" altLang="en-US" sz="1800" dirty="0"/>
              <a:t>生理学的光学の歴史を通じて、眼は他のいかなる実験条件下でも、刺激をその構成要素に分解したことがない。なぜなら，眼は一貫して，刺激の多くの波長を統合して，分析されていない感覚として知覚するからである。</a:t>
            </a:r>
            <a:endParaRPr kumimoji="1" lang="en-US" altLang="ja-JP" sz="1800" dirty="0"/>
          </a:p>
          <a:p>
            <a:pPr>
              <a:lnSpc>
                <a:spcPct val="130000"/>
              </a:lnSpc>
            </a:pPr>
            <a:r>
              <a:rPr kumimoji="1" lang="ja-JP" altLang="en-US" sz="1800" dirty="0"/>
              <a:t>この統合には最も精巧なメカニズムが必要である</a:t>
            </a:r>
            <a:r>
              <a:rPr lang="ja-JP" altLang="en-US" sz="1800" dirty="0"/>
              <a:t>。</a:t>
            </a:r>
            <a:r>
              <a:rPr kumimoji="1" lang="ja-JP" altLang="en-US" sz="1800" dirty="0"/>
              <a:t>最も精巧な実験条件下でも、たった一つの例外</a:t>
            </a:r>
            <a:r>
              <a:rPr kumimoji="1" lang="ja-JP" altLang="en-US" sz="1400" dirty="0"/>
              <a:t>（北岡注：それは何？　アイブスの研究かな）</a:t>
            </a:r>
            <a:r>
              <a:rPr kumimoji="1" lang="ja-JP" altLang="en-US" sz="1800" dirty="0"/>
              <a:t>を除いてこの理想を満たしているのだから。</a:t>
            </a:r>
          </a:p>
          <a:p>
            <a:pPr>
              <a:lnSpc>
                <a:spcPct val="130000"/>
              </a:lnSpc>
            </a:pPr>
            <a:r>
              <a:rPr kumimoji="1" lang="ja-JP" altLang="en-US" sz="1800" dirty="0"/>
              <a:t>しかし、眼がその秘密を明かすように仕向けることができる可能性は十分にある。もし主観的な色が受容体の上昇と下降の差に起因するのであれば、結局のところ、眼はそれほど完全なものではないことになる。</a:t>
            </a:r>
          </a:p>
          <a:p>
            <a:pPr>
              <a:lnSpc>
                <a:spcPct val="130000"/>
              </a:lnSpc>
            </a:pPr>
            <a:r>
              <a:rPr kumimoji="1" lang="ja-JP" altLang="en-US" sz="1800" dirty="0"/>
              <a:t>もし、フェヒナー派の主観色理論が正しければ、色空間を探索し、パルスを当てたときに主観色を示さない色を見つけるしかない。そのような色が見つかれば、</a:t>
            </a:r>
            <a:r>
              <a:rPr kumimoji="1" lang="en-US" altLang="ja-JP" sz="1800" dirty="0"/>
              <a:t>1</a:t>
            </a:r>
            <a:r>
              <a:rPr kumimoji="1" lang="ja-JP" altLang="en-US" sz="1800" dirty="0"/>
              <a:t>つの受容体を刺激していることになる。</a:t>
            </a:r>
          </a:p>
          <a:p>
            <a:pPr>
              <a:lnSpc>
                <a:spcPct val="130000"/>
              </a:lnSpc>
            </a:pPr>
            <a:r>
              <a:rPr kumimoji="1" lang="ja-JP" altLang="en-US" sz="1800" dirty="0"/>
              <a:t>もし、受容体が架空のものであるならば、おそらくそうであろう</a:t>
            </a:r>
            <a:r>
              <a:rPr lang="ja-JP" altLang="en-US" sz="1800" dirty="0"/>
              <a:t>が</a:t>
            </a:r>
            <a:r>
              <a:rPr kumimoji="1" lang="ja-JP" altLang="en-US" sz="1400" dirty="0"/>
              <a:t>（北岡注：実際にあると仮定しているのではなかったのか？）</a:t>
            </a:r>
            <a:r>
              <a:rPr kumimoji="1" lang="ja-JP" altLang="en-US" sz="1800" dirty="0"/>
              <a:t>、現実の色に関するデータを取り、物理的な刺激がない色空間に外挿することができるだろう。</a:t>
            </a:r>
            <a:r>
              <a:rPr kumimoji="1" lang="ja-JP" altLang="en-US" sz="1400" dirty="0"/>
              <a:t>（</a:t>
            </a:r>
            <a:r>
              <a:rPr kumimoji="1" lang="en-US" altLang="ja-JP" sz="1400" dirty="0"/>
              <a:t>If it be that the receptors are imaginary, as is probably the case, then data may be taken on the real colors, and extrapolated into the color space which corresponds to no physical stimulus</a:t>
            </a:r>
            <a:r>
              <a:rPr kumimoji="1" lang="ja-JP" altLang="en-US" sz="1400" dirty="0"/>
              <a:t>）</a:t>
            </a:r>
            <a:endParaRPr kumimoji="1" lang="en-US" altLang="ja-JP" sz="1400" dirty="0"/>
          </a:p>
          <a:p>
            <a:pPr>
              <a:lnSpc>
                <a:spcPct val="130000"/>
              </a:lnSpc>
            </a:pPr>
            <a:r>
              <a:rPr kumimoji="1" lang="ja-JP" altLang="en-US" sz="1800" dirty="0"/>
              <a:t>もちろん、本稿で長々と述べてきた主観色に影響を与える実験変数は、慎重にコントロールしなければならないだろう。</a:t>
            </a:r>
          </a:p>
        </p:txBody>
      </p:sp>
      <p:sp>
        <p:nvSpPr>
          <p:cNvPr id="4" name="テキスト ボックス 3">
            <a:extLst>
              <a:ext uri="{FF2B5EF4-FFF2-40B4-BE49-F238E27FC236}">
                <a16:creationId xmlns:a16="http://schemas.microsoft.com/office/drawing/2014/main" id="{3AD61514-044C-3FE9-C566-0E64B7F1C523}"/>
              </a:ext>
            </a:extLst>
          </p:cNvPr>
          <p:cNvSpPr txBox="1"/>
          <p:nvPr/>
        </p:nvSpPr>
        <p:spPr>
          <a:xfrm>
            <a:off x="5710844" y="756458"/>
            <a:ext cx="963725" cy="369332"/>
          </a:xfrm>
          <a:prstGeom prst="rect">
            <a:avLst/>
          </a:prstGeom>
          <a:noFill/>
        </p:spPr>
        <p:txBody>
          <a:bodyPr wrap="none" rtlCol="0">
            <a:spAutoFit/>
          </a:bodyPr>
          <a:lstStyle/>
          <a:p>
            <a:r>
              <a:rPr kumimoji="1" lang="en-US" altLang="ja-JP" dirty="0"/>
              <a:t>pp. 133</a:t>
            </a:r>
            <a:endParaRPr kumimoji="1" lang="ja-JP" altLang="en-US" dirty="0"/>
          </a:p>
        </p:txBody>
      </p:sp>
    </p:spTree>
    <p:extLst>
      <p:ext uri="{BB962C8B-B14F-4D97-AF65-F5344CB8AC3E}">
        <p14:creationId xmlns:p14="http://schemas.microsoft.com/office/powerpoint/2010/main" val="88066176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3" descr="動物, 海洋生物, サンゴ が含まれている画像&#10;&#10;自動的に生成された説明">
            <a:extLst>
              <a:ext uri="{FF2B5EF4-FFF2-40B4-BE49-F238E27FC236}">
                <a16:creationId xmlns:a16="http://schemas.microsoft.com/office/drawing/2014/main" id="{EC748A12-303C-3F43-162E-419523E8AE57}"/>
              </a:ext>
            </a:extLst>
          </p:cNvPr>
          <p:cNvPicPr>
            <a:picLocks noChangeAspect="1"/>
          </p:cNvPicPr>
          <p:nvPr/>
        </p:nvPicPr>
        <p:blipFill rotWithShape="1">
          <a:blip r:embed="rId2">
            <a:extLst>
              <a:ext uri="{28A0092B-C50C-407E-A947-70E740481C1C}">
                <a14:useLocalDpi xmlns:a14="http://schemas.microsoft.com/office/drawing/2010/main" val="0"/>
              </a:ext>
            </a:extLst>
          </a:blip>
          <a:srcRect l="6356" r="8619" b="-1"/>
          <a:stretch/>
        </p:blipFill>
        <p:spPr>
          <a:xfrm>
            <a:off x="-9886" y="10"/>
            <a:ext cx="7572605" cy="6857990"/>
          </a:xfrm>
          <a:prstGeom prst="rect">
            <a:avLst/>
          </a:prstGeom>
        </p:spPr>
      </p:pic>
      <p:cxnSp>
        <p:nvCxnSpPr>
          <p:cNvPr id="9" name="Straight Connector 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a:extLst>
              <a:ext uri="{FF2B5EF4-FFF2-40B4-BE49-F238E27FC236}">
                <a16:creationId xmlns:a16="http://schemas.microsoft.com/office/drawing/2014/main" id="{61E4516E-52EF-9F8E-B77B-8F8EBE048528}"/>
              </a:ext>
            </a:extLst>
          </p:cNvPr>
          <p:cNvSpPr>
            <a:spLocks noGrp="1"/>
          </p:cNvSpPr>
          <p:nvPr>
            <p:ph idx="1"/>
          </p:nvPr>
        </p:nvSpPr>
        <p:spPr>
          <a:xfrm>
            <a:off x="7747001" y="2543364"/>
            <a:ext cx="4309532" cy="3599019"/>
          </a:xfrm>
        </p:spPr>
        <p:txBody>
          <a:bodyPr>
            <a:normAutofit/>
          </a:bodyPr>
          <a:lstStyle/>
          <a:p>
            <a:r>
              <a:rPr kumimoji="1" lang="ja-JP" altLang="en-US" sz="2000" dirty="0"/>
              <a:t>以上</a:t>
            </a:r>
          </a:p>
          <a:p>
            <a:pPr marL="0" indent="0">
              <a:buNone/>
            </a:pPr>
            <a:r>
              <a:rPr kumimoji="1" lang="en-US" altLang="ja-JP" sz="2000" dirty="0"/>
              <a:t>Cohen, J. &amp; Gordon, D. (1949). The Prevost-Fechner-Benham subjective colors. Psychological Bulletin, 46(2), 97-136.</a:t>
            </a:r>
            <a:endParaRPr kumimoji="1" lang="ja-JP" altLang="en-US" sz="2000" dirty="0"/>
          </a:p>
          <a:p>
            <a:pPr marL="0" indent="0">
              <a:buNone/>
            </a:pPr>
            <a:endParaRPr kumimoji="1" lang="en-US" altLang="ja-JP" sz="2000" dirty="0"/>
          </a:p>
          <a:p>
            <a:pPr marL="0" indent="0">
              <a:buNone/>
            </a:pPr>
            <a:endParaRPr kumimoji="1" lang="en-US" altLang="ja-JP" sz="2000" dirty="0"/>
          </a:p>
        </p:txBody>
      </p:sp>
    </p:spTree>
    <p:extLst>
      <p:ext uri="{BB962C8B-B14F-4D97-AF65-F5344CB8AC3E}">
        <p14:creationId xmlns:p14="http://schemas.microsoft.com/office/powerpoint/2010/main" val="336784653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5ABB516-A4BE-4E4D-4202-39B8A10EBB5C}"/>
              </a:ext>
            </a:extLst>
          </p:cNvPr>
          <p:cNvSpPr txBox="1"/>
          <p:nvPr/>
        </p:nvSpPr>
        <p:spPr>
          <a:xfrm>
            <a:off x="1523999" y="2459504"/>
            <a:ext cx="9829800" cy="1938992"/>
          </a:xfrm>
          <a:prstGeom prst="rect">
            <a:avLst/>
          </a:prstGeom>
          <a:noFill/>
        </p:spPr>
        <p:txBody>
          <a:bodyPr wrap="square" rtlCol="0">
            <a:spAutoFit/>
          </a:bodyPr>
          <a:lstStyle/>
          <a:p>
            <a:r>
              <a:rPr kumimoji="1" lang="en-US" altLang="ja-JP" sz="6000" dirty="0">
                <a:latin typeface="メイリオ" panose="020B0604030504040204" pitchFamily="50" charset="-128"/>
                <a:ea typeface="メイリオ" panose="020B0604030504040204" pitchFamily="50" charset="-128"/>
              </a:rPr>
              <a:t>Cohen &amp; Gordon (1949</a:t>
            </a:r>
            <a:r>
              <a:rPr kumimoji="1" lang="ja-JP" altLang="en-US" sz="6000" dirty="0">
                <a:latin typeface="メイリオ" panose="020B0604030504040204" pitchFamily="50" charset="-128"/>
                <a:ea typeface="メイリオ" panose="020B0604030504040204" pitchFamily="50" charset="-128"/>
              </a:rPr>
              <a:t>）以降の研究</a:t>
            </a:r>
          </a:p>
        </p:txBody>
      </p:sp>
    </p:spTree>
    <p:extLst>
      <p:ext uri="{BB962C8B-B14F-4D97-AF65-F5344CB8AC3E}">
        <p14:creationId xmlns:p14="http://schemas.microsoft.com/office/powerpoint/2010/main" val="34719408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9789E2-42CB-8675-02C4-ECE6BD02BBE9}"/>
              </a:ext>
            </a:extLst>
          </p:cNvPr>
          <p:cNvSpPr>
            <a:spLocks noGrp="1"/>
          </p:cNvSpPr>
          <p:nvPr>
            <p:ph type="title"/>
          </p:nvPr>
        </p:nvSpPr>
        <p:spPr>
          <a:xfrm>
            <a:off x="1087966" y="1320832"/>
            <a:ext cx="10016067" cy="1325563"/>
          </a:xfrm>
        </p:spPr>
        <p:txBody>
          <a:bodyPr>
            <a:normAutofit/>
          </a:bodyPr>
          <a:lstStyle/>
          <a:p>
            <a:r>
              <a:rPr kumimoji="1" lang="ja-JP" altLang="en-US" sz="2400" dirty="0"/>
              <a:t>中島義明・川村智　</a:t>
            </a:r>
            <a:r>
              <a:rPr kumimoji="1" lang="en-US" altLang="ja-JP" sz="2400" dirty="0"/>
              <a:t>(1996).  </a:t>
            </a:r>
            <a:r>
              <a:rPr kumimoji="1" lang="ja-JP" altLang="en-US" sz="2400" dirty="0"/>
              <a:t>主観色の発生機構に関する実験心理学的諸研究の検討　大阪大学人間科学部紀要</a:t>
            </a:r>
            <a:r>
              <a:rPr kumimoji="1" lang="en-US" altLang="ja-JP" sz="2400" dirty="0"/>
              <a:t>, 22, 1-20.</a:t>
            </a:r>
            <a:br>
              <a:rPr kumimoji="1" lang="ja-JP" altLang="en-US" sz="2400" dirty="0"/>
            </a:br>
            <a:r>
              <a:rPr kumimoji="1" lang="en-US" altLang="ja-JP" sz="2000" dirty="0">
                <a:hlinkClick r:id="rId2"/>
              </a:rPr>
              <a:t>https://doi.org/10.18910/4175</a:t>
            </a:r>
            <a:endParaRPr kumimoji="1" lang="ja-JP" altLang="en-US" sz="2000" dirty="0"/>
          </a:p>
        </p:txBody>
      </p:sp>
      <p:sp>
        <p:nvSpPr>
          <p:cNvPr id="3" name="コンテンツ プレースホルダー 2">
            <a:extLst>
              <a:ext uri="{FF2B5EF4-FFF2-40B4-BE49-F238E27FC236}">
                <a16:creationId xmlns:a16="http://schemas.microsoft.com/office/drawing/2014/main" id="{3E6AAC2B-8D31-A30A-3509-529D5CE6D4B0}"/>
              </a:ext>
            </a:extLst>
          </p:cNvPr>
          <p:cNvSpPr>
            <a:spLocks noGrp="1"/>
          </p:cNvSpPr>
          <p:nvPr>
            <p:ph idx="1"/>
          </p:nvPr>
        </p:nvSpPr>
        <p:spPr>
          <a:xfrm>
            <a:off x="1087966" y="2878930"/>
            <a:ext cx="10515600" cy="4351338"/>
          </a:xfrm>
        </p:spPr>
        <p:txBody>
          <a:bodyPr>
            <a:normAutofit/>
          </a:bodyPr>
          <a:lstStyle/>
          <a:p>
            <a:r>
              <a:rPr kumimoji="1" lang="en-US" altLang="ja-JP" sz="1800" dirty="0"/>
              <a:t>1996</a:t>
            </a:r>
            <a:r>
              <a:rPr kumimoji="1" lang="ja-JP" altLang="en-US" sz="1800" dirty="0"/>
              <a:t>年時点での、主観色研究のレビュー（日本語）である。</a:t>
            </a:r>
          </a:p>
          <a:p>
            <a:endParaRPr lang="ja-JP" altLang="en-US" sz="1800" dirty="0"/>
          </a:p>
          <a:p>
            <a:r>
              <a:rPr lang="ja-JP" altLang="en-US" sz="1800" dirty="0"/>
              <a:t>一般に赤、黄、緑に見えるとされるラインパターンについては高彩度の色を感じているが、青が見えるとされるものについては見える色の彩度が低い。</a:t>
            </a:r>
          </a:p>
          <a:p>
            <a:endParaRPr kumimoji="1" lang="ja-JP" altLang="en-US" sz="1800" dirty="0"/>
          </a:p>
          <a:p>
            <a:r>
              <a:rPr kumimoji="1" lang="ja-JP" altLang="en-US" sz="1800" dirty="0"/>
              <a:t>「主観色をもたらすのに不可欠である色情報の不均衡は、受容野における色機構間の不均衡な時間・空間特性から生じるのではないのだろうかと予測できる」</a:t>
            </a:r>
            <a:r>
              <a:rPr lang="ja-JP" altLang="en-US" sz="1800" dirty="0"/>
              <a:t>「主観色の生起機序に色覚系の空間特性及び時間特性の両方が関係していることは間違いないだろう」</a:t>
            </a:r>
            <a:r>
              <a:rPr kumimoji="1" lang="ja-JP" altLang="en-US" sz="1800" dirty="0"/>
              <a:t>としている。</a:t>
            </a:r>
          </a:p>
        </p:txBody>
      </p:sp>
    </p:spTree>
    <p:extLst>
      <p:ext uri="{BB962C8B-B14F-4D97-AF65-F5344CB8AC3E}">
        <p14:creationId xmlns:p14="http://schemas.microsoft.com/office/powerpoint/2010/main" val="94338647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3F670B9-FDD4-B36F-E824-E82CFA1054D7}"/>
              </a:ext>
            </a:extLst>
          </p:cNvPr>
          <p:cNvSpPr>
            <a:spLocks noGrp="1"/>
          </p:cNvSpPr>
          <p:nvPr>
            <p:ph idx="1"/>
          </p:nvPr>
        </p:nvSpPr>
        <p:spPr>
          <a:xfrm>
            <a:off x="838200" y="1470024"/>
            <a:ext cx="10515600" cy="1332442"/>
          </a:xfrm>
        </p:spPr>
        <p:txBody>
          <a:bodyPr>
            <a:normAutofit/>
          </a:bodyPr>
          <a:lstStyle/>
          <a:p>
            <a:pPr marL="0" indent="0">
              <a:buNone/>
            </a:pPr>
            <a:r>
              <a:rPr lang="en-US" altLang="ja-JP" sz="2000" dirty="0" err="1"/>
              <a:t>Knehr</a:t>
            </a:r>
            <a:r>
              <a:rPr lang="en-US" altLang="ja-JP" sz="2000" dirty="0"/>
              <a:t>, C. A., &amp; Lorenz, R. J. (1964). Subjective Color: A new method of producing the phenomenon. Journal of Psychology, 58:2, 353-356.</a:t>
            </a:r>
            <a:endParaRPr lang="ja-JP" altLang="en-US" sz="2000" dirty="0"/>
          </a:p>
          <a:p>
            <a:pPr marL="0" indent="0">
              <a:buNone/>
            </a:pPr>
            <a:r>
              <a:rPr lang="ja-JP" altLang="en-US" sz="2000" dirty="0"/>
              <a:t>　</a:t>
            </a:r>
            <a:r>
              <a:rPr lang="en-US" altLang="ja-JP" sz="2000" dirty="0"/>
              <a:t> DOI: </a:t>
            </a:r>
            <a:r>
              <a:rPr lang="en-US" altLang="ja-JP" sz="2000" dirty="0">
                <a:hlinkClick r:id="rId2"/>
              </a:rPr>
              <a:t>10.1080/00223980.1964.9916755</a:t>
            </a:r>
            <a:endParaRPr kumimoji="1" lang="ja-JP" altLang="en-US" sz="2000" dirty="0"/>
          </a:p>
        </p:txBody>
      </p:sp>
      <p:sp>
        <p:nvSpPr>
          <p:cNvPr id="4" name="テキスト ボックス 3">
            <a:extLst>
              <a:ext uri="{FF2B5EF4-FFF2-40B4-BE49-F238E27FC236}">
                <a16:creationId xmlns:a16="http://schemas.microsoft.com/office/drawing/2014/main" id="{ACDFB21C-B109-6638-82E1-7C2B63FD40D8}"/>
              </a:ext>
            </a:extLst>
          </p:cNvPr>
          <p:cNvSpPr txBox="1"/>
          <p:nvPr/>
        </p:nvSpPr>
        <p:spPr>
          <a:xfrm>
            <a:off x="1117599" y="2963262"/>
            <a:ext cx="9440335" cy="1477328"/>
          </a:xfrm>
          <a:prstGeom prst="rect">
            <a:avLst/>
          </a:prstGeom>
          <a:noFill/>
        </p:spPr>
        <p:txBody>
          <a:bodyPr wrap="square" rtlCol="0">
            <a:spAutoFit/>
          </a:bodyPr>
          <a:lstStyle/>
          <a:p>
            <a:r>
              <a:rPr lang="ja-JP" altLang="en-US" dirty="0"/>
              <a:t>「</a:t>
            </a:r>
            <a:r>
              <a:rPr kumimoji="1" lang="ja-JP" altLang="en-US" dirty="0"/>
              <a:t>蛍光灯のちらつきのもとで、（略）半円が白、半円が黒の円盤を蛍光灯のちらつきに同期した速度で回転させ観察した。こうすると、図形中の模様がそれぞれ一定の範囲にくる場面だけを抽出してみることができる。これによると、黒から白に替わる部分には黄が、白から黒に替わる部分には青が見えた。彼らはこのことは、立ち上がりは長波長側で速く、立ち下がりは短波長側で遅いためだろうと考えた。」（中島・川村</a:t>
            </a:r>
            <a:r>
              <a:rPr kumimoji="1" lang="en-US" altLang="ja-JP" dirty="0"/>
              <a:t>, 1996, p. 9</a:t>
            </a:r>
            <a:r>
              <a:rPr kumimoji="1" lang="ja-JP" altLang="en-US" dirty="0"/>
              <a:t>）</a:t>
            </a:r>
          </a:p>
        </p:txBody>
      </p:sp>
      <p:pic>
        <p:nvPicPr>
          <p:cNvPr id="5" name="図 4" descr="アイコン&#10;&#10;自動的に生成された説明">
            <a:extLst>
              <a:ext uri="{FF2B5EF4-FFF2-40B4-BE49-F238E27FC236}">
                <a16:creationId xmlns:a16="http://schemas.microsoft.com/office/drawing/2014/main" id="{EC7F9FA9-9E84-1314-AC9C-E491EE7F0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178" y="4601386"/>
            <a:ext cx="2768907" cy="2076680"/>
          </a:xfrm>
          <a:prstGeom prst="rect">
            <a:avLst/>
          </a:prstGeom>
        </p:spPr>
      </p:pic>
      <p:sp>
        <p:nvSpPr>
          <p:cNvPr id="6" name="テキスト ボックス 5">
            <a:extLst>
              <a:ext uri="{FF2B5EF4-FFF2-40B4-BE49-F238E27FC236}">
                <a16:creationId xmlns:a16="http://schemas.microsoft.com/office/drawing/2014/main" id="{A8494ACC-0590-6830-F7A1-DF2CE9090153}"/>
              </a:ext>
            </a:extLst>
          </p:cNvPr>
          <p:cNvSpPr txBox="1"/>
          <p:nvPr/>
        </p:nvSpPr>
        <p:spPr>
          <a:xfrm>
            <a:off x="7323667" y="5064810"/>
            <a:ext cx="4639733" cy="1077218"/>
          </a:xfrm>
          <a:prstGeom prst="rect">
            <a:avLst/>
          </a:prstGeom>
          <a:noFill/>
        </p:spPr>
        <p:txBody>
          <a:bodyPr wrap="square" rtlCol="0">
            <a:spAutoFit/>
          </a:bodyPr>
          <a:lstStyle/>
          <a:p>
            <a:r>
              <a:rPr lang="ja-JP" altLang="en-US" sz="1600" dirty="0"/>
              <a:t>しかし</a:t>
            </a:r>
            <a:r>
              <a:rPr kumimoji="1" lang="ja-JP" altLang="en-US" sz="1600" dirty="0"/>
              <a:t>、後続の追試によれば、その状態の写真を撮ると</a:t>
            </a:r>
            <a:r>
              <a:rPr lang="ja-JP" altLang="en-US" sz="1600" dirty="0"/>
              <a:t>実際</a:t>
            </a:r>
            <a:r>
              <a:rPr kumimoji="1" lang="ja-JP" altLang="en-US" sz="1600" dirty="0"/>
              <a:t>にそれらの色が撮影されたので、主観色ではないと批判されたとのことである。（中島・川村</a:t>
            </a:r>
            <a:r>
              <a:rPr kumimoji="1" lang="en-US" altLang="ja-JP" sz="1600" dirty="0"/>
              <a:t>, 1996, p. 9</a:t>
            </a:r>
            <a:r>
              <a:rPr kumimoji="1" lang="ja-JP" altLang="en-US" sz="1600" dirty="0"/>
              <a:t>）</a:t>
            </a:r>
          </a:p>
        </p:txBody>
      </p:sp>
    </p:spTree>
    <p:extLst>
      <p:ext uri="{BB962C8B-B14F-4D97-AF65-F5344CB8AC3E}">
        <p14:creationId xmlns:p14="http://schemas.microsoft.com/office/powerpoint/2010/main" val="38623658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EAAA409-65C9-0FDF-39F3-033FE881668A}"/>
              </a:ext>
            </a:extLst>
          </p:cNvPr>
          <p:cNvSpPr>
            <a:spLocks noGrp="1"/>
          </p:cNvSpPr>
          <p:nvPr>
            <p:ph idx="1"/>
          </p:nvPr>
        </p:nvSpPr>
        <p:spPr>
          <a:xfrm>
            <a:off x="1066800" y="699558"/>
            <a:ext cx="10515600" cy="1434042"/>
          </a:xfrm>
        </p:spPr>
        <p:txBody>
          <a:bodyPr>
            <a:normAutofit/>
          </a:bodyPr>
          <a:lstStyle/>
          <a:p>
            <a:pPr marL="0" indent="0">
              <a:buNone/>
            </a:pPr>
            <a:r>
              <a:rPr lang="en-US" altLang="ja-JP" sz="2000" dirty="0"/>
              <a:t>Festinger L, Allyn, M. R., &amp; White,  C. W. (1971). The perception of color with achromatic stimulation. Vision Research, 11(6), 591-612.</a:t>
            </a:r>
            <a:endParaRPr lang="ja-JP" altLang="en-US" sz="2000" dirty="0"/>
          </a:p>
          <a:p>
            <a:pPr marL="0" indent="0">
              <a:buNone/>
            </a:pPr>
            <a:r>
              <a:rPr lang="en-US" altLang="ja-JP" sz="2000" dirty="0"/>
              <a:t> </a:t>
            </a:r>
            <a:r>
              <a:rPr lang="en-US" altLang="ja-JP" sz="2000" dirty="0" err="1"/>
              <a:t>doi</a:t>
            </a:r>
            <a:r>
              <a:rPr lang="en-US" altLang="ja-JP" sz="2000" dirty="0"/>
              <a:t>: 10.1016/0042-6989(71)90079-4. PMID: 5558578.</a:t>
            </a:r>
          </a:p>
          <a:p>
            <a:pPr marL="0" indent="0">
              <a:buNone/>
            </a:pPr>
            <a:endParaRPr kumimoji="1" lang="en-US" altLang="ja-JP" sz="2000" dirty="0"/>
          </a:p>
          <a:p>
            <a:pPr marL="0" indent="0">
              <a:buNone/>
            </a:pPr>
            <a:endParaRPr lang="en-US" altLang="ja-JP" sz="2000" dirty="0"/>
          </a:p>
          <a:p>
            <a:pPr marL="0" indent="0">
              <a:buNone/>
            </a:pPr>
            <a:endParaRPr kumimoji="1" lang="en-US" altLang="ja-JP" sz="2000" dirty="0"/>
          </a:p>
          <a:p>
            <a:pPr marL="0" indent="0">
              <a:buNone/>
            </a:pPr>
            <a:endParaRPr kumimoji="1" lang="ja-JP" altLang="en-US" sz="2000" dirty="0"/>
          </a:p>
        </p:txBody>
      </p:sp>
      <p:sp>
        <p:nvSpPr>
          <p:cNvPr id="6" name="テキスト ボックス 5">
            <a:extLst>
              <a:ext uri="{FF2B5EF4-FFF2-40B4-BE49-F238E27FC236}">
                <a16:creationId xmlns:a16="http://schemas.microsoft.com/office/drawing/2014/main" id="{B7D5E202-D515-9A68-9941-945FEB3516DC}"/>
              </a:ext>
            </a:extLst>
          </p:cNvPr>
          <p:cNvSpPr txBox="1"/>
          <p:nvPr/>
        </p:nvSpPr>
        <p:spPr>
          <a:xfrm>
            <a:off x="1193800" y="2325478"/>
            <a:ext cx="9440335" cy="1200329"/>
          </a:xfrm>
          <a:prstGeom prst="rect">
            <a:avLst/>
          </a:prstGeom>
          <a:noFill/>
        </p:spPr>
        <p:txBody>
          <a:bodyPr wrap="square" rtlCol="0">
            <a:spAutoFit/>
          </a:bodyPr>
          <a:lstStyle/>
          <a:p>
            <a:r>
              <a:rPr lang="ja-JP" altLang="en-US" dirty="0"/>
              <a:t>「図に示すように時間軸上で白熱球の輝度を変化させ、それぞれ図に示すような色を生じさせた。彼らは、それぞれの波形が、色光によってもたらされるインパルス波形に一致するものを生じさせたために色感覚が生じるのであろう、と考えた」</a:t>
            </a:r>
            <a:r>
              <a:rPr kumimoji="1" lang="ja-JP" altLang="en-US" dirty="0"/>
              <a:t>（中島・川村</a:t>
            </a:r>
            <a:r>
              <a:rPr kumimoji="1" lang="en-US" altLang="ja-JP" dirty="0"/>
              <a:t>, 1996, p. 11</a:t>
            </a:r>
            <a:r>
              <a:rPr kumimoji="1" lang="ja-JP" altLang="en-US" dirty="0"/>
              <a:t>）</a:t>
            </a:r>
          </a:p>
        </p:txBody>
      </p:sp>
      <p:pic>
        <p:nvPicPr>
          <p:cNvPr id="8" name="図 7" descr="ダイアグラム, 概略図&#10;&#10;自動的に生成された説明">
            <a:extLst>
              <a:ext uri="{FF2B5EF4-FFF2-40B4-BE49-F238E27FC236}">
                <a16:creationId xmlns:a16="http://schemas.microsoft.com/office/drawing/2014/main" id="{D746CE09-A528-D136-12D2-B7E975387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7" y="3633018"/>
            <a:ext cx="4573251" cy="3093783"/>
          </a:xfrm>
          <a:prstGeom prst="rect">
            <a:avLst/>
          </a:prstGeom>
        </p:spPr>
      </p:pic>
      <p:sp>
        <p:nvSpPr>
          <p:cNvPr id="11" name="テキスト ボックス 10">
            <a:extLst>
              <a:ext uri="{FF2B5EF4-FFF2-40B4-BE49-F238E27FC236}">
                <a16:creationId xmlns:a16="http://schemas.microsoft.com/office/drawing/2014/main" id="{4AB4E5F3-55E4-6C63-2EF3-5E7629F50C1C}"/>
              </a:ext>
            </a:extLst>
          </p:cNvPr>
          <p:cNvSpPr txBox="1"/>
          <p:nvPr/>
        </p:nvSpPr>
        <p:spPr>
          <a:xfrm>
            <a:off x="7416800" y="4937810"/>
            <a:ext cx="4639733" cy="830997"/>
          </a:xfrm>
          <a:prstGeom prst="rect">
            <a:avLst/>
          </a:prstGeom>
          <a:noFill/>
        </p:spPr>
        <p:txBody>
          <a:bodyPr wrap="square" rtlCol="0">
            <a:spAutoFit/>
          </a:bodyPr>
          <a:lstStyle/>
          <a:p>
            <a:r>
              <a:rPr lang="ja-JP" altLang="en-US" sz="1600" dirty="0"/>
              <a:t>しかし</a:t>
            </a:r>
            <a:r>
              <a:rPr kumimoji="1" lang="ja-JP" altLang="en-US" sz="1600" dirty="0"/>
              <a:t>、後続の追試によれば、その現象は再現されなかったとのことである。（中島・川村</a:t>
            </a:r>
            <a:r>
              <a:rPr kumimoji="1" lang="en-US" altLang="ja-JP" sz="1600" dirty="0"/>
              <a:t>, 1996, p. 11</a:t>
            </a:r>
            <a:r>
              <a:rPr kumimoji="1" lang="ja-JP" altLang="en-US" sz="1600" dirty="0"/>
              <a:t>）</a:t>
            </a:r>
          </a:p>
        </p:txBody>
      </p:sp>
    </p:spTree>
    <p:extLst>
      <p:ext uri="{BB962C8B-B14F-4D97-AF65-F5344CB8AC3E}">
        <p14:creationId xmlns:p14="http://schemas.microsoft.com/office/powerpoint/2010/main" val="32822613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254363A-D0B2-0EA7-9D03-09CA5D85660F}"/>
              </a:ext>
            </a:extLst>
          </p:cNvPr>
          <p:cNvSpPr>
            <a:spLocks noGrp="1"/>
          </p:cNvSpPr>
          <p:nvPr>
            <p:ph idx="1"/>
          </p:nvPr>
        </p:nvSpPr>
        <p:spPr>
          <a:xfrm>
            <a:off x="956733" y="1063625"/>
            <a:ext cx="10515600" cy="1501775"/>
          </a:xfrm>
        </p:spPr>
        <p:txBody>
          <a:bodyPr>
            <a:normAutofit/>
          </a:bodyPr>
          <a:lstStyle/>
          <a:p>
            <a:pPr marL="0" indent="0">
              <a:buNone/>
            </a:pPr>
            <a:r>
              <a:rPr lang="en-US" altLang="ja-JP" sz="2000" dirty="0"/>
              <a:t>White, C.W., </a:t>
            </a:r>
            <a:r>
              <a:rPr lang="en-US" altLang="ja-JP" sz="2000" dirty="0" err="1"/>
              <a:t>Lockhead</a:t>
            </a:r>
            <a:r>
              <a:rPr lang="en-US" altLang="ja-JP" sz="2000" dirty="0"/>
              <a:t>, G.R. &amp; Evans, N.J. (1977). Multidimensional scaling of subjective colors by color-blind observers. </a:t>
            </a:r>
            <a:r>
              <a:rPr lang="en-US" altLang="ja-JP" sz="2000" i="1" dirty="0"/>
              <a:t>Perception &amp; Psychophysics</a:t>
            </a:r>
            <a:r>
              <a:rPr lang="en-US" altLang="ja-JP" sz="2000" dirty="0"/>
              <a:t> </a:t>
            </a:r>
            <a:r>
              <a:rPr lang="en-US" altLang="ja-JP" sz="2000" b="1" dirty="0"/>
              <a:t>21</a:t>
            </a:r>
            <a:r>
              <a:rPr lang="en-US" altLang="ja-JP" sz="2000" dirty="0"/>
              <a:t>, 522–526. (1977). </a:t>
            </a:r>
            <a:r>
              <a:rPr lang="en-US" altLang="ja-JP" sz="2000" dirty="0">
                <a:hlinkClick r:id="rId2"/>
              </a:rPr>
              <a:t>https://doi.org/10.3758/BF03198732</a:t>
            </a:r>
            <a:endParaRPr lang="en-US" altLang="ja-JP" sz="2000" dirty="0"/>
          </a:p>
          <a:p>
            <a:pPr marL="0" indent="0">
              <a:buNone/>
            </a:pPr>
            <a:endParaRPr kumimoji="1" lang="ja-JP" altLang="en-US" sz="2000" dirty="0"/>
          </a:p>
        </p:txBody>
      </p:sp>
      <p:sp>
        <p:nvSpPr>
          <p:cNvPr id="4" name="テキスト ボックス 3">
            <a:extLst>
              <a:ext uri="{FF2B5EF4-FFF2-40B4-BE49-F238E27FC236}">
                <a16:creationId xmlns:a16="http://schemas.microsoft.com/office/drawing/2014/main" id="{96C3005F-A738-4CA5-A8C6-13F3B84D08A7}"/>
              </a:ext>
            </a:extLst>
          </p:cNvPr>
          <p:cNvSpPr txBox="1"/>
          <p:nvPr/>
        </p:nvSpPr>
        <p:spPr>
          <a:xfrm>
            <a:off x="956733" y="2565400"/>
            <a:ext cx="10092267" cy="1477328"/>
          </a:xfrm>
          <a:prstGeom prst="rect">
            <a:avLst/>
          </a:prstGeom>
          <a:noFill/>
        </p:spPr>
        <p:txBody>
          <a:bodyPr wrap="square" rtlCol="0">
            <a:spAutoFit/>
          </a:bodyPr>
          <a:lstStyle/>
          <a:p>
            <a:r>
              <a:rPr kumimoji="1" lang="ja-JP" altLang="en-US" dirty="0"/>
              <a:t>色覚正常者と色覚異常者に、ベンハムの円盤上の主観的色彩の類似度を測定させた。その結果、</a:t>
            </a:r>
            <a:r>
              <a:rPr kumimoji="1" lang="en-US" altLang="ja-JP" dirty="0"/>
              <a:t>6</a:t>
            </a:r>
            <a:r>
              <a:rPr kumimoji="1" lang="ja-JP" altLang="en-US" dirty="0"/>
              <a:t>人の健常者の色空間は見慣れた色相環に似ていたが、</a:t>
            </a:r>
            <a:r>
              <a:rPr kumimoji="1" lang="en-US" altLang="ja-JP" dirty="0"/>
              <a:t>5</a:t>
            </a:r>
            <a:r>
              <a:rPr kumimoji="1" lang="ja-JP" altLang="en-US" dirty="0"/>
              <a:t>人の赤緑欠損者の色空間は赤緑軸に沿って圧縮されていた。これは、フリッカーカラーは網膜のプロセスによるものであるという立場と一致しており、色覚異常には光色素の異常に加えて中枢神経系の変異が関与している可能性を示唆している。</a:t>
            </a:r>
          </a:p>
        </p:txBody>
      </p:sp>
      <p:sp>
        <p:nvSpPr>
          <p:cNvPr id="5" name="テキスト ボックス 4">
            <a:extLst>
              <a:ext uri="{FF2B5EF4-FFF2-40B4-BE49-F238E27FC236}">
                <a16:creationId xmlns:a16="http://schemas.microsoft.com/office/drawing/2014/main" id="{D5C16250-BC02-D37B-54B6-B2EFF26F7BFC}"/>
              </a:ext>
            </a:extLst>
          </p:cNvPr>
          <p:cNvSpPr txBox="1"/>
          <p:nvPr/>
        </p:nvSpPr>
        <p:spPr>
          <a:xfrm>
            <a:off x="7416800" y="4937810"/>
            <a:ext cx="4639733" cy="584775"/>
          </a:xfrm>
          <a:prstGeom prst="rect">
            <a:avLst/>
          </a:prstGeom>
          <a:noFill/>
        </p:spPr>
        <p:txBody>
          <a:bodyPr wrap="square" rtlCol="0">
            <a:spAutoFit/>
          </a:bodyPr>
          <a:lstStyle/>
          <a:p>
            <a:r>
              <a:rPr kumimoji="1" lang="ja-JP" altLang="en-US" sz="1600" dirty="0"/>
              <a:t>後続の研究にも支持されたとのことである。（中島・川村</a:t>
            </a:r>
            <a:r>
              <a:rPr kumimoji="1" lang="en-US" altLang="ja-JP" sz="1600" dirty="0"/>
              <a:t>, 1996, p. 11</a:t>
            </a:r>
            <a:r>
              <a:rPr kumimoji="1" lang="ja-JP" altLang="en-US" sz="1600" dirty="0"/>
              <a:t>）</a:t>
            </a:r>
          </a:p>
        </p:txBody>
      </p:sp>
      <p:pic>
        <p:nvPicPr>
          <p:cNvPr id="7" name="図 6" descr="グラフ&#10;&#10;自動的に生成された説明">
            <a:extLst>
              <a:ext uri="{FF2B5EF4-FFF2-40B4-BE49-F238E27FC236}">
                <a16:creationId xmlns:a16="http://schemas.microsoft.com/office/drawing/2014/main" id="{D9900568-605C-1CFD-96AA-60444B880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733" y="4250267"/>
            <a:ext cx="2607733" cy="2607733"/>
          </a:xfrm>
          <a:prstGeom prst="rect">
            <a:avLst/>
          </a:prstGeom>
        </p:spPr>
      </p:pic>
      <p:pic>
        <p:nvPicPr>
          <p:cNvPr id="9" name="図 8" descr="グラフ&#10;&#10;自動的に生成された説明">
            <a:extLst>
              <a:ext uri="{FF2B5EF4-FFF2-40B4-BE49-F238E27FC236}">
                <a16:creationId xmlns:a16="http://schemas.microsoft.com/office/drawing/2014/main" id="{64708E1A-FFAC-ECD0-FEFA-C13B39386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599" y="4262862"/>
            <a:ext cx="2607733" cy="2607733"/>
          </a:xfrm>
          <a:prstGeom prst="rect">
            <a:avLst/>
          </a:prstGeom>
        </p:spPr>
      </p:pic>
    </p:spTree>
    <p:extLst>
      <p:ext uri="{BB962C8B-B14F-4D97-AF65-F5344CB8AC3E}">
        <p14:creationId xmlns:p14="http://schemas.microsoft.com/office/powerpoint/2010/main" val="3910585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3033325-DEF1-E9D5-87A1-59320C6FD2D4}"/>
              </a:ext>
            </a:extLst>
          </p:cNvPr>
          <p:cNvSpPr>
            <a:spLocks noGrp="1"/>
          </p:cNvSpPr>
          <p:nvPr>
            <p:ph idx="1"/>
          </p:nvPr>
        </p:nvSpPr>
        <p:spPr>
          <a:xfrm>
            <a:off x="753533" y="1060239"/>
            <a:ext cx="10515600" cy="4351338"/>
          </a:xfrm>
        </p:spPr>
        <p:txBody>
          <a:bodyPr>
            <a:normAutofit/>
          </a:bodyPr>
          <a:lstStyle/>
          <a:p>
            <a:pPr>
              <a:lnSpc>
                <a:spcPct val="130000"/>
              </a:lnSpc>
            </a:pPr>
            <a:r>
              <a:rPr lang="ja-JP" altLang="en-US" sz="2200" dirty="0"/>
              <a:t>この時、円盤</a:t>
            </a:r>
            <a:r>
              <a:rPr kumimoji="1" lang="ja-JP" altLang="en-US" sz="2200" dirty="0"/>
              <a:t>には、大理石模様（</a:t>
            </a:r>
            <a:r>
              <a:rPr kumimoji="1" lang="en-US" altLang="ja-JP" sz="2200" dirty="0"/>
              <a:t>marbling</a:t>
            </a:r>
            <a:r>
              <a:rPr kumimoji="1" lang="ja-JP" altLang="en-US" sz="2200" dirty="0"/>
              <a:t>）が織り込まれて見え</a:t>
            </a:r>
            <a:r>
              <a:rPr lang="ja-JP" altLang="en-US" sz="2200" dirty="0"/>
              <a:t>る</a:t>
            </a:r>
            <a:r>
              <a:rPr kumimoji="1" lang="ja-JP" altLang="en-US" sz="2200" dirty="0"/>
              <a:t>。青に見えるフェーズに至ると、円盤全体が多色の細胞でできたタペストリーのようなデザインで覆われて見える（</a:t>
            </a:r>
            <a:r>
              <a:rPr kumimoji="1" lang="en-US" altLang="ja-JP" sz="2200" dirty="0"/>
              <a:t>Fig. 2</a:t>
            </a:r>
            <a:r>
              <a:rPr kumimoji="1" lang="ja-JP" altLang="en-US" sz="2200" dirty="0"/>
              <a:t>）。</a:t>
            </a:r>
            <a:r>
              <a:rPr kumimoji="1" lang="ja-JP" altLang="en-US" sz="1500" dirty="0"/>
              <a:t>（北岡注：以前はこの六角形パターンは確かに見えたが、</a:t>
            </a:r>
            <a:r>
              <a:rPr kumimoji="1" lang="en-US" altLang="ja-JP" sz="1500" dirty="0"/>
              <a:t>Fig. 2 </a:t>
            </a:r>
            <a:r>
              <a:rPr kumimoji="1" lang="ja-JP" altLang="en-US" sz="1500" dirty="0"/>
              <a:t>のような引き伸ばされたような六角形ではなく、正六角形のように見えた。今は見えなくて困っている）</a:t>
            </a:r>
          </a:p>
        </p:txBody>
      </p:sp>
      <p:pic>
        <p:nvPicPr>
          <p:cNvPr id="7" name="図 6" descr="ダイアグラム&#10;&#10;自動的に生成された説明">
            <a:extLst>
              <a:ext uri="{FF2B5EF4-FFF2-40B4-BE49-F238E27FC236}">
                <a16:creationId xmlns:a16="http://schemas.microsoft.com/office/drawing/2014/main" id="{F0D5D04B-E062-0807-C028-C1979D91F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464" y="3125585"/>
            <a:ext cx="7488757" cy="3633630"/>
          </a:xfrm>
          <a:prstGeom prst="rect">
            <a:avLst/>
          </a:prstGeom>
        </p:spPr>
      </p:pic>
      <p:pic>
        <p:nvPicPr>
          <p:cNvPr id="4" name="図 3" descr="アイコン&#10;&#10;自動的に生成された説明">
            <a:extLst>
              <a:ext uri="{FF2B5EF4-FFF2-40B4-BE49-F238E27FC236}">
                <a16:creationId xmlns:a16="http://schemas.microsoft.com/office/drawing/2014/main" id="{602DE3A5-40A4-C0CB-3313-58F357B35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082" y="2865720"/>
            <a:ext cx="2768907" cy="2076680"/>
          </a:xfrm>
          <a:prstGeom prst="rect">
            <a:avLst/>
          </a:prstGeom>
        </p:spPr>
      </p:pic>
    </p:spTree>
    <p:extLst>
      <p:ext uri="{BB962C8B-B14F-4D97-AF65-F5344CB8AC3E}">
        <p14:creationId xmlns:p14="http://schemas.microsoft.com/office/powerpoint/2010/main" val="397496142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2915DB9-018F-B724-5A85-57192565DB78}"/>
              </a:ext>
            </a:extLst>
          </p:cNvPr>
          <p:cNvSpPr>
            <a:spLocks noGrp="1"/>
          </p:cNvSpPr>
          <p:nvPr>
            <p:ph idx="1"/>
          </p:nvPr>
        </p:nvSpPr>
        <p:spPr/>
        <p:txBody>
          <a:bodyPr/>
          <a:lstStyle/>
          <a:p>
            <a:r>
              <a:rPr kumimoji="1" lang="ja-JP" altLang="en-US" sz="2800" dirty="0"/>
              <a:t>以下は北岡が作成したデモ</a:t>
            </a:r>
          </a:p>
          <a:p>
            <a:endParaRPr kumimoji="1" lang="ja-JP" altLang="en-US" dirty="0"/>
          </a:p>
        </p:txBody>
      </p:sp>
    </p:spTree>
    <p:extLst>
      <p:ext uri="{BB962C8B-B14F-4D97-AF65-F5344CB8AC3E}">
        <p14:creationId xmlns:p14="http://schemas.microsoft.com/office/powerpoint/2010/main" val="409432254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ロゴ&#10;&#10;低い精度で自動的に生成された説明">
            <a:extLst>
              <a:ext uri="{FF2B5EF4-FFF2-40B4-BE49-F238E27FC236}">
                <a16:creationId xmlns:a16="http://schemas.microsoft.com/office/drawing/2014/main" id="{3E1200CA-DBE0-680E-0430-E2265BAE82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6266" y="1883814"/>
            <a:ext cx="4351338" cy="4351338"/>
          </a:xfrm>
        </p:spPr>
      </p:pic>
      <p:pic>
        <p:nvPicPr>
          <p:cNvPr id="7" name="図 6" descr="ホイール が含まれている画像&#10;&#10;自動的に生成された説明">
            <a:extLst>
              <a:ext uri="{FF2B5EF4-FFF2-40B4-BE49-F238E27FC236}">
                <a16:creationId xmlns:a16="http://schemas.microsoft.com/office/drawing/2014/main" id="{11A19EE0-0B51-0DEF-FBDD-8CD5F076A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999" y="154668"/>
            <a:ext cx="8280000" cy="1332414"/>
          </a:xfrm>
          <a:prstGeom prst="rect">
            <a:avLst/>
          </a:prstGeom>
        </p:spPr>
      </p:pic>
      <p:sp>
        <p:nvSpPr>
          <p:cNvPr id="8" name="テキスト ボックス 7">
            <a:extLst>
              <a:ext uri="{FF2B5EF4-FFF2-40B4-BE49-F238E27FC236}">
                <a16:creationId xmlns:a16="http://schemas.microsoft.com/office/drawing/2014/main" id="{3AEB64BB-C779-7F8F-17C2-10A710404AE9}"/>
              </a:ext>
            </a:extLst>
          </p:cNvPr>
          <p:cNvSpPr txBox="1"/>
          <p:nvPr/>
        </p:nvSpPr>
        <p:spPr>
          <a:xfrm>
            <a:off x="1973737" y="6380716"/>
            <a:ext cx="3456395" cy="369332"/>
          </a:xfrm>
          <a:prstGeom prst="rect">
            <a:avLst/>
          </a:prstGeom>
          <a:noFill/>
        </p:spPr>
        <p:txBody>
          <a:bodyPr wrap="none" rtlCol="0">
            <a:spAutoFit/>
          </a:bodyPr>
          <a:lstStyle/>
          <a:p>
            <a:r>
              <a:rPr kumimoji="1" lang="en-US" altLang="ja-JP" dirty="0"/>
              <a:t>Bemham-onoff19blur-30ms.gif</a:t>
            </a:r>
            <a:endParaRPr kumimoji="1" lang="ja-JP" altLang="en-US" dirty="0"/>
          </a:p>
        </p:txBody>
      </p:sp>
      <p:pic>
        <p:nvPicPr>
          <p:cNvPr id="9" name="コンテンツ プレースホルダー 4" descr="図形&#10;&#10;自動的に生成された説明">
            <a:extLst>
              <a:ext uri="{FF2B5EF4-FFF2-40B4-BE49-F238E27FC236}">
                <a16:creationId xmlns:a16="http://schemas.microsoft.com/office/drawing/2014/main" id="{08A87EC1-9766-F919-0516-90CDCC552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396" y="1883814"/>
            <a:ext cx="4351338" cy="4351338"/>
          </a:xfrm>
          <a:prstGeom prst="rect">
            <a:avLst/>
          </a:prstGeom>
        </p:spPr>
      </p:pic>
      <p:sp>
        <p:nvSpPr>
          <p:cNvPr id="10" name="テキスト ボックス 9">
            <a:extLst>
              <a:ext uri="{FF2B5EF4-FFF2-40B4-BE49-F238E27FC236}">
                <a16:creationId xmlns:a16="http://schemas.microsoft.com/office/drawing/2014/main" id="{708A8307-8A5E-8EF1-B84E-F498A01D7592}"/>
              </a:ext>
            </a:extLst>
          </p:cNvPr>
          <p:cNvSpPr txBox="1"/>
          <p:nvPr/>
        </p:nvSpPr>
        <p:spPr>
          <a:xfrm>
            <a:off x="6549469" y="6380716"/>
            <a:ext cx="3881191" cy="369332"/>
          </a:xfrm>
          <a:prstGeom prst="rect">
            <a:avLst/>
          </a:prstGeom>
          <a:noFill/>
        </p:spPr>
        <p:txBody>
          <a:bodyPr wrap="none" rtlCol="0">
            <a:spAutoFit/>
          </a:bodyPr>
          <a:lstStyle/>
          <a:p>
            <a:r>
              <a:rPr kumimoji="1" lang="en-US" altLang="ja-JP" dirty="0"/>
              <a:t>Bemham-onoff19blur-rev-30ms.gif</a:t>
            </a:r>
            <a:endParaRPr kumimoji="1" lang="ja-JP" altLang="en-US" dirty="0"/>
          </a:p>
        </p:txBody>
      </p:sp>
    </p:spTree>
    <p:extLst>
      <p:ext uri="{BB962C8B-B14F-4D97-AF65-F5344CB8AC3E}">
        <p14:creationId xmlns:p14="http://schemas.microsoft.com/office/powerpoint/2010/main" val="40640817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8" descr="図形, ロゴ&#10;&#10;中程度の精度で自動的に生成された説明">
            <a:extLst>
              <a:ext uri="{FF2B5EF4-FFF2-40B4-BE49-F238E27FC236}">
                <a16:creationId xmlns:a16="http://schemas.microsoft.com/office/drawing/2014/main" id="{14178D0A-63EC-DD5D-C901-A962EA1448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2891" y="1825625"/>
            <a:ext cx="4351338" cy="4351338"/>
          </a:xfrm>
        </p:spPr>
      </p:pic>
      <p:pic>
        <p:nvPicPr>
          <p:cNvPr id="11" name="図 10" descr="ホイール が含まれている画像&#10;&#10;自動的に生成された説明">
            <a:extLst>
              <a:ext uri="{FF2B5EF4-FFF2-40B4-BE49-F238E27FC236}">
                <a16:creationId xmlns:a16="http://schemas.microsoft.com/office/drawing/2014/main" id="{FC442043-7D1D-BCED-E1E2-8FFF8B221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000" y="201721"/>
            <a:ext cx="8280000" cy="1332414"/>
          </a:xfrm>
          <a:prstGeom prst="rect">
            <a:avLst/>
          </a:prstGeom>
        </p:spPr>
      </p:pic>
      <p:sp>
        <p:nvSpPr>
          <p:cNvPr id="12" name="テキスト ボックス 11">
            <a:extLst>
              <a:ext uri="{FF2B5EF4-FFF2-40B4-BE49-F238E27FC236}">
                <a16:creationId xmlns:a16="http://schemas.microsoft.com/office/drawing/2014/main" id="{EC54CC7D-598E-0AFC-47D8-78F66BFFF49D}"/>
              </a:ext>
            </a:extLst>
          </p:cNvPr>
          <p:cNvSpPr txBox="1"/>
          <p:nvPr/>
        </p:nvSpPr>
        <p:spPr>
          <a:xfrm>
            <a:off x="1549770" y="6311886"/>
            <a:ext cx="4344459" cy="369332"/>
          </a:xfrm>
          <a:prstGeom prst="rect">
            <a:avLst/>
          </a:prstGeom>
          <a:noFill/>
        </p:spPr>
        <p:txBody>
          <a:bodyPr wrap="none" rtlCol="0">
            <a:spAutoFit/>
          </a:bodyPr>
          <a:lstStyle/>
          <a:p>
            <a:r>
              <a:rPr kumimoji="1" lang="en-US" altLang="ja-JP" dirty="0"/>
              <a:t>Bemham-onoff19blur-np-ccw-30ms.gif</a:t>
            </a:r>
            <a:endParaRPr kumimoji="1" lang="ja-JP" altLang="en-US" dirty="0"/>
          </a:p>
        </p:txBody>
      </p:sp>
      <p:pic>
        <p:nvPicPr>
          <p:cNvPr id="13" name="コンテンツ プレースホルダー 8" descr="図形&#10;&#10;自動的に生成された説明">
            <a:extLst>
              <a:ext uri="{FF2B5EF4-FFF2-40B4-BE49-F238E27FC236}">
                <a16:creationId xmlns:a16="http://schemas.microsoft.com/office/drawing/2014/main" id="{CFD8D0C3-6603-7B2A-9F6C-D2F9CA4B5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7771" y="1825625"/>
            <a:ext cx="4351338" cy="4351338"/>
          </a:xfrm>
          <a:prstGeom prst="rect">
            <a:avLst/>
          </a:prstGeom>
        </p:spPr>
      </p:pic>
      <p:sp>
        <p:nvSpPr>
          <p:cNvPr id="14" name="テキスト ボックス 13">
            <a:extLst>
              <a:ext uri="{FF2B5EF4-FFF2-40B4-BE49-F238E27FC236}">
                <a16:creationId xmlns:a16="http://schemas.microsoft.com/office/drawing/2014/main" id="{00F13457-4C49-09A3-4392-3262B7F992B2}"/>
              </a:ext>
            </a:extLst>
          </p:cNvPr>
          <p:cNvSpPr txBox="1"/>
          <p:nvPr/>
        </p:nvSpPr>
        <p:spPr>
          <a:xfrm>
            <a:off x="6560095" y="6311886"/>
            <a:ext cx="3826689" cy="369332"/>
          </a:xfrm>
          <a:prstGeom prst="rect">
            <a:avLst/>
          </a:prstGeom>
          <a:noFill/>
        </p:spPr>
        <p:txBody>
          <a:bodyPr wrap="none" rtlCol="0">
            <a:spAutoFit/>
          </a:bodyPr>
          <a:lstStyle/>
          <a:p>
            <a:r>
              <a:rPr kumimoji="1" lang="en-US" altLang="ja-JP" dirty="0"/>
              <a:t>Bemham-onoff19blur-np-30ms.gif</a:t>
            </a:r>
            <a:endParaRPr kumimoji="1" lang="ja-JP" altLang="en-US" dirty="0"/>
          </a:p>
        </p:txBody>
      </p:sp>
    </p:spTree>
    <p:extLst>
      <p:ext uri="{BB962C8B-B14F-4D97-AF65-F5344CB8AC3E}">
        <p14:creationId xmlns:p14="http://schemas.microsoft.com/office/powerpoint/2010/main" val="21288617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A815A05-B2A1-B0F5-F356-595FFFE41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357" y="1797346"/>
            <a:ext cx="4352400" cy="4352400"/>
          </a:xfrm>
          <a:prstGeom prst="rect">
            <a:avLst/>
          </a:prstGeom>
        </p:spPr>
      </p:pic>
      <p:sp>
        <p:nvSpPr>
          <p:cNvPr id="8" name="テキスト ボックス 7">
            <a:extLst>
              <a:ext uri="{FF2B5EF4-FFF2-40B4-BE49-F238E27FC236}">
                <a16:creationId xmlns:a16="http://schemas.microsoft.com/office/drawing/2014/main" id="{41D8DA78-76C2-5CC7-018B-B60CD445D57C}"/>
              </a:ext>
            </a:extLst>
          </p:cNvPr>
          <p:cNvSpPr txBox="1"/>
          <p:nvPr/>
        </p:nvSpPr>
        <p:spPr>
          <a:xfrm>
            <a:off x="1731475" y="6350924"/>
            <a:ext cx="3974165" cy="369332"/>
          </a:xfrm>
          <a:prstGeom prst="rect">
            <a:avLst/>
          </a:prstGeom>
          <a:noFill/>
        </p:spPr>
        <p:txBody>
          <a:bodyPr wrap="none" rtlCol="0">
            <a:spAutoFit/>
          </a:bodyPr>
          <a:lstStyle/>
          <a:p>
            <a:r>
              <a:rPr kumimoji="1" lang="en-US" altLang="ja-JP" dirty="0"/>
              <a:t>Bemham-onoff23blur-ccw-30ms.gif</a:t>
            </a:r>
            <a:endParaRPr kumimoji="1" lang="ja-JP" altLang="en-US" dirty="0"/>
          </a:p>
        </p:txBody>
      </p:sp>
      <p:pic>
        <p:nvPicPr>
          <p:cNvPr id="10" name="図 9">
            <a:extLst>
              <a:ext uri="{FF2B5EF4-FFF2-40B4-BE49-F238E27FC236}">
                <a16:creationId xmlns:a16="http://schemas.microsoft.com/office/drawing/2014/main" id="{4AD4F0F6-7A8D-69D5-DFA8-C029D5E85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999" y="130750"/>
            <a:ext cx="8280000" cy="1332414"/>
          </a:xfrm>
          <a:prstGeom prst="rect">
            <a:avLst/>
          </a:prstGeom>
        </p:spPr>
      </p:pic>
      <p:pic>
        <p:nvPicPr>
          <p:cNvPr id="11" name="コンテンツ プレースホルダー 4" descr="コンパクトディスク が含まれている画像&#10;&#10;自動的に生成された説明">
            <a:extLst>
              <a:ext uri="{FF2B5EF4-FFF2-40B4-BE49-F238E27FC236}">
                <a16:creationId xmlns:a16="http://schemas.microsoft.com/office/drawing/2014/main" id="{5911AEB9-F6BC-FCF0-61DB-FD0099948E0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98305" y="1797346"/>
            <a:ext cx="4351338" cy="4351338"/>
          </a:xfrm>
        </p:spPr>
      </p:pic>
      <p:sp>
        <p:nvSpPr>
          <p:cNvPr id="12" name="テキスト ボックス 11">
            <a:extLst>
              <a:ext uri="{FF2B5EF4-FFF2-40B4-BE49-F238E27FC236}">
                <a16:creationId xmlns:a16="http://schemas.microsoft.com/office/drawing/2014/main" id="{364203BA-2374-2D91-1DFF-EC3B3F1A5775}"/>
              </a:ext>
            </a:extLst>
          </p:cNvPr>
          <p:cNvSpPr txBox="1"/>
          <p:nvPr/>
        </p:nvSpPr>
        <p:spPr>
          <a:xfrm>
            <a:off x="6745776" y="6350924"/>
            <a:ext cx="3456395" cy="369332"/>
          </a:xfrm>
          <a:prstGeom prst="rect">
            <a:avLst/>
          </a:prstGeom>
          <a:noFill/>
        </p:spPr>
        <p:txBody>
          <a:bodyPr wrap="none" rtlCol="0">
            <a:spAutoFit/>
          </a:bodyPr>
          <a:lstStyle/>
          <a:p>
            <a:r>
              <a:rPr kumimoji="1" lang="en-US" altLang="ja-JP" dirty="0"/>
              <a:t>Bemham-onoff23blur-30ms.gif</a:t>
            </a:r>
            <a:endParaRPr kumimoji="1" lang="ja-JP" altLang="en-US" dirty="0"/>
          </a:p>
        </p:txBody>
      </p:sp>
    </p:spTree>
    <p:extLst>
      <p:ext uri="{BB962C8B-B14F-4D97-AF65-F5344CB8AC3E}">
        <p14:creationId xmlns:p14="http://schemas.microsoft.com/office/powerpoint/2010/main" val="176601538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817761D9-D498-12D1-B83C-0DA770C39A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1330" y="1825625"/>
            <a:ext cx="4351338" cy="4351338"/>
          </a:xfrm>
        </p:spPr>
      </p:pic>
      <p:sp>
        <p:nvSpPr>
          <p:cNvPr id="6" name="テキスト ボックス 5">
            <a:extLst>
              <a:ext uri="{FF2B5EF4-FFF2-40B4-BE49-F238E27FC236}">
                <a16:creationId xmlns:a16="http://schemas.microsoft.com/office/drawing/2014/main" id="{9887C4C2-D9E8-CA3C-CCB1-9D157F724270}"/>
              </a:ext>
            </a:extLst>
          </p:cNvPr>
          <p:cNvSpPr txBox="1"/>
          <p:nvPr/>
        </p:nvSpPr>
        <p:spPr>
          <a:xfrm>
            <a:off x="1501330" y="6356296"/>
            <a:ext cx="4344459" cy="369332"/>
          </a:xfrm>
          <a:prstGeom prst="rect">
            <a:avLst/>
          </a:prstGeom>
          <a:noFill/>
        </p:spPr>
        <p:txBody>
          <a:bodyPr wrap="none" rtlCol="0">
            <a:spAutoFit/>
          </a:bodyPr>
          <a:lstStyle/>
          <a:p>
            <a:r>
              <a:rPr kumimoji="1" lang="en-US" altLang="ja-JP" dirty="0"/>
              <a:t>Bemham-onoff23blur-np-ccw-30ms.gif</a:t>
            </a:r>
            <a:endParaRPr kumimoji="1" lang="ja-JP" altLang="en-US" dirty="0"/>
          </a:p>
        </p:txBody>
      </p:sp>
      <p:pic>
        <p:nvPicPr>
          <p:cNvPr id="8" name="図 7" descr="ホイール が含まれている画像&#10;&#10;自動的に生成された説明">
            <a:extLst>
              <a:ext uri="{FF2B5EF4-FFF2-40B4-BE49-F238E27FC236}">
                <a16:creationId xmlns:a16="http://schemas.microsoft.com/office/drawing/2014/main" id="{C13F5E74-6115-E562-D681-AE4C77D54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560" y="208649"/>
            <a:ext cx="8280000" cy="1332414"/>
          </a:xfrm>
          <a:prstGeom prst="rect">
            <a:avLst/>
          </a:prstGeom>
        </p:spPr>
      </p:pic>
      <p:pic>
        <p:nvPicPr>
          <p:cNvPr id="9" name="コンテンツ プレースホルダー 8" descr="光 が含まれている画像&#10;&#10;自動的に生成された説明">
            <a:extLst>
              <a:ext uri="{FF2B5EF4-FFF2-40B4-BE49-F238E27FC236}">
                <a16:creationId xmlns:a16="http://schemas.microsoft.com/office/drawing/2014/main" id="{EC228685-D399-1145-C653-D11586085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334" y="1825625"/>
            <a:ext cx="4351338" cy="4351338"/>
          </a:xfrm>
          <a:prstGeom prst="rect">
            <a:avLst/>
          </a:prstGeom>
        </p:spPr>
      </p:pic>
      <p:sp>
        <p:nvSpPr>
          <p:cNvPr id="10" name="テキスト ボックス 9">
            <a:extLst>
              <a:ext uri="{FF2B5EF4-FFF2-40B4-BE49-F238E27FC236}">
                <a16:creationId xmlns:a16="http://schemas.microsoft.com/office/drawing/2014/main" id="{011525B2-C9F3-75BB-333C-B161CF262A3B}"/>
              </a:ext>
            </a:extLst>
          </p:cNvPr>
          <p:cNvSpPr txBox="1"/>
          <p:nvPr/>
        </p:nvSpPr>
        <p:spPr>
          <a:xfrm>
            <a:off x="6601658" y="6355465"/>
            <a:ext cx="3826689" cy="369332"/>
          </a:xfrm>
          <a:prstGeom prst="rect">
            <a:avLst/>
          </a:prstGeom>
          <a:noFill/>
        </p:spPr>
        <p:txBody>
          <a:bodyPr wrap="none" rtlCol="0">
            <a:spAutoFit/>
          </a:bodyPr>
          <a:lstStyle/>
          <a:p>
            <a:r>
              <a:rPr kumimoji="1" lang="en-US" altLang="ja-JP" dirty="0"/>
              <a:t>Bemham-onoff23blur-np-30ms.gif</a:t>
            </a:r>
            <a:endParaRPr kumimoji="1" lang="ja-JP" altLang="en-US" dirty="0"/>
          </a:p>
        </p:txBody>
      </p:sp>
    </p:spTree>
    <p:extLst>
      <p:ext uri="{BB962C8B-B14F-4D97-AF65-F5344CB8AC3E}">
        <p14:creationId xmlns:p14="http://schemas.microsoft.com/office/powerpoint/2010/main" val="128694252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図形, 円&#10;&#10;自動的に生成された説明">
            <a:extLst>
              <a:ext uri="{FF2B5EF4-FFF2-40B4-BE49-F238E27FC236}">
                <a16:creationId xmlns:a16="http://schemas.microsoft.com/office/drawing/2014/main" id="{356B34A7-9E51-2BA6-89A7-5EF18A3EC6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1451" y="1960562"/>
            <a:ext cx="4351338" cy="4351338"/>
          </a:xfrm>
        </p:spPr>
      </p:pic>
      <p:pic>
        <p:nvPicPr>
          <p:cNvPr id="8" name="コンテンツ プレースホルダー 4" descr="図形, 円&#10;&#10;自動的に生成された説明">
            <a:extLst>
              <a:ext uri="{FF2B5EF4-FFF2-40B4-BE49-F238E27FC236}">
                <a16:creationId xmlns:a16="http://schemas.microsoft.com/office/drawing/2014/main" id="{CD5CDBA9-2AEE-0B75-C68C-32D792A46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213" y="1960562"/>
            <a:ext cx="4351338" cy="4351338"/>
          </a:xfrm>
          <a:prstGeom prst="rect">
            <a:avLst/>
          </a:prstGeom>
        </p:spPr>
      </p:pic>
      <p:pic>
        <p:nvPicPr>
          <p:cNvPr id="10" name="図 9" descr="図形, 円&#10;&#10;自動的に生成された説明">
            <a:extLst>
              <a:ext uri="{FF2B5EF4-FFF2-40B4-BE49-F238E27FC236}">
                <a16:creationId xmlns:a16="http://schemas.microsoft.com/office/drawing/2014/main" id="{0DB8A275-6E2A-F807-94AC-C93AF4F3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4372" y="0"/>
            <a:ext cx="5023256" cy="1800000"/>
          </a:xfrm>
          <a:prstGeom prst="rect">
            <a:avLst/>
          </a:prstGeom>
        </p:spPr>
      </p:pic>
      <p:sp>
        <p:nvSpPr>
          <p:cNvPr id="11" name="テキスト ボックス 10">
            <a:extLst>
              <a:ext uri="{FF2B5EF4-FFF2-40B4-BE49-F238E27FC236}">
                <a16:creationId xmlns:a16="http://schemas.microsoft.com/office/drawing/2014/main" id="{C707C31A-7DBD-C1A6-FABD-F320AFEEF84A}"/>
              </a:ext>
            </a:extLst>
          </p:cNvPr>
          <p:cNvSpPr txBox="1"/>
          <p:nvPr/>
        </p:nvSpPr>
        <p:spPr>
          <a:xfrm>
            <a:off x="2105709" y="6472462"/>
            <a:ext cx="3042821" cy="369332"/>
          </a:xfrm>
          <a:prstGeom prst="rect">
            <a:avLst/>
          </a:prstGeom>
          <a:noFill/>
        </p:spPr>
        <p:txBody>
          <a:bodyPr wrap="none" rtlCol="0">
            <a:spAutoFit/>
          </a:bodyPr>
          <a:lstStyle/>
          <a:p>
            <a:r>
              <a:rPr kumimoji="1" lang="en-US" altLang="ja-JP" dirty="0"/>
              <a:t>Bemham-onoff17-30ms.gif</a:t>
            </a:r>
            <a:endParaRPr kumimoji="1" lang="ja-JP" altLang="en-US" dirty="0"/>
          </a:p>
        </p:txBody>
      </p:sp>
      <p:sp>
        <p:nvSpPr>
          <p:cNvPr id="12" name="テキスト ボックス 11">
            <a:extLst>
              <a:ext uri="{FF2B5EF4-FFF2-40B4-BE49-F238E27FC236}">
                <a16:creationId xmlns:a16="http://schemas.microsoft.com/office/drawing/2014/main" id="{BE6A694D-16AB-6C81-CD12-2AE7E5B4A13A}"/>
              </a:ext>
            </a:extLst>
          </p:cNvPr>
          <p:cNvSpPr txBox="1"/>
          <p:nvPr/>
        </p:nvSpPr>
        <p:spPr>
          <a:xfrm>
            <a:off x="7086217" y="6472462"/>
            <a:ext cx="3042821" cy="369332"/>
          </a:xfrm>
          <a:prstGeom prst="rect">
            <a:avLst/>
          </a:prstGeom>
          <a:noFill/>
        </p:spPr>
        <p:txBody>
          <a:bodyPr wrap="none" rtlCol="0">
            <a:spAutoFit/>
          </a:bodyPr>
          <a:lstStyle/>
          <a:p>
            <a:r>
              <a:rPr kumimoji="1" lang="en-US" altLang="ja-JP" dirty="0"/>
              <a:t>Bemham-onoff18-30ms.gif</a:t>
            </a:r>
            <a:endParaRPr kumimoji="1" lang="ja-JP" altLang="en-US" dirty="0"/>
          </a:p>
        </p:txBody>
      </p:sp>
    </p:spTree>
    <p:extLst>
      <p:ext uri="{BB962C8B-B14F-4D97-AF65-F5344CB8AC3E}">
        <p14:creationId xmlns:p14="http://schemas.microsoft.com/office/powerpoint/2010/main" val="414790098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descr="ケーブル が含まれている画像&#10;&#10;自動的に生成された説明">
            <a:extLst>
              <a:ext uri="{FF2B5EF4-FFF2-40B4-BE49-F238E27FC236}">
                <a16:creationId xmlns:a16="http://schemas.microsoft.com/office/drawing/2014/main" id="{D10E8C7B-381D-0C2B-712F-82B879B38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8509" y="1942000"/>
            <a:ext cx="4351338" cy="4351338"/>
          </a:xfrm>
          <a:prstGeom prst="rect">
            <a:avLst/>
          </a:prstGeom>
        </p:spPr>
      </p:pic>
      <p:pic>
        <p:nvPicPr>
          <p:cNvPr id="12" name="図 11" descr="図形 が含まれている画像&#10;&#10;自動的に生成された説明">
            <a:extLst>
              <a:ext uri="{FF2B5EF4-FFF2-40B4-BE49-F238E27FC236}">
                <a16:creationId xmlns:a16="http://schemas.microsoft.com/office/drawing/2014/main" id="{E2983C47-421A-EEDF-19CB-E8E123773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822" y="0"/>
            <a:ext cx="5023257" cy="1800000"/>
          </a:xfrm>
          <a:prstGeom prst="rect">
            <a:avLst/>
          </a:prstGeom>
        </p:spPr>
      </p:pic>
      <p:sp>
        <p:nvSpPr>
          <p:cNvPr id="13" name="テキスト ボックス 12">
            <a:extLst>
              <a:ext uri="{FF2B5EF4-FFF2-40B4-BE49-F238E27FC236}">
                <a16:creationId xmlns:a16="http://schemas.microsoft.com/office/drawing/2014/main" id="{A777BAC2-B790-1F31-D942-34F6995767B8}"/>
              </a:ext>
            </a:extLst>
          </p:cNvPr>
          <p:cNvSpPr txBox="1"/>
          <p:nvPr/>
        </p:nvSpPr>
        <p:spPr>
          <a:xfrm>
            <a:off x="7089668" y="6435338"/>
            <a:ext cx="3042821" cy="369332"/>
          </a:xfrm>
          <a:prstGeom prst="rect">
            <a:avLst/>
          </a:prstGeom>
          <a:noFill/>
        </p:spPr>
        <p:txBody>
          <a:bodyPr wrap="none" rtlCol="0">
            <a:spAutoFit/>
          </a:bodyPr>
          <a:lstStyle/>
          <a:p>
            <a:r>
              <a:rPr kumimoji="1" lang="en-US" altLang="ja-JP" dirty="0"/>
              <a:t>Bemham-onoff16-30ms.gif</a:t>
            </a:r>
            <a:endParaRPr kumimoji="1" lang="ja-JP" altLang="en-US" dirty="0"/>
          </a:p>
        </p:txBody>
      </p:sp>
      <p:sp>
        <p:nvSpPr>
          <p:cNvPr id="14" name="テキスト ボックス 13">
            <a:extLst>
              <a:ext uri="{FF2B5EF4-FFF2-40B4-BE49-F238E27FC236}">
                <a16:creationId xmlns:a16="http://schemas.microsoft.com/office/drawing/2014/main" id="{2B7FF8FE-F62B-3AB6-4029-3DD26E525BA5}"/>
              </a:ext>
            </a:extLst>
          </p:cNvPr>
          <p:cNvSpPr txBox="1"/>
          <p:nvPr/>
        </p:nvSpPr>
        <p:spPr>
          <a:xfrm>
            <a:off x="2066411" y="6435338"/>
            <a:ext cx="3042821" cy="369332"/>
          </a:xfrm>
          <a:prstGeom prst="rect">
            <a:avLst/>
          </a:prstGeom>
          <a:noFill/>
        </p:spPr>
        <p:txBody>
          <a:bodyPr wrap="none" rtlCol="0">
            <a:spAutoFit/>
          </a:bodyPr>
          <a:lstStyle/>
          <a:p>
            <a:r>
              <a:rPr kumimoji="1" lang="en-US" altLang="ja-JP" dirty="0"/>
              <a:t>Bemham-onoff15-30ms.gif</a:t>
            </a:r>
            <a:endParaRPr kumimoji="1" lang="ja-JP" altLang="en-US" dirty="0"/>
          </a:p>
        </p:txBody>
      </p:sp>
      <p:pic>
        <p:nvPicPr>
          <p:cNvPr id="17" name="コンテンツ プレースホルダー 8" descr="図形, 円&#10;&#10;自動的に生成された説明">
            <a:extLst>
              <a:ext uri="{FF2B5EF4-FFF2-40B4-BE49-F238E27FC236}">
                <a16:creationId xmlns:a16="http://schemas.microsoft.com/office/drawing/2014/main" id="{13B7C09F-EC87-233B-6C77-30B695A63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154" y="1942000"/>
            <a:ext cx="4351338" cy="4351338"/>
          </a:xfrm>
          <a:prstGeom prst="rect">
            <a:avLst/>
          </a:prstGeom>
        </p:spPr>
      </p:pic>
    </p:spTree>
    <p:extLst>
      <p:ext uri="{BB962C8B-B14F-4D97-AF65-F5344CB8AC3E}">
        <p14:creationId xmlns:p14="http://schemas.microsoft.com/office/powerpoint/2010/main" val="32000336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1BF026-8079-E44F-4885-570F7EDFDCBD}"/>
              </a:ext>
            </a:extLst>
          </p:cNvPr>
          <p:cNvSpPr>
            <a:spLocks noGrp="1"/>
          </p:cNvSpPr>
          <p:nvPr>
            <p:ph type="title"/>
          </p:nvPr>
        </p:nvSpPr>
        <p:spPr>
          <a:xfrm>
            <a:off x="838200" y="-100388"/>
            <a:ext cx="10515600" cy="1325563"/>
          </a:xfrm>
        </p:spPr>
        <p:txBody>
          <a:bodyPr>
            <a:normAutofit/>
          </a:bodyPr>
          <a:lstStyle/>
          <a:p>
            <a:pPr algn="ctr"/>
            <a:r>
              <a:rPr kumimoji="1" lang="ja-JP" altLang="en-US" sz="2000" dirty="0"/>
              <a:t>主観色の色残像</a:t>
            </a:r>
            <a:r>
              <a:rPr lang="ja-JP" altLang="en-US" sz="2000" dirty="0"/>
              <a:t>のデモ</a:t>
            </a:r>
            <a:r>
              <a:rPr kumimoji="1" lang="ja-JP" altLang="en-US" sz="2000" dirty="0"/>
              <a:t>は現時点では実現していない。</a:t>
            </a:r>
          </a:p>
        </p:txBody>
      </p:sp>
      <p:pic>
        <p:nvPicPr>
          <p:cNvPr id="13" name="コンテンツ プレースホルダー 12" descr="図形, 円&#10;&#10;自動的に生成された説明">
            <a:extLst>
              <a:ext uri="{FF2B5EF4-FFF2-40B4-BE49-F238E27FC236}">
                <a16:creationId xmlns:a16="http://schemas.microsoft.com/office/drawing/2014/main" id="{7B899C48-4CE7-78DA-AC25-6D2D1AD8F4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6000" y="1119043"/>
            <a:ext cx="5400000" cy="5400000"/>
          </a:xfrm>
        </p:spPr>
      </p:pic>
      <p:sp>
        <p:nvSpPr>
          <p:cNvPr id="14" name="テキスト ボックス 13">
            <a:extLst>
              <a:ext uri="{FF2B5EF4-FFF2-40B4-BE49-F238E27FC236}">
                <a16:creationId xmlns:a16="http://schemas.microsoft.com/office/drawing/2014/main" id="{FAA3D765-47F3-067D-2D03-9FCB0B574F6B}"/>
              </a:ext>
            </a:extLst>
          </p:cNvPr>
          <p:cNvSpPr txBox="1"/>
          <p:nvPr/>
        </p:nvSpPr>
        <p:spPr>
          <a:xfrm>
            <a:off x="9107066" y="6272822"/>
            <a:ext cx="2893741" cy="246221"/>
          </a:xfrm>
          <a:prstGeom prst="rect">
            <a:avLst/>
          </a:prstGeom>
          <a:noFill/>
        </p:spPr>
        <p:txBody>
          <a:bodyPr wrap="none" rtlCol="0">
            <a:spAutoFit/>
          </a:bodyPr>
          <a:lstStyle/>
          <a:p>
            <a:r>
              <a:rPr kumimoji="1" lang="en-US" altLang="ja-JP" sz="1000" dirty="0"/>
              <a:t>Bemham-onoff08-adaptation_test02-30ms.gif</a:t>
            </a:r>
            <a:endParaRPr kumimoji="1" lang="ja-JP" altLang="en-US" sz="1000" dirty="0"/>
          </a:p>
        </p:txBody>
      </p:sp>
    </p:spTree>
    <p:extLst>
      <p:ext uri="{BB962C8B-B14F-4D97-AF65-F5344CB8AC3E}">
        <p14:creationId xmlns:p14="http://schemas.microsoft.com/office/powerpoint/2010/main" val="148840102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図形, 円&#10;&#10;自動的に生成された説明">
            <a:extLst>
              <a:ext uri="{FF2B5EF4-FFF2-40B4-BE49-F238E27FC236}">
                <a16:creationId xmlns:a16="http://schemas.microsoft.com/office/drawing/2014/main" id="{AF948734-5B32-7FDD-71B6-3B8D3C89DE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668" y="3013119"/>
            <a:ext cx="5715000" cy="2857500"/>
          </a:xfrm>
        </p:spPr>
      </p:pic>
      <p:pic>
        <p:nvPicPr>
          <p:cNvPr id="6" name="コンテンツ プレースホルダー 4" descr="アイコン が含まれている画像&#10;&#10;自動的に生成された説明">
            <a:extLst>
              <a:ext uri="{FF2B5EF4-FFF2-40B4-BE49-F238E27FC236}">
                <a16:creationId xmlns:a16="http://schemas.microsoft.com/office/drawing/2014/main" id="{E21E4406-6D15-6B40-6449-CC650FB14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334" y="3013119"/>
            <a:ext cx="5715000" cy="2857500"/>
          </a:xfrm>
          <a:prstGeom prst="rect">
            <a:avLst/>
          </a:prstGeom>
        </p:spPr>
      </p:pic>
      <p:pic>
        <p:nvPicPr>
          <p:cNvPr id="8" name="図 7" descr="図形, 円&#10;&#10;自動的に生成された説明">
            <a:extLst>
              <a:ext uri="{FF2B5EF4-FFF2-40B4-BE49-F238E27FC236}">
                <a16:creationId xmlns:a16="http://schemas.microsoft.com/office/drawing/2014/main" id="{1EB02200-8682-7D61-3368-BCF741957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0168" y="0"/>
            <a:ext cx="1800000" cy="2776351"/>
          </a:xfrm>
          <a:prstGeom prst="rect">
            <a:avLst/>
          </a:prstGeom>
        </p:spPr>
      </p:pic>
      <p:sp>
        <p:nvSpPr>
          <p:cNvPr id="9" name="テキスト ボックス 8">
            <a:extLst>
              <a:ext uri="{FF2B5EF4-FFF2-40B4-BE49-F238E27FC236}">
                <a16:creationId xmlns:a16="http://schemas.microsoft.com/office/drawing/2014/main" id="{105263EE-918E-2B1B-F69A-6B12161AB369}"/>
              </a:ext>
            </a:extLst>
          </p:cNvPr>
          <p:cNvSpPr txBox="1"/>
          <p:nvPr/>
        </p:nvSpPr>
        <p:spPr>
          <a:xfrm>
            <a:off x="1548757" y="6192982"/>
            <a:ext cx="3042821" cy="369332"/>
          </a:xfrm>
          <a:prstGeom prst="rect">
            <a:avLst/>
          </a:prstGeom>
          <a:noFill/>
        </p:spPr>
        <p:txBody>
          <a:bodyPr wrap="none" rtlCol="0">
            <a:spAutoFit/>
          </a:bodyPr>
          <a:lstStyle/>
          <a:p>
            <a:r>
              <a:rPr kumimoji="1" lang="en-US" altLang="ja-JP" dirty="0"/>
              <a:t>Bemham-onoff22-50ms.gif</a:t>
            </a:r>
            <a:endParaRPr kumimoji="1" lang="ja-JP" altLang="en-US" dirty="0"/>
          </a:p>
        </p:txBody>
      </p:sp>
      <p:sp>
        <p:nvSpPr>
          <p:cNvPr id="10" name="テキスト ボックス 9">
            <a:extLst>
              <a:ext uri="{FF2B5EF4-FFF2-40B4-BE49-F238E27FC236}">
                <a16:creationId xmlns:a16="http://schemas.microsoft.com/office/drawing/2014/main" id="{80E6DE6D-9167-6447-1B74-E53F62146F85}"/>
              </a:ext>
            </a:extLst>
          </p:cNvPr>
          <p:cNvSpPr txBox="1"/>
          <p:nvPr/>
        </p:nvSpPr>
        <p:spPr>
          <a:xfrm>
            <a:off x="7501037" y="6188241"/>
            <a:ext cx="3241593" cy="369332"/>
          </a:xfrm>
          <a:prstGeom prst="rect">
            <a:avLst/>
          </a:prstGeom>
          <a:noFill/>
        </p:spPr>
        <p:txBody>
          <a:bodyPr wrap="none" rtlCol="0">
            <a:spAutoFit/>
          </a:bodyPr>
          <a:lstStyle/>
          <a:p>
            <a:r>
              <a:rPr kumimoji="1" lang="en-US" altLang="ja-JP" dirty="0"/>
              <a:t>Bemham-onoff22m-50ms.gif</a:t>
            </a:r>
            <a:endParaRPr kumimoji="1" lang="ja-JP" altLang="en-US" dirty="0"/>
          </a:p>
        </p:txBody>
      </p:sp>
      <p:pic>
        <p:nvPicPr>
          <p:cNvPr id="12" name="図 11" descr="図形, 背景パターン&#10;&#10;自動的に生成された説明">
            <a:extLst>
              <a:ext uri="{FF2B5EF4-FFF2-40B4-BE49-F238E27FC236}">
                <a16:creationId xmlns:a16="http://schemas.microsoft.com/office/drawing/2014/main" id="{B1660D8E-E6C6-3B47-5D7B-55316096C6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1832" y="0"/>
            <a:ext cx="1800000" cy="2776351"/>
          </a:xfrm>
          <a:prstGeom prst="rect">
            <a:avLst/>
          </a:prstGeom>
        </p:spPr>
      </p:pic>
      <p:sp>
        <p:nvSpPr>
          <p:cNvPr id="13" name="テキスト ボックス 12">
            <a:extLst>
              <a:ext uri="{FF2B5EF4-FFF2-40B4-BE49-F238E27FC236}">
                <a16:creationId xmlns:a16="http://schemas.microsoft.com/office/drawing/2014/main" id="{F709847E-B5F5-758E-5909-835BCD81F448}"/>
              </a:ext>
            </a:extLst>
          </p:cNvPr>
          <p:cNvSpPr txBox="1"/>
          <p:nvPr/>
        </p:nvSpPr>
        <p:spPr>
          <a:xfrm>
            <a:off x="6375862" y="987381"/>
            <a:ext cx="1661854" cy="923330"/>
          </a:xfrm>
          <a:prstGeom prst="rect">
            <a:avLst/>
          </a:prstGeom>
          <a:noFill/>
        </p:spPr>
        <p:txBody>
          <a:bodyPr wrap="square" rtlCol="0">
            <a:spAutoFit/>
          </a:bodyPr>
          <a:lstStyle/>
          <a:p>
            <a:r>
              <a:rPr kumimoji="1" lang="ja-JP" altLang="en-US" dirty="0"/>
              <a:t>線はなくても</a:t>
            </a:r>
            <a:r>
              <a:rPr lang="ja-JP" altLang="en-US" dirty="0"/>
              <a:t>ある程度色がついて見える。</a:t>
            </a:r>
            <a:endParaRPr kumimoji="1" lang="ja-JP" altLang="en-US" dirty="0"/>
          </a:p>
        </p:txBody>
      </p:sp>
    </p:spTree>
    <p:extLst>
      <p:ext uri="{BB962C8B-B14F-4D97-AF65-F5344CB8AC3E}">
        <p14:creationId xmlns:p14="http://schemas.microsoft.com/office/powerpoint/2010/main" val="145255183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58AA4-065F-5E14-B0D3-E286CECBF08D}"/>
              </a:ext>
            </a:extLst>
          </p:cNvPr>
          <p:cNvSpPr>
            <a:spLocks noGrp="1"/>
          </p:cNvSpPr>
          <p:nvPr>
            <p:ph type="title"/>
          </p:nvPr>
        </p:nvSpPr>
        <p:spPr>
          <a:xfrm>
            <a:off x="8188728" y="365125"/>
            <a:ext cx="3251662" cy="1325563"/>
          </a:xfrm>
        </p:spPr>
        <p:txBody>
          <a:bodyPr>
            <a:normAutofit/>
          </a:bodyPr>
          <a:lstStyle/>
          <a:p>
            <a:r>
              <a:rPr lang="ja-JP" altLang="en-US" sz="2000" dirty="0"/>
              <a:t>高橋のグラデーション</a:t>
            </a:r>
            <a:endParaRPr kumimoji="1" lang="ja-JP" altLang="en-US" sz="2000" dirty="0"/>
          </a:p>
        </p:txBody>
      </p:sp>
      <p:pic>
        <p:nvPicPr>
          <p:cNvPr id="9" name="コンテンツ プレースホルダー 8" descr="アイコン&#10;&#10;自動的に生成された説明">
            <a:extLst>
              <a:ext uri="{FF2B5EF4-FFF2-40B4-BE49-F238E27FC236}">
                <a16:creationId xmlns:a16="http://schemas.microsoft.com/office/drawing/2014/main" id="{FEB9487C-714D-383C-AC6D-599232FC35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8680" y="1825625"/>
            <a:ext cx="4351338" cy="4351338"/>
          </a:xfrm>
        </p:spPr>
      </p:pic>
      <p:pic>
        <p:nvPicPr>
          <p:cNvPr id="12" name="コンテンツ プレースホルダー 4" descr="アイコン&#10;&#10;自動的に生成された説明">
            <a:extLst>
              <a:ext uri="{FF2B5EF4-FFF2-40B4-BE49-F238E27FC236}">
                <a16:creationId xmlns:a16="http://schemas.microsoft.com/office/drawing/2014/main" id="{8BEF470C-1FCE-7965-F0BE-2AFC0973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982" y="1825625"/>
            <a:ext cx="4351338" cy="4351338"/>
          </a:xfrm>
          <a:prstGeom prst="rect">
            <a:avLst/>
          </a:prstGeom>
        </p:spPr>
      </p:pic>
      <p:sp>
        <p:nvSpPr>
          <p:cNvPr id="13" name="テキスト ボックス 12">
            <a:extLst>
              <a:ext uri="{FF2B5EF4-FFF2-40B4-BE49-F238E27FC236}">
                <a16:creationId xmlns:a16="http://schemas.microsoft.com/office/drawing/2014/main" id="{8167ED7C-984C-EF67-2691-A62EFA13FC75}"/>
              </a:ext>
            </a:extLst>
          </p:cNvPr>
          <p:cNvSpPr txBox="1"/>
          <p:nvPr/>
        </p:nvSpPr>
        <p:spPr>
          <a:xfrm>
            <a:off x="2134998" y="6328526"/>
            <a:ext cx="2978701" cy="369332"/>
          </a:xfrm>
          <a:prstGeom prst="rect">
            <a:avLst/>
          </a:prstGeom>
          <a:noFill/>
        </p:spPr>
        <p:txBody>
          <a:bodyPr wrap="none" rtlCol="0">
            <a:spAutoFit/>
          </a:bodyPr>
          <a:lstStyle/>
          <a:p>
            <a:r>
              <a:rPr kumimoji="1" lang="en-US" altLang="ja-JP" dirty="0"/>
              <a:t>Benham-onoff28-30ms.gif</a:t>
            </a:r>
            <a:endParaRPr kumimoji="1" lang="ja-JP" altLang="en-US" dirty="0"/>
          </a:p>
        </p:txBody>
      </p:sp>
      <p:sp>
        <p:nvSpPr>
          <p:cNvPr id="14" name="テキスト ボックス 13">
            <a:extLst>
              <a:ext uri="{FF2B5EF4-FFF2-40B4-BE49-F238E27FC236}">
                <a16:creationId xmlns:a16="http://schemas.microsoft.com/office/drawing/2014/main" id="{8550C3D3-1340-CBAB-A07B-25CC4FC48CA5}"/>
              </a:ext>
            </a:extLst>
          </p:cNvPr>
          <p:cNvSpPr txBox="1"/>
          <p:nvPr/>
        </p:nvSpPr>
        <p:spPr>
          <a:xfrm>
            <a:off x="6871513" y="6311900"/>
            <a:ext cx="3392275" cy="369332"/>
          </a:xfrm>
          <a:prstGeom prst="rect">
            <a:avLst/>
          </a:prstGeom>
          <a:noFill/>
        </p:spPr>
        <p:txBody>
          <a:bodyPr wrap="none" rtlCol="0">
            <a:spAutoFit/>
          </a:bodyPr>
          <a:lstStyle/>
          <a:p>
            <a:r>
              <a:rPr kumimoji="1" lang="en-US" altLang="ja-JP" dirty="0"/>
              <a:t>Benham-onoff28blur-30ms.gif</a:t>
            </a:r>
            <a:endParaRPr kumimoji="1" lang="ja-JP" altLang="en-US" dirty="0"/>
          </a:p>
        </p:txBody>
      </p:sp>
      <p:pic>
        <p:nvPicPr>
          <p:cNvPr id="16" name="図 15">
            <a:extLst>
              <a:ext uri="{FF2B5EF4-FFF2-40B4-BE49-F238E27FC236}">
                <a16:creationId xmlns:a16="http://schemas.microsoft.com/office/drawing/2014/main" id="{047237DD-F7C5-DFEF-6F23-9E653D7AE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284" y="293161"/>
            <a:ext cx="7321621" cy="1178192"/>
          </a:xfrm>
          <a:prstGeom prst="rect">
            <a:avLst/>
          </a:prstGeom>
        </p:spPr>
      </p:pic>
    </p:spTree>
    <p:extLst>
      <p:ext uri="{BB962C8B-B14F-4D97-AF65-F5344CB8AC3E}">
        <p14:creationId xmlns:p14="http://schemas.microsoft.com/office/powerpoint/2010/main" val="980544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913BA3-45EB-1498-FBD4-45AAA631FB1C}"/>
              </a:ext>
            </a:extLst>
          </p:cNvPr>
          <p:cNvSpPr>
            <a:spLocks noGrp="1"/>
          </p:cNvSpPr>
          <p:nvPr>
            <p:ph type="title"/>
          </p:nvPr>
        </p:nvSpPr>
        <p:spPr/>
        <p:txBody>
          <a:bodyPr/>
          <a:lstStyle/>
          <a:p>
            <a:r>
              <a:rPr lang="ja-JP" altLang="en-US" dirty="0"/>
              <a:t>フェヒナー説</a:t>
            </a:r>
            <a:endParaRPr kumimoji="1" lang="ja-JP" altLang="en-US" dirty="0"/>
          </a:p>
        </p:txBody>
      </p:sp>
      <p:sp>
        <p:nvSpPr>
          <p:cNvPr id="3" name="コンテンツ プレースホルダー 2">
            <a:extLst>
              <a:ext uri="{FF2B5EF4-FFF2-40B4-BE49-F238E27FC236}">
                <a16:creationId xmlns:a16="http://schemas.microsoft.com/office/drawing/2014/main" id="{D05310C9-E536-4EED-C1DB-30DAA76B6C56}"/>
              </a:ext>
            </a:extLst>
          </p:cNvPr>
          <p:cNvSpPr>
            <a:spLocks noGrp="1"/>
          </p:cNvSpPr>
          <p:nvPr>
            <p:ph idx="1"/>
          </p:nvPr>
        </p:nvSpPr>
        <p:spPr/>
        <p:txBody>
          <a:bodyPr>
            <a:normAutofit/>
          </a:bodyPr>
          <a:lstStyle/>
          <a:p>
            <a:pPr>
              <a:lnSpc>
                <a:spcPct val="130000"/>
              </a:lnSpc>
            </a:pPr>
            <a:r>
              <a:rPr kumimoji="1" lang="ja-JP" altLang="en-US" sz="2200" dirty="0"/>
              <a:t>白が黒に置き換わる時、白の印象はすぐには消えず、しばらく持続する。フェヒナーは「残像現象」（</a:t>
            </a:r>
            <a:r>
              <a:rPr kumimoji="1" lang="en-US" altLang="ja-JP" sz="2200" dirty="0"/>
              <a:t>phenomenon of after sensations</a:t>
            </a:r>
            <a:r>
              <a:rPr kumimoji="1" lang="ja-JP" altLang="en-US" sz="2200" dirty="0"/>
              <a:t>）と呼んだ。</a:t>
            </a:r>
          </a:p>
          <a:p>
            <a:pPr>
              <a:lnSpc>
                <a:spcPct val="130000"/>
              </a:lnSpc>
            </a:pPr>
            <a:r>
              <a:rPr kumimoji="1" lang="ja-JP" altLang="en-US" sz="2200" dirty="0"/>
              <a:t>白の知覚は、眼球にある多くの受容体、おそらく</a:t>
            </a:r>
            <a:r>
              <a:rPr kumimoji="1" lang="en-US" altLang="ja-JP" sz="2200" dirty="0"/>
              <a:t>3</a:t>
            </a:r>
            <a:r>
              <a:rPr kumimoji="1" lang="ja-JP" altLang="en-US" sz="2200" dirty="0"/>
              <a:t>つの受容体に依存する。</a:t>
            </a:r>
          </a:p>
          <a:p>
            <a:pPr>
              <a:lnSpc>
                <a:spcPct val="130000"/>
              </a:lnSpc>
            </a:pPr>
            <a:r>
              <a:rPr kumimoji="1" lang="ja-JP" altLang="en-US" sz="2200" dirty="0"/>
              <a:t>しかし，これらの受容体の（北岡注：信号の？）低下率（著者注：フェヒナーは上昇率について言及していないが、するべきである）は異なる。</a:t>
            </a:r>
          </a:p>
          <a:p>
            <a:pPr>
              <a:lnSpc>
                <a:spcPct val="130000"/>
              </a:lnSpc>
            </a:pPr>
            <a:r>
              <a:rPr kumimoji="1" lang="ja-JP" altLang="en-US" sz="2200" dirty="0"/>
              <a:t>そして、この低下（と上昇）が色の感覚の基礎となるのである（</a:t>
            </a:r>
            <a:r>
              <a:rPr kumimoji="1" lang="en-US" altLang="ja-JP" sz="2200" dirty="0"/>
              <a:t>And it is this differential fall (and rise) which is the basis of the sensation of color.</a:t>
            </a:r>
            <a:r>
              <a:rPr kumimoji="1" lang="ja-JP" altLang="en-US" sz="2200" dirty="0"/>
              <a:t>）。（</a:t>
            </a:r>
            <a:r>
              <a:rPr kumimoji="1" lang="en-US" altLang="ja-JP" sz="2200" dirty="0"/>
              <a:t>p. 102</a:t>
            </a:r>
            <a:r>
              <a:rPr kumimoji="1" lang="ja-JP" altLang="en-US" sz="2200" dirty="0"/>
              <a:t>）</a:t>
            </a:r>
          </a:p>
        </p:txBody>
      </p:sp>
      <p:sp>
        <p:nvSpPr>
          <p:cNvPr id="4" name="テキスト ボックス 3">
            <a:extLst>
              <a:ext uri="{FF2B5EF4-FFF2-40B4-BE49-F238E27FC236}">
                <a16:creationId xmlns:a16="http://schemas.microsoft.com/office/drawing/2014/main" id="{78E8E06A-C1C7-C424-158D-CF2317EA412F}"/>
              </a:ext>
            </a:extLst>
          </p:cNvPr>
          <p:cNvSpPr txBox="1"/>
          <p:nvPr/>
        </p:nvSpPr>
        <p:spPr>
          <a:xfrm>
            <a:off x="2302933" y="6417733"/>
            <a:ext cx="7802136" cy="369332"/>
          </a:xfrm>
          <a:prstGeom prst="rect">
            <a:avLst/>
          </a:prstGeom>
          <a:noFill/>
        </p:spPr>
        <p:txBody>
          <a:bodyPr wrap="none" rtlCol="0">
            <a:spAutoFit/>
          </a:bodyPr>
          <a:lstStyle/>
          <a:p>
            <a:r>
              <a:rPr kumimoji="1" lang="ja-JP" altLang="en-US" dirty="0"/>
              <a:t>北岡注：今後も、繰り返し「再発見」されつつ検討される考え方である。</a:t>
            </a:r>
          </a:p>
        </p:txBody>
      </p:sp>
    </p:spTree>
    <p:extLst>
      <p:ext uri="{BB962C8B-B14F-4D97-AF65-F5344CB8AC3E}">
        <p14:creationId xmlns:p14="http://schemas.microsoft.com/office/powerpoint/2010/main" val="238446330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コンテンツ プレースホルダー 20" descr="アイコン&#10;&#10;低い精度で自動的に生成された説明">
            <a:extLst>
              <a:ext uri="{FF2B5EF4-FFF2-40B4-BE49-F238E27FC236}">
                <a16:creationId xmlns:a16="http://schemas.microsoft.com/office/drawing/2014/main" id="{43971D1A-0C72-6356-FB22-F71F3E8EEC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446" y="1463073"/>
            <a:ext cx="4680000" cy="4680000"/>
          </a:xfrm>
        </p:spPr>
      </p:pic>
      <p:sp>
        <p:nvSpPr>
          <p:cNvPr id="28" name="テキスト ボックス 27">
            <a:extLst>
              <a:ext uri="{FF2B5EF4-FFF2-40B4-BE49-F238E27FC236}">
                <a16:creationId xmlns:a16="http://schemas.microsoft.com/office/drawing/2014/main" id="{12B4368C-D435-E3A7-7E4D-F0C7B4488F9E}"/>
              </a:ext>
            </a:extLst>
          </p:cNvPr>
          <p:cNvSpPr txBox="1"/>
          <p:nvPr/>
        </p:nvSpPr>
        <p:spPr>
          <a:xfrm>
            <a:off x="1173188" y="474855"/>
            <a:ext cx="10241281" cy="646331"/>
          </a:xfrm>
          <a:prstGeom prst="rect">
            <a:avLst/>
          </a:prstGeom>
          <a:noFill/>
        </p:spPr>
        <p:txBody>
          <a:bodyPr wrap="square" rtlCol="0">
            <a:spAutoFit/>
          </a:bodyPr>
          <a:lstStyle/>
          <a:p>
            <a:r>
              <a:rPr lang="ja-JP" altLang="en-US" dirty="0"/>
              <a:t>線の太さの要因のデモ。刺激提示は、パターン・白ベタ・白ベタ・白ベタ・黒ベタ・黒ベタの順。各フレーム</a:t>
            </a:r>
            <a:r>
              <a:rPr lang="en-US" altLang="ja-JP" dirty="0"/>
              <a:t>30ms</a:t>
            </a:r>
            <a:r>
              <a:rPr lang="ja-JP" altLang="en-US" dirty="0"/>
              <a:t>。</a:t>
            </a:r>
            <a:endParaRPr kumimoji="1" lang="ja-JP" altLang="en-US" dirty="0"/>
          </a:p>
        </p:txBody>
      </p:sp>
      <p:sp>
        <p:nvSpPr>
          <p:cNvPr id="29" name="テキスト ボックス 28">
            <a:extLst>
              <a:ext uri="{FF2B5EF4-FFF2-40B4-BE49-F238E27FC236}">
                <a16:creationId xmlns:a16="http://schemas.microsoft.com/office/drawing/2014/main" id="{7E1E06EA-F7CB-48D5-1932-D8C6C0D134FE}"/>
              </a:ext>
            </a:extLst>
          </p:cNvPr>
          <p:cNvSpPr txBox="1"/>
          <p:nvPr/>
        </p:nvSpPr>
        <p:spPr>
          <a:xfrm>
            <a:off x="955962" y="6302801"/>
            <a:ext cx="4188967" cy="369332"/>
          </a:xfrm>
          <a:prstGeom prst="rect">
            <a:avLst/>
          </a:prstGeom>
          <a:noFill/>
        </p:spPr>
        <p:txBody>
          <a:bodyPr wrap="none" rtlCol="0">
            <a:spAutoFit/>
          </a:bodyPr>
          <a:lstStyle/>
          <a:p>
            <a:r>
              <a:rPr kumimoji="1" lang="en-US" altLang="ja-JP" dirty="0"/>
              <a:t>Benham-onoff40-SWWWKK-30ms.gif</a:t>
            </a:r>
            <a:endParaRPr kumimoji="1" lang="ja-JP" altLang="en-US" dirty="0"/>
          </a:p>
        </p:txBody>
      </p:sp>
      <p:pic>
        <p:nvPicPr>
          <p:cNvPr id="31" name="図 30" descr="テキスト&#10;&#10;自動的に生成された説明">
            <a:extLst>
              <a:ext uri="{FF2B5EF4-FFF2-40B4-BE49-F238E27FC236}">
                <a16:creationId xmlns:a16="http://schemas.microsoft.com/office/drawing/2014/main" id="{856D599A-40C7-EB9C-0A87-6D1B7E34D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556" y="1463073"/>
            <a:ext cx="4680000" cy="4680000"/>
          </a:xfrm>
          <a:prstGeom prst="rect">
            <a:avLst/>
          </a:prstGeom>
        </p:spPr>
      </p:pic>
      <p:sp>
        <p:nvSpPr>
          <p:cNvPr id="32" name="テキスト ボックス 31">
            <a:extLst>
              <a:ext uri="{FF2B5EF4-FFF2-40B4-BE49-F238E27FC236}">
                <a16:creationId xmlns:a16="http://schemas.microsoft.com/office/drawing/2014/main" id="{13DF7769-DBBF-0387-F7C7-1DC266749077}"/>
              </a:ext>
            </a:extLst>
          </p:cNvPr>
          <p:cNvSpPr txBox="1"/>
          <p:nvPr/>
        </p:nvSpPr>
        <p:spPr>
          <a:xfrm>
            <a:off x="7047071" y="6302801"/>
            <a:ext cx="4188967" cy="369332"/>
          </a:xfrm>
          <a:prstGeom prst="rect">
            <a:avLst/>
          </a:prstGeom>
          <a:noFill/>
        </p:spPr>
        <p:txBody>
          <a:bodyPr wrap="none" rtlCol="0">
            <a:spAutoFit/>
          </a:bodyPr>
          <a:lstStyle/>
          <a:p>
            <a:r>
              <a:rPr kumimoji="1" lang="en-US" altLang="ja-JP" dirty="0"/>
              <a:t>Benham-onoff41-SWWWKK-30ms.gif</a:t>
            </a:r>
            <a:endParaRPr kumimoji="1" lang="ja-JP" altLang="en-US" dirty="0"/>
          </a:p>
        </p:txBody>
      </p:sp>
    </p:spTree>
    <p:extLst>
      <p:ext uri="{BB962C8B-B14F-4D97-AF65-F5344CB8AC3E}">
        <p14:creationId xmlns:p14="http://schemas.microsoft.com/office/powerpoint/2010/main" val="259764977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アイコン&#10;&#10;低い精度で自動的に生成された説明">
            <a:extLst>
              <a:ext uri="{FF2B5EF4-FFF2-40B4-BE49-F238E27FC236}">
                <a16:creationId xmlns:a16="http://schemas.microsoft.com/office/drawing/2014/main" id="{B56B926D-3E4C-8860-808F-CBBBBFE92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93" y="1471354"/>
            <a:ext cx="4680000" cy="4680000"/>
          </a:xfrm>
          <a:prstGeom prst="rect">
            <a:avLst/>
          </a:prstGeom>
        </p:spPr>
      </p:pic>
      <p:sp>
        <p:nvSpPr>
          <p:cNvPr id="5" name="テキスト ボックス 4">
            <a:extLst>
              <a:ext uri="{FF2B5EF4-FFF2-40B4-BE49-F238E27FC236}">
                <a16:creationId xmlns:a16="http://schemas.microsoft.com/office/drawing/2014/main" id="{AFE5A102-0C04-3703-25EF-DD63AF612103}"/>
              </a:ext>
            </a:extLst>
          </p:cNvPr>
          <p:cNvSpPr txBox="1"/>
          <p:nvPr/>
        </p:nvSpPr>
        <p:spPr>
          <a:xfrm>
            <a:off x="1138842" y="532080"/>
            <a:ext cx="10241281" cy="646331"/>
          </a:xfrm>
          <a:prstGeom prst="rect">
            <a:avLst/>
          </a:prstGeom>
          <a:noFill/>
        </p:spPr>
        <p:txBody>
          <a:bodyPr wrap="square" rtlCol="0">
            <a:spAutoFit/>
          </a:bodyPr>
          <a:lstStyle/>
          <a:p>
            <a:r>
              <a:rPr lang="ja-JP" altLang="en-US" dirty="0"/>
              <a:t>線の太さの要因のデモ。刺激提示は、パターン・白ベタ・白ベタ・黒ベタ・黒ベタ・白ベタの順。各フレーム</a:t>
            </a:r>
            <a:r>
              <a:rPr lang="en-US" altLang="ja-JP" dirty="0"/>
              <a:t>30ms</a:t>
            </a:r>
            <a:r>
              <a:rPr lang="ja-JP" altLang="en-US" dirty="0"/>
              <a:t>。</a:t>
            </a:r>
            <a:endParaRPr kumimoji="1" lang="ja-JP" altLang="en-US" dirty="0"/>
          </a:p>
        </p:txBody>
      </p:sp>
      <p:sp>
        <p:nvSpPr>
          <p:cNvPr id="6" name="テキスト ボックス 5">
            <a:extLst>
              <a:ext uri="{FF2B5EF4-FFF2-40B4-BE49-F238E27FC236}">
                <a16:creationId xmlns:a16="http://schemas.microsoft.com/office/drawing/2014/main" id="{0E2A2ED4-72EB-D866-5B90-86DB51F4156C}"/>
              </a:ext>
            </a:extLst>
          </p:cNvPr>
          <p:cNvSpPr txBox="1"/>
          <p:nvPr/>
        </p:nvSpPr>
        <p:spPr>
          <a:xfrm>
            <a:off x="955963" y="6302801"/>
            <a:ext cx="4188967" cy="369332"/>
          </a:xfrm>
          <a:prstGeom prst="rect">
            <a:avLst/>
          </a:prstGeom>
          <a:noFill/>
        </p:spPr>
        <p:txBody>
          <a:bodyPr wrap="none" rtlCol="0">
            <a:spAutoFit/>
          </a:bodyPr>
          <a:lstStyle/>
          <a:p>
            <a:r>
              <a:rPr kumimoji="1" lang="en-US" altLang="ja-JP" dirty="0"/>
              <a:t>Benham-onoff40-SWWKKW-30ms.gif</a:t>
            </a:r>
            <a:endParaRPr kumimoji="1" lang="ja-JP" altLang="en-US" dirty="0"/>
          </a:p>
        </p:txBody>
      </p:sp>
      <p:pic>
        <p:nvPicPr>
          <p:cNvPr id="8" name="図 7" descr="テキスト&#10;&#10;自動的に生成された説明">
            <a:extLst>
              <a:ext uri="{FF2B5EF4-FFF2-40B4-BE49-F238E27FC236}">
                <a16:creationId xmlns:a16="http://schemas.microsoft.com/office/drawing/2014/main" id="{521325C1-386C-05DC-0490-5C00EA3B9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509" y="1471354"/>
            <a:ext cx="4680000" cy="4680000"/>
          </a:xfrm>
          <a:prstGeom prst="rect">
            <a:avLst/>
          </a:prstGeom>
        </p:spPr>
      </p:pic>
      <p:sp>
        <p:nvSpPr>
          <p:cNvPr id="9" name="テキスト ボックス 8">
            <a:extLst>
              <a:ext uri="{FF2B5EF4-FFF2-40B4-BE49-F238E27FC236}">
                <a16:creationId xmlns:a16="http://schemas.microsoft.com/office/drawing/2014/main" id="{0D292BF3-CB5A-83F4-DB73-60C95D302EFC}"/>
              </a:ext>
            </a:extLst>
          </p:cNvPr>
          <p:cNvSpPr txBox="1"/>
          <p:nvPr/>
        </p:nvSpPr>
        <p:spPr>
          <a:xfrm>
            <a:off x="7071025" y="6302801"/>
            <a:ext cx="4188967" cy="369332"/>
          </a:xfrm>
          <a:prstGeom prst="rect">
            <a:avLst/>
          </a:prstGeom>
          <a:noFill/>
        </p:spPr>
        <p:txBody>
          <a:bodyPr wrap="none" rtlCol="0">
            <a:spAutoFit/>
          </a:bodyPr>
          <a:lstStyle/>
          <a:p>
            <a:r>
              <a:rPr kumimoji="1" lang="en-US" altLang="ja-JP" dirty="0"/>
              <a:t>Benham-onoff41-SWWKKW-30ms.gif</a:t>
            </a:r>
            <a:endParaRPr kumimoji="1" lang="ja-JP" altLang="en-US" dirty="0"/>
          </a:p>
        </p:txBody>
      </p:sp>
    </p:spTree>
    <p:extLst>
      <p:ext uri="{BB962C8B-B14F-4D97-AF65-F5344CB8AC3E}">
        <p14:creationId xmlns:p14="http://schemas.microsoft.com/office/powerpoint/2010/main" val="425053136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アイコン&#10;&#10;低い精度で自動的に生成された説明">
            <a:extLst>
              <a:ext uri="{FF2B5EF4-FFF2-40B4-BE49-F238E27FC236}">
                <a16:creationId xmlns:a16="http://schemas.microsoft.com/office/drawing/2014/main" id="{79665D2C-ED8F-E94A-35DC-3C709601B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46" y="1433858"/>
            <a:ext cx="4680000" cy="4680000"/>
          </a:xfrm>
          <a:prstGeom prst="rect">
            <a:avLst/>
          </a:prstGeom>
        </p:spPr>
      </p:pic>
      <p:sp>
        <p:nvSpPr>
          <p:cNvPr id="5" name="テキスト ボックス 4">
            <a:extLst>
              <a:ext uri="{FF2B5EF4-FFF2-40B4-BE49-F238E27FC236}">
                <a16:creationId xmlns:a16="http://schemas.microsoft.com/office/drawing/2014/main" id="{AA3B9F06-F2EB-D4E2-DDEA-47A6AB2CAE5D}"/>
              </a:ext>
            </a:extLst>
          </p:cNvPr>
          <p:cNvSpPr txBox="1"/>
          <p:nvPr/>
        </p:nvSpPr>
        <p:spPr>
          <a:xfrm>
            <a:off x="1138842" y="532080"/>
            <a:ext cx="10241281" cy="646331"/>
          </a:xfrm>
          <a:prstGeom prst="rect">
            <a:avLst/>
          </a:prstGeom>
          <a:noFill/>
        </p:spPr>
        <p:txBody>
          <a:bodyPr wrap="square" rtlCol="0">
            <a:spAutoFit/>
          </a:bodyPr>
          <a:lstStyle/>
          <a:p>
            <a:r>
              <a:rPr lang="ja-JP" altLang="en-US" dirty="0"/>
              <a:t>線の太さの要因のデモ。刺激提示は、パターン・白ベタ・黒ベタ・黒ベタ・白ベタ・白ベタの順。各フレーム</a:t>
            </a:r>
            <a:r>
              <a:rPr lang="en-US" altLang="ja-JP" dirty="0"/>
              <a:t>30ms</a:t>
            </a:r>
            <a:r>
              <a:rPr lang="ja-JP" altLang="en-US" dirty="0"/>
              <a:t>。</a:t>
            </a:r>
            <a:endParaRPr kumimoji="1" lang="ja-JP" altLang="en-US" dirty="0"/>
          </a:p>
        </p:txBody>
      </p:sp>
      <p:sp>
        <p:nvSpPr>
          <p:cNvPr id="6" name="テキスト ボックス 5">
            <a:extLst>
              <a:ext uri="{FF2B5EF4-FFF2-40B4-BE49-F238E27FC236}">
                <a16:creationId xmlns:a16="http://schemas.microsoft.com/office/drawing/2014/main" id="{B5D4CBE1-FD19-5E10-CE1D-5DE489096FBA}"/>
              </a:ext>
            </a:extLst>
          </p:cNvPr>
          <p:cNvSpPr txBox="1"/>
          <p:nvPr/>
        </p:nvSpPr>
        <p:spPr>
          <a:xfrm>
            <a:off x="955963" y="6302801"/>
            <a:ext cx="4188967" cy="369332"/>
          </a:xfrm>
          <a:prstGeom prst="rect">
            <a:avLst/>
          </a:prstGeom>
          <a:noFill/>
        </p:spPr>
        <p:txBody>
          <a:bodyPr wrap="none" rtlCol="0">
            <a:spAutoFit/>
          </a:bodyPr>
          <a:lstStyle/>
          <a:p>
            <a:r>
              <a:rPr kumimoji="1" lang="en-US" altLang="ja-JP" dirty="0"/>
              <a:t>Benham-onoff40-SWKKWW-30ms.gif</a:t>
            </a:r>
            <a:endParaRPr kumimoji="1" lang="ja-JP" altLang="en-US" dirty="0"/>
          </a:p>
        </p:txBody>
      </p:sp>
      <p:pic>
        <p:nvPicPr>
          <p:cNvPr id="8" name="図 7" descr="テキスト&#10;&#10;自動的に生成された説明">
            <a:extLst>
              <a:ext uri="{FF2B5EF4-FFF2-40B4-BE49-F238E27FC236}">
                <a16:creationId xmlns:a16="http://schemas.microsoft.com/office/drawing/2014/main" id="{0E96BED7-8B8C-7F87-46A4-12AC0AA27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554" y="1433858"/>
            <a:ext cx="4680000" cy="4680000"/>
          </a:xfrm>
          <a:prstGeom prst="rect">
            <a:avLst/>
          </a:prstGeom>
        </p:spPr>
      </p:pic>
      <p:sp>
        <p:nvSpPr>
          <p:cNvPr id="9" name="テキスト ボックス 8">
            <a:extLst>
              <a:ext uri="{FF2B5EF4-FFF2-40B4-BE49-F238E27FC236}">
                <a16:creationId xmlns:a16="http://schemas.microsoft.com/office/drawing/2014/main" id="{E72903C5-0F1B-C242-6070-25E4BB262A65}"/>
              </a:ext>
            </a:extLst>
          </p:cNvPr>
          <p:cNvSpPr txBox="1"/>
          <p:nvPr/>
        </p:nvSpPr>
        <p:spPr>
          <a:xfrm>
            <a:off x="7071025" y="6302801"/>
            <a:ext cx="4188967" cy="369332"/>
          </a:xfrm>
          <a:prstGeom prst="rect">
            <a:avLst/>
          </a:prstGeom>
          <a:noFill/>
        </p:spPr>
        <p:txBody>
          <a:bodyPr wrap="none" rtlCol="0">
            <a:spAutoFit/>
          </a:bodyPr>
          <a:lstStyle/>
          <a:p>
            <a:r>
              <a:rPr kumimoji="1" lang="en-US" altLang="ja-JP" dirty="0"/>
              <a:t>Benham-onoff41-SWKKWW-30ms.gif</a:t>
            </a:r>
            <a:endParaRPr kumimoji="1" lang="ja-JP" altLang="en-US" dirty="0"/>
          </a:p>
        </p:txBody>
      </p:sp>
    </p:spTree>
    <p:extLst>
      <p:ext uri="{BB962C8B-B14F-4D97-AF65-F5344CB8AC3E}">
        <p14:creationId xmlns:p14="http://schemas.microsoft.com/office/powerpoint/2010/main" val="381566056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アイコン&#10;&#10;低い精度で自動的に生成された説明">
            <a:extLst>
              <a:ext uri="{FF2B5EF4-FFF2-40B4-BE49-F238E27FC236}">
                <a16:creationId xmlns:a16="http://schemas.microsoft.com/office/drawing/2014/main" id="{C02EB001-A72B-0048-BA74-EFE84FD6D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46" y="1400606"/>
            <a:ext cx="4680000" cy="4680000"/>
          </a:xfrm>
          <a:prstGeom prst="rect">
            <a:avLst/>
          </a:prstGeom>
        </p:spPr>
      </p:pic>
      <p:sp>
        <p:nvSpPr>
          <p:cNvPr id="5" name="テキスト ボックス 4">
            <a:extLst>
              <a:ext uri="{FF2B5EF4-FFF2-40B4-BE49-F238E27FC236}">
                <a16:creationId xmlns:a16="http://schemas.microsoft.com/office/drawing/2014/main" id="{59503A1C-54EB-6431-3249-D7BB209DBECE}"/>
              </a:ext>
            </a:extLst>
          </p:cNvPr>
          <p:cNvSpPr txBox="1"/>
          <p:nvPr/>
        </p:nvSpPr>
        <p:spPr>
          <a:xfrm>
            <a:off x="1138842" y="532080"/>
            <a:ext cx="10241281" cy="646331"/>
          </a:xfrm>
          <a:prstGeom prst="rect">
            <a:avLst/>
          </a:prstGeom>
          <a:noFill/>
        </p:spPr>
        <p:txBody>
          <a:bodyPr wrap="square" rtlCol="0">
            <a:spAutoFit/>
          </a:bodyPr>
          <a:lstStyle/>
          <a:p>
            <a:r>
              <a:rPr lang="ja-JP" altLang="en-US" dirty="0"/>
              <a:t>線の太さの要因のデモ。刺激提示は、パターン・黒ベタ・黒ベタ・白ベタ・白ベタ・白ベタの順。各フレーム</a:t>
            </a:r>
            <a:r>
              <a:rPr lang="en-US" altLang="ja-JP" dirty="0"/>
              <a:t>30ms</a:t>
            </a:r>
            <a:r>
              <a:rPr lang="ja-JP" altLang="en-US" dirty="0"/>
              <a:t>。</a:t>
            </a:r>
            <a:endParaRPr kumimoji="1" lang="ja-JP" altLang="en-US" dirty="0"/>
          </a:p>
        </p:txBody>
      </p:sp>
      <p:sp>
        <p:nvSpPr>
          <p:cNvPr id="6" name="テキスト ボックス 5">
            <a:extLst>
              <a:ext uri="{FF2B5EF4-FFF2-40B4-BE49-F238E27FC236}">
                <a16:creationId xmlns:a16="http://schemas.microsoft.com/office/drawing/2014/main" id="{70566BF7-5A67-1DC4-15AD-8F936F4532B6}"/>
              </a:ext>
            </a:extLst>
          </p:cNvPr>
          <p:cNvSpPr txBox="1"/>
          <p:nvPr/>
        </p:nvSpPr>
        <p:spPr>
          <a:xfrm>
            <a:off x="955963" y="6302801"/>
            <a:ext cx="4188967" cy="369332"/>
          </a:xfrm>
          <a:prstGeom prst="rect">
            <a:avLst/>
          </a:prstGeom>
          <a:noFill/>
        </p:spPr>
        <p:txBody>
          <a:bodyPr wrap="none" rtlCol="0">
            <a:spAutoFit/>
          </a:bodyPr>
          <a:lstStyle/>
          <a:p>
            <a:r>
              <a:rPr kumimoji="1" lang="en-US" altLang="ja-JP" dirty="0"/>
              <a:t>Benham-onoff40-SKKWWW-30ms.gif</a:t>
            </a:r>
            <a:endParaRPr kumimoji="1" lang="ja-JP" altLang="en-US" dirty="0"/>
          </a:p>
        </p:txBody>
      </p:sp>
      <p:pic>
        <p:nvPicPr>
          <p:cNvPr id="8" name="図 7" descr="テキスト&#10;&#10;自動的に生成された説明">
            <a:extLst>
              <a:ext uri="{FF2B5EF4-FFF2-40B4-BE49-F238E27FC236}">
                <a16:creationId xmlns:a16="http://schemas.microsoft.com/office/drawing/2014/main" id="{6940EFD3-09B8-3B62-DC0B-CEEE58694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554" y="1400606"/>
            <a:ext cx="4680000" cy="4680000"/>
          </a:xfrm>
          <a:prstGeom prst="rect">
            <a:avLst/>
          </a:prstGeom>
        </p:spPr>
      </p:pic>
      <p:sp>
        <p:nvSpPr>
          <p:cNvPr id="9" name="テキスト ボックス 8">
            <a:extLst>
              <a:ext uri="{FF2B5EF4-FFF2-40B4-BE49-F238E27FC236}">
                <a16:creationId xmlns:a16="http://schemas.microsoft.com/office/drawing/2014/main" id="{B6553DED-5A75-4943-2F4C-9FB33829DAE3}"/>
              </a:ext>
            </a:extLst>
          </p:cNvPr>
          <p:cNvSpPr txBox="1"/>
          <p:nvPr/>
        </p:nvSpPr>
        <p:spPr>
          <a:xfrm>
            <a:off x="7071025" y="6302801"/>
            <a:ext cx="4188967" cy="369332"/>
          </a:xfrm>
          <a:prstGeom prst="rect">
            <a:avLst/>
          </a:prstGeom>
          <a:noFill/>
        </p:spPr>
        <p:txBody>
          <a:bodyPr wrap="none" rtlCol="0">
            <a:spAutoFit/>
          </a:bodyPr>
          <a:lstStyle/>
          <a:p>
            <a:r>
              <a:rPr kumimoji="1" lang="en-US" altLang="ja-JP" dirty="0"/>
              <a:t>Benham-onoff41-SKKWWW-30ms.gif</a:t>
            </a:r>
            <a:endParaRPr kumimoji="1" lang="ja-JP" altLang="en-US" dirty="0"/>
          </a:p>
        </p:txBody>
      </p:sp>
    </p:spTree>
    <p:extLst>
      <p:ext uri="{BB962C8B-B14F-4D97-AF65-F5344CB8AC3E}">
        <p14:creationId xmlns:p14="http://schemas.microsoft.com/office/powerpoint/2010/main" val="8845698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34E674-6687-E97B-A58A-B9CE1EF6DBF2}"/>
              </a:ext>
            </a:extLst>
          </p:cNvPr>
          <p:cNvSpPr>
            <a:spLocks noGrp="1"/>
          </p:cNvSpPr>
          <p:nvPr>
            <p:ph type="title"/>
          </p:nvPr>
        </p:nvSpPr>
        <p:spPr/>
        <p:txBody>
          <a:bodyPr>
            <a:normAutofit/>
          </a:bodyPr>
          <a:lstStyle/>
          <a:p>
            <a:pPr>
              <a:lnSpc>
                <a:spcPct val="130000"/>
              </a:lnSpc>
            </a:pPr>
            <a:r>
              <a:rPr kumimoji="1" lang="ja-JP" altLang="en-US" sz="1700" dirty="0"/>
              <a:t>白ベタ・黒ベタの比率の効果。左端は、刺激・白・白・白・白・黒、左から</a:t>
            </a:r>
            <a:r>
              <a:rPr kumimoji="1" lang="en-US" altLang="ja-JP" sz="1700" dirty="0"/>
              <a:t>2</a:t>
            </a:r>
            <a:r>
              <a:rPr kumimoji="1" lang="ja-JP" altLang="en-US" sz="1700" dirty="0"/>
              <a:t>番目は、刺激・白・白・白・黒・黒。右から</a:t>
            </a:r>
            <a:r>
              <a:rPr kumimoji="1" lang="en-US" altLang="ja-JP" sz="1700" dirty="0"/>
              <a:t>2</a:t>
            </a:r>
            <a:r>
              <a:rPr kumimoji="1" lang="ja-JP" altLang="en-US" sz="1700" dirty="0"/>
              <a:t>番目は、刺激・白・白・黒・黒・黒。右端は、刺激・白・黒・黒・黒・黒。</a:t>
            </a:r>
          </a:p>
        </p:txBody>
      </p:sp>
      <p:pic>
        <p:nvPicPr>
          <p:cNvPr id="5" name="コンテンツ プレースホルダー 4" descr="アイコン&#10;&#10;低い精度で自動的に生成された説明">
            <a:extLst>
              <a:ext uri="{FF2B5EF4-FFF2-40B4-BE49-F238E27FC236}">
                <a16:creationId xmlns:a16="http://schemas.microsoft.com/office/drawing/2014/main" id="{6E16B5A8-1EBC-92EC-B478-A06F36D440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190" y="2263974"/>
            <a:ext cx="2520000" cy="2520000"/>
          </a:xfrm>
        </p:spPr>
      </p:pic>
      <p:pic>
        <p:nvPicPr>
          <p:cNvPr id="7" name="図 6" descr="アイコン&#10;&#10;低い精度で自動的に生成された説明">
            <a:extLst>
              <a:ext uri="{FF2B5EF4-FFF2-40B4-BE49-F238E27FC236}">
                <a16:creationId xmlns:a16="http://schemas.microsoft.com/office/drawing/2014/main" id="{05AD2646-25E4-D302-BA84-D3D398F5E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064" y="2263974"/>
            <a:ext cx="2520000" cy="2520000"/>
          </a:xfrm>
          <a:prstGeom prst="rect">
            <a:avLst/>
          </a:prstGeom>
        </p:spPr>
      </p:pic>
      <p:pic>
        <p:nvPicPr>
          <p:cNvPr id="9" name="図 8" descr="アイコン&#10;&#10;低い精度で自動的に生成された説明">
            <a:extLst>
              <a:ext uri="{FF2B5EF4-FFF2-40B4-BE49-F238E27FC236}">
                <a16:creationId xmlns:a16="http://schemas.microsoft.com/office/drawing/2014/main" id="{27C9976B-51FC-FAD6-0D60-726D3ECC9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938" y="2263974"/>
            <a:ext cx="2520000" cy="2520000"/>
          </a:xfrm>
          <a:prstGeom prst="rect">
            <a:avLst/>
          </a:prstGeom>
        </p:spPr>
      </p:pic>
      <p:pic>
        <p:nvPicPr>
          <p:cNvPr id="11" name="図 10" descr="アイコン&#10;&#10;低い精度で自動的に生成された説明">
            <a:extLst>
              <a:ext uri="{FF2B5EF4-FFF2-40B4-BE49-F238E27FC236}">
                <a16:creationId xmlns:a16="http://schemas.microsoft.com/office/drawing/2014/main" id="{8D19A675-D739-5969-EA26-322BC8818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3812" y="2263974"/>
            <a:ext cx="2520000" cy="2520000"/>
          </a:xfrm>
          <a:prstGeom prst="rect">
            <a:avLst/>
          </a:prstGeom>
        </p:spPr>
      </p:pic>
    </p:spTree>
    <p:extLst>
      <p:ext uri="{BB962C8B-B14F-4D97-AF65-F5344CB8AC3E}">
        <p14:creationId xmlns:p14="http://schemas.microsoft.com/office/powerpoint/2010/main" val="26148438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2F2E9B-006E-074F-7982-B5FF22CB3747}"/>
              </a:ext>
            </a:extLst>
          </p:cNvPr>
          <p:cNvSpPr>
            <a:spLocks noGrp="1"/>
          </p:cNvSpPr>
          <p:nvPr>
            <p:ph type="title"/>
          </p:nvPr>
        </p:nvSpPr>
        <p:spPr>
          <a:xfrm>
            <a:off x="838200" y="365125"/>
            <a:ext cx="4130040" cy="1687195"/>
          </a:xfrm>
        </p:spPr>
        <p:txBody>
          <a:bodyPr>
            <a:normAutofit/>
          </a:bodyPr>
          <a:lstStyle/>
          <a:p>
            <a:r>
              <a:rPr kumimoji="1" lang="ja-JP" altLang="en-US" sz="1500" dirty="0"/>
              <a:t>赤く見える黒刺激は、面積が大きいと明るく見える？</a:t>
            </a:r>
          </a:p>
        </p:txBody>
      </p:sp>
      <p:pic>
        <p:nvPicPr>
          <p:cNvPr id="4" name="図 3" descr="アイコン&#10;&#10;低い精度で自動的に生成された説明">
            <a:extLst>
              <a:ext uri="{FF2B5EF4-FFF2-40B4-BE49-F238E27FC236}">
                <a16:creationId xmlns:a16="http://schemas.microsoft.com/office/drawing/2014/main" id="{8AEE3807-C195-171E-8992-B87D20DCB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75" y="2280600"/>
            <a:ext cx="1800000" cy="1800000"/>
          </a:xfrm>
          <a:prstGeom prst="rect">
            <a:avLst/>
          </a:prstGeom>
        </p:spPr>
      </p:pic>
      <p:pic>
        <p:nvPicPr>
          <p:cNvPr id="5" name="図 4" descr="アイコン&#10;&#10;低い精度で自動的に生成された説明">
            <a:extLst>
              <a:ext uri="{FF2B5EF4-FFF2-40B4-BE49-F238E27FC236}">
                <a16:creationId xmlns:a16="http://schemas.microsoft.com/office/drawing/2014/main" id="{88404FC0-A3E3-3FBF-6584-754C58AED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61192953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91CBB3-A394-17D3-DCF9-FCCFDDFEB14E}"/>
              </a:ext>
            </a:extLst>
          </p:cNvPr>
          <p:cNvSpPr>
            <a:spLocks noGrp="1"/>
          </p:cNvSpPr>
          <p:nvPr>
            <p:ph type="title"/>
          </p:nvPr>
        </p:nvSpPr>
        <p:spPr>
          <a:xfrm>
            <a:off x="191192" y="2952485"/>
            <a:ext cx="2802775" cy="1325563"/>
          </a:xfrm>
        </p:spPr>
        <p:txBody>
          <a:bodyPr>
            <a:normAutofit/>
          </a:bodyPr>
          <a:lstStyle/>
          <a:p>
            <a:r>
              <a:rPr kumimoji="1" lang="ja-JP" altLang="en-US" sz="4000" dirty="0"/>
              <a:t>おしまい</a:t>
            </a:r>
          </a:p>
        </p:txBody>
      </p:sp>
      <p:pic>
        <p:nvPicPr>
          <p:cNvPr id="5" name="コンテンツ プレースホルダー 4" descr="テキスト&#10;&#10;自動的に生成された説明">
            <a:extLst>
              <a:ext uri="{FF2B5EF4-FFF2-40B4-BE49-F238E27FC236}">
                <a16:creationId xmlns:a16="http://schemas.microsoft.com/office/drawing/2014/main" id="{3998DB9B-C14C-F909-93EA-BC861D6D2C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9592" y="0"/>
            <a:ext cx="9027623" cy="6876509"/>
          </a:xfrm>
        </p:spPr>
      </p:pic>
      <p:sp>
        <p:nvSpPr>
          <p:cNvPr id="4" name="テキスト ボックス 3">
            <a:extLst>
              <a:ext uri="{FF2B5EF4-FFF2-40B4-BE49-F238E27FC236}">
                <a16:creationId xmlns:a16="http://schemas.microsoft.com/office/drawing/2014/main" id="{6A492AA5-2ABA-D918-6B01-17A945F35C56}"/>
              </a:ext>
            </a:extLst>
          </p:cNvPr>
          <p:cNvSpPr txBox="1"/>
          <p:nvPr/>
        </p:nvSpPr>
        <p:spPr>
          <a:xfrm>
            <a:off x="191192" y="347470"/>
            <a:ext cx="2438400" cy="2169825"/>
          </a:xfrm>
          <a:prstGeom prst="rect">
            <a:avLst/>
          </a:prstGeom>
          <a:noFill/>
        </p:spPr>
        <p:txBody>
          <a:bodyPr wrap="square" rtlCol="0">
            <a:spAutoFit/>
          </a:bodyPr>
          <a:lstStyle/>
          <a:p>
            <a:r>
              <a:rPr kumimoji="1" lang="ja-JP" altLang="en-US" sz="1500" dirty="0"/>
              <a:t>すみません、準備時間の不足のため、</a:t>
            </a:r>
            <a:r>
              <a:rPr kumimoji="1" lang="en-US" altLang="ja-JP" sz="1500" dirty="0"/>
              <a:t>Cohen &amp; Gordon (1949) </a:t>
            </a:r>
            <a:r>
              <a:rPr kumimoji="1" lang="ja-JP" altLang="en-US" sz="1500" dirty="0"/>
              <a:t>以降の主観色の研究のレビューにあまり手</a:t>
            </a:r>
            <a:r>
              <a:rPr lang="ja-JP" altLang="en-US" sz="1500" dirty="0"/>
              <a:t>が回り</a:t>
            </a:r>
            <a:r>
              <a:rPr kumimoji="1" lang="ja-JP" altLang="en-US" sz="1500" dirty="0"/>
              <a:t>ませんでした。というわけで、トークのタイトルは「主観色研究の</a:t>
            </a:r>
            <a:r>
              <a:rPr kumimoji="1" lang="en-US" altLang="ja-JP" sz="1500" dirty="0"/>
              <a:t>75</a:t>
            </a:r>
            <a:r>
              <a:rPr kumimoji="1" lang="ja-JP" altLang="en-US" sz="1500" dirty="0"/>
              <a:t>年前現在」ということで。</a:t>
            </a:r>
          </a:p>
        </p:txBody>
      </p:sp>
      <p:sp>
        <p:nvSpPr>
          <p:cNvPr id="6" name="テキスト ボックス 5">
            <a:extLst>
              <a:ext uri="{FF2B5EF4-FFF2-40B4-BE49-F238E27FC236}">
                <a16:creationId xmlns:a16="http://schemas.microsoft.com/office/drawing/2014/main" id="{4464B225-892B-464D-EA6A-7A18D7894285}"/>
              </a:ext>
            </a:extLst>
          </p:cNvPr>
          <p:cNvSpPr txBox="1"/>
          <p:nvPr/>
        </p:nvSpPr>
        <p:spPr>
          <a:xfrm>
            <a:off x="278745" y="5503647"/>
            <a:ext cx="2083456" cy="1246495"/>
          </a:xfrm>
          <a:prstGeom prst="rect">
            <a:avLst/>
          </a:prstGeom>
          <a:noFill/>
        </p:spPr>
        <p:txBody>
          <a:bodyPr wrap="square" rtlCol="0">
            <a:spAutoFit/>
          </a:bodyPr>
          <a:lstStyle/>
          <a:p>
            <a:r>
              <a:rPr kumimoji="1" lang="ja-JP" altLang="en-US" sz="1500" dirty="0"/>
              <a:t>追伸　立命館大学の知覚心理学グループは、</a:t>
            </a:r>
            <a:r>
              <a:rPr kumimoji="1" lang="ja-JP" altLang="en-US" sz="1500" dirty="0">
                <a:hlinkClick r:id="rId3"/>
              </a:rPr>
              <a:t>佐世保独楽本舗</a:t>
            </a:r>
            <a:r>
              <a:rPr kumimoji="1" lang="ja-JP" altLang="en-US" sz="1500" dirty="0"/>
              <a:t>さんと交流があります。</a:t>
            </a:r>
          </a:p>
        </p:txBody>
      </p:sp>
    </p:spTree>
    <p:extLst>
      <p:ext uri="{BB962C8B-B14F-4D97-AF65-F5344CB8AC3E}">
        <p14:creationId xmlns:p14="http://schemas.microsoft.com/office/powerpoint/2010/main" val="2210530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6690289-09BC-9A86-EC09-912AF78CD68B}"/>
              </a:ext>
            </a:extLst>
          </p:cNvPr>
          <p:cNvSpPr>
            <a:spLocks noGrp="1"/>
          </p:cNvSpPr>
          <p:nvPr>
            <p:ph idx="1"/>
          </p:nvPr>
        </p:nvSpPr>
        <p:spPr>
          <a:xfrm>
            <a:off x="838200" y="2097088"/>
            <a:ext cx="10515600" cy="1603375"/>
          </a:xfrm>
        </p:spPr>
        <p:txBody>
          <a:bodyPr>
            <a:normAutofit/>
          </a:bodyPr>
          <a:lstStyle/>
          <a:p>
            <a:pPr marL="0" indent="0">
              <a:buNone/>
            </a:pPr>
            <a:r>
              <a:rPr kumimoji="1" lang="en-US" altLang="ja-JP" sz="2400" dirty="0">
                <a:hlinkClick r:id="rId2"/>
              </a:rPr>
              <a:t>https://www.psy.ritsumei.ac.jp/akitaoka/kosaku4.html</a:t>
            </a:r>
            <a:endParaRPr kumimoji="1" lang="ja-JP" altLang="en-US" sz="2400" dirty="0"/>
          </a:p>
          <a:p>
            <a:endParaRPr kumimoji="1" lang="ja-JP" altLang="en-US" sz="2400" dirty="0"/>
          </a:p>
        </p:txBody>
      </p:sp>
      <p:sp>
        <p:nvSpPr>
          <p:cNvPr id="5" name="タイトル 4">
            <a:extLst>
              <a:ext uri="{FF2B5EF4-FFF2-40B4-BE49-F238E27FC236}">
                <a16:creationId xmlns:a16="http://schemas.microsoft.com/office/drawing/2014/main" id="{69773AF6-D21F-1EC7-2391-E2197043254D}"/>
              </a:ext>
            </a:extLst>
          </p:cNvPr>
          <p:cNvSpPr>
            <a:spLocks noGrp="1"/>
          </p:cNvSpPr>
          <p:nvPr>
            <p:ph type="title"/>
          </p:nvPr>
        </p:nvSpPr>
        <p:spPr>
          <a:xfrm>
            <a:off x="838200" y="771525"/>
            <a:ext cx="10515600" cy="1325563"/>
          </a:xfrm>
        </p:spPr>
        <p:txBody>
          <a:bodyPr>
            <a:normAutofit/>
          </a:bodyPr>
          <a:lstStyle/>
          <a:p>
            <a:r>
              <a:rPr lang="ja-JP" altLang="en-US" sz="3000" dirty="0"/>
              <a:t>ちょっと脱線。画像ファイルを下記ウェブページからダウンロードできます。</a:t>
            </a:r>
          </a:p>
        </p:txBody>
      </p:sp>
      <p:pic>
        <p:nvPicPr>
          <p:cNvPr id="7" name="図 6" descr="アイコン&#10;&#10;自動的に生成された説明">
            <a:extLst>
              <a:ext uri="{FF2B5EF4-FFF2-40B4-BE49-F238E27FC236}">
                <a16:creationId xmlns:a16="http://schemas.microsoft.com/office/drawing/2014/main" id="{59639544-7DB4-854A-979E-5E3E191C0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695" y="3081203"/>
            <a:ext cx="2614518" cy="2614518"/>
          </a:xfrm>
          <a:prstGeom prst="rect">
            <a:avLst/>
          </a:prstGeom>
        </p:spPr>
      </p:pic>
      <p:pic>
        <p:nvPicPr>
          <p:cNvPr id="9" name="図 8" descr="アイコン&#10;&#10;自動的に生成された説明">
            <a:extLst>
              <a:ext uri="{FF2B5EF4-FFF2-40B4-BE49-F238E27FC236}">
                <a16:creationId xmlns:a16="http://schemas.microsoft.com/office/drawing/2014/main" id="{DD252B29-379C-F696-FCEE-0A18DF932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261" y="3081203"/>
            <a:ext cx="2614518" cy="2614518"/>
          </a:xfrm>
          <a:prstGeom prst="rect">
            <a:avLst/>
          </a:prstGeom>
        </p:spPr>
      </p:pic>
      <p:pic>
        <p:nvPicPr>
          <p:cNvPr id="11" name="図 10" descr="時計 が含まれている画像&#10;&#10;自動的に生成された説明">
            <a:extLst>
              <a:ext uri="{FF2B5EF4-FFF2-40B4-BE49-F238E27FC236}">
                <a16:creationId xmlns:a16="http://schemas.microsoft.com/office/drawing/2014/main" id="{1E528817-C794-828F-2963-F52569395A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044" y="3081203"/>
            <a:ext cx="2614518" cy="2614518"/>
          </a:xfrm>
          <a:prstGeom prst="rect">
            <a:avLst/>
          </a:prstGeom>
        </p:spPr>
      </p:pic>
      <p:pic>
        <p:nvPicPr>
          <p:cNvPr id="13" name="図 12" descr="アイコン&#10;&#10;自動的に生成された説明">
            <a:extLst>
              <a:ext uri="{FF2B5EF4-FFF2-40B4-BE49-F238E27FC236}">
                <a16:creationId xmlns:a16="http://schemas.microsoft.com/office/drawing/2014/main" id="{09485522-4476-4980-B0D1-FCDA4A100B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478" y="3081203"/>
            <a:ext cx="2614518" cy="2614518"/>
          </a:xfrm>
          <a:prstGeom prst="rect">
            <a:avLst/>
          </a:prstGeom>
        </p:spPr>
      </p:pic>
    </p:spTree>
    <p:extLst>
      <p:ext uri="{BB962C8B-B14F-4D97-AF65-F5344CB8AC3E}">
        <p14:creationId xmlns:p14="http://schemas.microsoft.com/office/powerpoint/2010/main" val="3971915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B059A6-6C05-B58E-A809-6DE1B257EB22}"/>
              </a:ext>
            </a:extLst>
          </p:cNvPr>
          <p:cNvSpPr>
            <a:spLocks noGrp="1"/>
          </p:cNvSpPr>
          <p:nvPr>
            <p:ph type="title"/>
          </p:nvPr>
        </p:nvSpPr>
        <p:spPr>
          <a:xfrm>
            <a:off x="838200" y="211932"/>
            <a:ext cx="10515600" cy="1325563"/>
          </a:xfrm>
        </p:spPr>
        <p:txBody>
          <a:bodyPr/>
          <a:lstStyle/>
          <a:p>
            <a:r>
              <a:rPr kumimoji="1" lang="ja-JP" altLang="en-US" dirty="0"/>
              <a:t>色覚</a:t>
            </a:r>
          </a:p>
        </p:txBody>
      </p:sp>
      <p:sp>
        <p:nvSpPr>
          <p:cNvPr id="3" name="コンテンツ プレースホルダー 2">
            <a:extLst>
              <a:ext uri="{FF2B5EF4-FFF2-40B4-BE49-F238E27FC236}">
                <a16:creationId xmlns:a16="http://schemas.microsoft.com/office/drawing/2014/main" id="{9BC6A0DA-AE78-513A-3CE9-F20F58EEE026}"/>
              </a:ext>
            </a:extLst>
          </p:cNvPr>
          <p:cNvSpPr>
            <a:spLocks noGrp="1"/>
          </p:cNvSpPr>
          <p:nvPr>
            <p:ph idx="1"/>
          </p:nvPr>
        </p:nvSpPr>
        <p:spPr>
          <a:xfrm>
            <a:off x="838200" y="1537495"/>
            <a:ext cx="10515600" cy="4351338"/>
          </a:xfrm>
        </p:spPr>
        <p:txBody>
          <a:bodyPr/>
          <a:lstStyle/>
          <a:p>
            <a:pPr>
              <a:lnSpc>
                <a:spcPct val="130000"/>
              </a:lnSpc>
            </a:pPr>
            <a:r>
              <a:rPr kumimoji="1" lang="ja-JP" altLang="en-US" sz="2200" dirty="0"/>
              <a:t>色覚は、あらゆる心理物理現象の中で、おそらくは最もエレガントな科学的説明ができる。</a:t>
            </a:r>
          </a:p>
          <a:p>
            <a:pPr>
              <a:lnSpc>
                <a:spcPct val="130000"/>
              </a:lnSpc>
            </a:pPr>
            <a:endParaRPr lang="ja-JP" altLang="en-US" sz="2200" dirty="0"/>
          </a:p>
          <a:p>
            <a:pPr>
              <a:lnSpc>
                <a:spcPct val="130000"/>
              </a:lnSpc>
            </a:pPr>
            <a:r>
              <a:rPr kumimoji="1" lang="ja-JP" altLang="en-US" sz="2200" dirty="0"/>
              <a:t>色多様体は、任意の</a:t>
            </a:r>
            <a:r>
              <a:rPr kumimoji="1" lang="en-US" altLang="ja-JP" sz="2200" dirty="0"/>
              <a:t>3</a:t>
            </a:r>
            <a:r>
              <a:rPr kumimoji="1" lang="ja-JP" altLang="en-US" sz="2200" dirty="0"/>
              <a:t>つの原色を基準とする閉じた</a:t>
            </a:r>
            <a:r>
              <a:rPr kumimoji="1" lang="en-US" altLang="ja-JP" sz="2200" dirty="0"/>
              <a:t>3</a:t>
            </a:r>
            <a:r>
              <a:rPr kumimoji="1" lang="ja-JP" altLang="en-US" sz="2200" dirty="0"/>
              <a:t>次元空間として表現することができる。</a:t>
            </a:r>
          </a:p>
          <a:p>
            <a:endParaRPr lang="ja-JP" altLang="en-US" dirty="0"/>
          </a:p>
        </p:txBody>
      </p:sp>
      <p:pic>
        <p:nvPicPr>
          <p:cNvPr id="11" name="図 10" descr="グラフ, 等高線グラフ&#10;&#10;自動的に生成された説明">
            <a:extLst>
              <a:ext uri="{FF2B5EF4-FFF2-40B4-BE49-F238E27FC236}">
                <a16:creationId xmlns:a16="http://schemas.microsoft.com/office/drawing/2014/main" id="{271143E1-41C9-EE6D-7CBB-23DB59375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749" y="4110833"/>
            <a:ext cx="3280502" cy="2624401"/>
          </a:xfrm>
          <a:prstGeom prst="rect">
            <a:avLst/>
          </a:prstGeom>
        </p:spPr>
      </p:pic>
      <p:pic>
        <p:nvPicPr>
          <p:cNvPr id="15" name="図 14" descr="グラフ&#10;&#10;自動的に生成された説明">
            <a:extLst>
              <a:ext uri="{FF2B5EF4-FFF2-40B4-BE49-F238E27FC236}">
                <a16:creationId xmlns:a16="http://schemas.microsoft.com/office/drawing/2014/main" id="{1DB384FA-BFB3-A6B8-82C6-4CD193AD2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299" y="4110833"/>
            <a:ext cx="2747167" cy="2747167"/>
          </a:xfrm>
          <a:prstGeom prst="rect">
            <a:avLst/>
          </a:prstGeom>
        </p:spPr>
      </p:pic>
    </p:spTree>
    <p:extLst>
      <p:ext uri="{BB962C8B-B14F-4D97-AF65-F5344CB8AC3E}">
        <p14:creationId xmlns:p14="http://schemas.microsoft.com/office/powerpoint/2010/main" val="369398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9361B8-62FD-5FAB-EEB4-C0290A44875B}"/>
              </a:ext>
            </a:extLst>
          </p:cNvPr>
          <p:cNvSpPr>
            <a:spLocks noGrp="1"/>
          </p:cNvSpPr>
          <p:nvPr>
            <p:ph type="title"/>
          </p:nvPr>
        </p:nvSpPr>
        <p:spPr/>
        <p:txBody>
          <a:bodyPr/>
          <a:lstStyle/>
          <a:p>
            <a:r>
              <a:rPr lang="ja-JP" altLang="en-US" dirty="0"/>
              <a:t>ドベの研究</a:t>
            </a:r>
            <a:endParaRPr kumimoji="1" lang="ja-JP" altLang="en-US" dirty="0"/>
          </a:p>
        </p:txBody>
      </p:sp>
      <p:sp>
        <p:nvSpPr>
          <p:cNvPr id="3" name="コンテンツ プレースホルダー 2">
            <a:extLst>
              <a:ext uri="{FF2B5EF4-FFF2-40B4-BE49-F238E27FC236}">
                <a16:creationId xmlns:a16="http://schemas.microsoft.com/office/drawing/2014/main" id="{3F7D38E0-3B31-6E66-687A-682EA0A21FD9}"/>
              </a:ext>
            </a:extLst>
          </p:cNvPr>
          <p:cNvSpPr>
            <a:spLocks noGrp="1"/>
          </p:cNvSpPr>
          <p:nvPr>
            <p:ph idx="1"/>
          </p:nvPr>
        </p:nvSpPr>
        <p:spPr/>
        <p:txBody>
          <a:bodyPr>
            <a:normAutofit/>
          </a:bodyPr>
          <a:lstStyle/>
          <a:p>
            <a:pPr>
              <a:lnSpc>
                <a:spcPct val="130000"/>
              </a:lnSpc>
            </a:pPr>
            <a:r>
              <a:rPr kumimoji="1" lang="en-US" altLang="ja-JP" sz="2200" dirty="0"/>
              <a:t>Dove (1848) </a:t>
            </a:r>
            <a:r>
              <a:rPr kumimoji="1" lang="ja-JP" altLang="en-US" sz="2200" dirty="0"/>
              <a:t>は、フェヒナー色と単純な色残像の色との関係に注目した。彼は、フェヒナーと同じような円盤（</a:t>
            </a:r>
            <a:r>
              <a:rPr kumimoji="1" lang="en-US" altLang="ja-JP" sz="2200" dirty="0"/>
              <a:t>Fig. 1d</a:t>
            </a:r>
            <a:r>
              <a:rPr kumimoji="1" lang="ja-JP" altLang="en-US" sz="2200" dirty="0"/>
              <a:t>）を、白を別の色に置き換えるという違いで説明している。この論文は、色残像と主観色の関係、つまりすべての色彩は主観的であることをデモしていて、理論的な価値はあるのだが、本当に重要な貢献と言えるものはない。</a:t>
            </a:r>
          </a:p>
        </p:txBody>
      </p:sp>
      <p:pic>
        <p:nvPicPr>
          <p:cNvPr id="5" name="図 4" descr="ミラー が含まれている画像&#10;&#10;自動的に生成された説明">
            <a:extLst>
              <a:ext uri="{FF2B5EF4-FFF2-40B4-BE49-F238E27FC236}">
                <a16:creationId xmlns:a16="http://schemas.microsoft.com/office/drawing/2014/main" id="{31CEB075-E992-3F8B-07C2-B73898F15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686" y="4206240"/>
            <a:ext cx="2464628" cy="2498467"/>
          </a:xfrm>
          <a:prstGeom prst="rect">
            <a:avLst/>
          </a:prstGeom>
        </p:spPr>
      </p:pic>
      <p:sp>
        <p:nvSpPr>
          <p:cNvPr id="4" name="テキスト ボックス 3">
            <a:extLst>
              <a:ext uri="{FF2B5EF4-FFF2-40B4-BE49-F238E27FC236}">
                <a16:creationId xmlns:a16="http://schemas.microsoft.com/office/drawing/2014/main" id="{080B2438-6719-C72B-66AC-1AA498330281}"/>
              </a:ext>
            </a:extLst>
          </p:cNvPr>
          <p:cNvSpPr txBox="1"/>
          <p:nvPr/>
        </p:nvSpPr>
        <p:spPr>
          <a:xfrm>
            <a:off x="8280400" y="4326467"/>
            <a:ext cx="3514745" cy="1200329"/>
          </a:xfrm>
          <a:prstGeom prst="rect">
            <a:avLst/>
          </a:prstGeom>
          <a:noFill/>
        </p:spPr>
        <p:txBody>
          <a:bodyPr wrap="none" rtlCol="0">
            <a:spAutoFit/>
          </a:bodyPr>
          <a:lstStyle/>
          <a:p>
            <a:pPr algn="l"/>
            <a:r>
              <a:rPr lang="de-DE" altLang="ja-JP" sz="1800" b="0" i="0" u="none" strike="noStrike" baseline="0" dirty="0">
                <a:latin typeface="Times New Roman" panose="02020603050405020304" pitchFamily="18" charset="0"/>
              </a:rPr>
              <a:t>DOVE, H. W. Ueber Scheiben zur</a:t>
            </a:r>
          </a:p>
          <a:p>
            <a:pPr algn="l"/>
            <a:r>
              <a:rPr lang="en-US" altLang="ja-JP" sz="1800" b="0" i="0" u="none" strike="noStrike" baseline="0" dirty="0" err="1">
                <a:latin typeface="Times New Roman" panose="02020603050405020304" pitchFamily="18" charset="0"/>
              </a:rPr>
              <a:t>Darstellung</a:t>
            </a:r>
            <a:r>
              <a:rPr lang="en-US" altLang="ja-JP" sz="1800" b="0" i="0" u="none" strike="noStrike" baseline="0" dirty="0">
                <a:latin typeface="Times New Roman" panose="02020603050405020304" pitchFamily="18" charset="0"/>
              </a:rPr>
              <a:t> </a:t>
            </a:r>
            <a:r>
              <a:rPr lang="en-US" altLang="ja-JP" sz="1800" b="0" i="0" u="none" strike="noStrike" baseline="0" dirty="0" err="1">
                <a:latin typeface="Times New Roman" panose="02020603050405020304" pitchFamily="18" charset="0"/>
              </a:rPr>
              <a:t>subjectiver</a:t>
            </a:r>
            <a:r>
              <a:rPr lang="en-US" altLang="ja-JP" sz="1800" b="0" i="0" u="none" strike="noStrike" baseline="0" dirty="0">
                <a:latin typeface="Times New Roman" panose="02020603050405020304" pitchFamily="18" charset="0"/>
              </a:rPr>
              <a:t> </a:t>
            </a:r>
            <a:r>
              <a:rPr lang="en-US" altLang="ja-JP" sz="1800" b="0" i="0" u="none" strike="noStrike" baseline="0" dirty="0" err="1">
                <a:latin typeface="Times New Roman" panose="02020603050405020304" pitchFamily="18" charset="0"/>
              </a:rPr>
              <a:t>Farben</a:t>
            </a:r>
            <a:r>
              <a:rPr lang="en-US" altLang="ja-JP" sz="1800" b="0" i="0" u="none" strike="noStrike" baseline="0" dirty="0">
                <a:latin typeface="Times New Roman" panose="02020603050405020304" pitchFamily="18" charset="0"/>
              </a:rPr>
              <a:t>.</a:t>
            </a:r>
          </a:p>
          <a:p>
            <a:pPr algn="l"/>
            <a:r>
              <a:rPr lang="de-DE" altLang="ja-JP" sz="1800" b="0" i="1" u="none" strike="noStrike" baseline="0" dirty="0">
                <a:latin typeface="Times New Roman" panose="02020603050405020304" pitchFamily="18" charset="0"/>
              </a:rPr>
              <a:t>Fogg. Ann. Physik u. Chemie, </a:t>
            </a:r>
            <a:r>
              <a:rPr lang="de-DE" altLang="ja-JP" sz="1800" b="0" i="0" u="none" strike="noStrike" baseline="0" dirty="0">
                <a:latin typeface="Times New Roman" panose="02020603050405020304" pitchFamily="18" charset="0"/>
              </a:rPr>
              <a:t>1848,</a:t>
            </a:r>
          </a:p>
          <a:p>
            <a:pPr algn="l"/>
            <a:r>
              <a:rPr lang="en-US" altLang="ja-JP" sz="1800" b="0" i="0" u="none" strike="noStrike" baseline="0" dirty="0">
                <a:latin typeface="Times New Roman" panose="02020603050405020304" pitchFamily="18" charset="0"/>
              </a:rPr>
              <a:t>85 (151) 526-528.</a:t>
            </a:r>
            <a:endParaRPr kumimoji="1" lang="ja-JP" altLang="en-US" dirty="0"/>
          </a:p>
        </p:txBody>
      </p:sp>
      <p:sp>
        <p:nvSpPr>
          <p:cNvPr id="8" name="テキスト ボックス 7">
            <a:extLst>
              <a:ext uri="{FF2B5EF4-FFF2-40B4-BE49-F238E27FC236}">
                <a16:creationId xmlns:a16="http://schemas.microsoft.com/office/drawing/2014/main" id="{C1404A2E-A6FE-54C0-B1AE-E8F2EC45AA56}"/>
              </a:ext>
            </a:extLst>
          </p:cNvPr>
          <p:cNvSpPr txBox="1"/>
          <p:nvPr/>
        </p:nvSpPr>
        <p:spPr>
          <a:xfrm>
            <a:off x="8090958" y="6335375"/>
            <a:ext cx="3416320" cy="369332"/>
          </a:xfrm>
          <a:prstGeom prst="rect">
            <a:avLst/>
          </a:prstGeom>
          <a:noFill/>
        </p:spPr>
        <p:txBody>
          <a:bodyPr wrap="none" rtlCol="0">
            <a:spAutoFit/>
          </a:bodyPr>
          <a:lstStyle/>
          <a:p>
            <a:r>
              <a:rPr kumimoji="1" lang="ja-JP" altLang="en-US" dirty="0"/>
              <a:t>北岡注：</a:t>
            </a:r>
            <a:r>
              <a:rPr lang="ja-JP" altLang="en-US" dirty="0"/>
              <a:t>わかりませんでした。</a:t>
            </a:r>
            <a:endParaRPr kumimoji="1" lang="ja-JP" altLang="en-US" dirty="0"/>
          </a:p>
        </p:txBody>
      </p:sp>
    </p:spTree>
    <p:extLst>
      <p:ext uri="{BB962C8B-B14F-4D97-AF65-F5344CB8AC3E}">
        <p14:creationId xmlns:p14="http://schemas.microsoft.com/office/powerpoint/2010/main" val="1565341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3D28A0-E7D2-D01A-66B4-685F3F410A02}"/>
              </a:ext>
            </a:extLst>
          </p:cNvPr>
          <p:cNvSpPr>
            <a:spLocks noGrp="1"/>
          </p:cNvSpPr>
          <p:nvPr>
            <p:ph type="title"/>
          </p:nvPr>
        </p:nvSpPr>
        <p:spPr>
          <a:xfrm>
            <a:off x="838200" y="869948"/>
            <a:ext cx="10515600" cy="1325563"/>
          </a:xfrm>
        </p:spPr>
        <p:txBody>
          <a:bodyPr/>
          <a:lstStyle/>
          <a:p>
            <a:r>
              <a:rPr kumimoji="1" lang="ja-JP" altLang="en-US" dirty="0"/>
              <a:t>スミスの研究</a:t>
            </a:r>
          </a:p>
        </p:txBody>
      </p:sp>
      <p:sp>
        <p:nvSpPr>
          <p:cNvPr id="3" name="コンテンツ プレースホルダー 2">
            <a:extLst>
              <a:ext uri="{FF2B5EF4-FFF2-40B4-BE49-F238E27FC236}">
                <a16:creationId xmlns:a16="http://schemas.microsoft.com/office/drawing/2014/main" id="{E5E6C6B1-279C-4FFF-AC5F-22EC0260B249}"/>
              </a:ext>
            </a:extLst>
          </p:cNvPr>
          <p:cNvSpPr>
            <a:spLocks noGrp="1"/>
          </p:cNvSpPr>
          <p:nvPr>
            <p:ph idx="1"/>
          </p:nvPr>
        </p:nvSpPr>
        <p:spPr>
          <a:xfrm>
            <a:off x="838200" y="2529416"/>
            <a:ext cx="10515600" cy="2077508"/>
          </a:xfrm>
        </p:spPr>
        <p:txBody>
          <a:bodyPr>
            <a:normAutofit fontScale="92500"/>
          </a:bodyPr>
          <a:lstStyle/>
          <a:p>
            <a:pPr>
              <a:lnSpc>
                <a:spcPct val="130000"/>
              </a:lnSpc>
            </a:pPr>
            <a:r>
              <a:rPr kumimoji="1" lang="en-US" altLang="ja-JP" sz="2200" dirty="0"/>
              <a:t>1859</a:t>
            </a:r>
            <a:r>
              <a:rPr kumimoji="1" lang="ja-JP" altLang="en-US" sz="2200" dirty="0"/>
              <a:t>年、ジョン・スミス（</a:t>
            </a:r>
            <a:r>
              <a:rPr kumimoji="1" lang="en-US" altLang="ja-JP" sz="2200" dirty="0"/>
              <a:t>John Smith</a:t>
            </a:r>
            <a:r>
              <a:rPr kumimoji="1" lang="ja-JP" altLang="en-US" sz="2200" dirty="0"/>
              <a:t>）が第二の再発見をした。 </a:t>
            </a:r>
            <a:r>
              <a:rPr kumimoji="1" lang="ja-JP" altLang="en-US" sz="1500" dirty="0"/>
              <a:t>（北岡注：第一の再発見はフェヒナーということだろう）</a:t>
            </a:r>
            <a:endParaRPr kumimoji="1" lang="en-US" altLang="ja-JP" sz="1500" dirty="0"/>
          </a:p>
          <a:p>
            <a:pPr>
              <a:lnSpc>
                <a:spcPct val="130000"/>
              </a:lnSpc>
            </a:pPr>
            <a:endParaRPr kumimoji="1" lang="ja-JP" altLang="en-US" sz="1500" dirty="0"/>
          </a:p>
          <a:p>
            <a:pPr>
              <a:lnSpc>
                <a:spcPct val="130000"/>
              </a:lnSpc>
            </a:pPr>
            <a:r>
              <a:rPr kumimoji="1" lang="ja-JP" altLang="en-US" sz="2200" dirty="0"/>
              <a:t>彼は、主観的な色は光の物理的特性の直接的な結果であると考え、自分が提案した新しい光の理論がニュートンの理論に取って代わるだろうと考えた。</a:t>
            </a:r>
          </a:p>
        </p:txBody>
      </p:sp>
      <p:sp>
        <p:nvSpPr>
          <p:cNvPr id="4" name="テキスト ボックス 3">
            <a:extLst>
              <a:ext uri="{FF2B5EF4-FFF2-40B4-BE49-F238E27FC236}">
                <a16:creationId xmlns:a16="http://schemas.microsoft.com/office/drawing/2014/main" id="{9A4A9660-25CB-716D-461A-AA0A1E321309}"/>
              </a:ext>
            </a:extLst>
          </p:cNvPr>
          <p:cNvSpPr txBox="1"/>
          <p:nvPr/>
        </p:nvSpPr>
        <p:spPr>
          <a:xfrm>
            <a:off x="2048933" y="5274733"/>
            <a:ext cx="3801041" cy="1200329"/>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SMITH, J. On the production of </a:t>
            </a:r>
            <a:r>
              <a:rPr lang="en-US" altLang="ja-JP" sz="1800" b="0" i="0" u="none" strike="noStrike" baseline="0" dirty="0" err="1">
                <a:latin typeface="Times New Roman" panose="02020603050405020304" pitchFamily="18" charset="0"/>
              </a:rPr>
              <a:t>colour</a:t>
            </a:r>
            <a:endParaRPr lang="en-US" altLang="ja-JP" sz="1800" b="0" i="0" u="none" strike="noStrike" baseline="0" dirty="0">
              <a:latin typeface="Times New Roman" panose="02020603050405020304" pitchFamily="18" charset="0"/>
            </a:endParaRPr>
          </a:p>
          <a:p>
            <a:pPr algn="l"/>
            <a:r>
              <a:rPr lang="en-US" altLang="ja-JP" sz="1800" b="0" i="0" u="none" strike="noStrike" baseline="0" dirty="0">
                <a:latin typeface="Times New Roman" panose="02020603050405020304" pitchFamily="18" charset="0"/>
              </a:rPr>
              <a:t>and the theory of light. </a:t>
            </a:r>
            <a:r>
              <a:rPr lang="en-US" altLang="ja-JP" sz="1800" b="0" i="1" u="none" strike="noStrike" baseline="0" dirty="0">
                <a:latin typeface="Times New Roman" panose="02020603050405020304" pitchFamily="18" charset="0"/>
              </a:rPr>
              <a:t>Rep. Brit.</a:t>
            </a:r>
          </a:p>
          <a:p>
            <a:pPr algn="l"/>
            <a:r>
              <a:rPr lang="en-US" altLang="ja-JP" sz="1800" b="0" i="1" u="none" strike="noStrike" baseline="0" dirty="0">
                <a:latin typeface="Times New Roman" panose="02020603050405020304" pitchFamily="18" charset="0"/>
              </a:rPr>
              <a:t>Ass. Adv. Sci, </a:t>
            </a:r>
            <a:r>
              <a:rPr lang="en-US" altLang="ja-JP" sz="1800" b="0" i="0" u="none" strike="noStrike" baseline="0" dirty="0">
                <a:latin typeface="Times New Roman" panose="02020603050405020304" pitchFamily="18" charset="0"/>
              </a:rPr>
              <a:t>(Notices and Abstracts),</a:t>
            </a:r>
          </a:p>
          <a:p>
            <a:pPr algn="l"/>
            <a:r>
              <a:rPr lang="en-US" altLang="ja-JP" sz="1800" b="0" i="0" u="none" strike="noStrike" baseline="0" dirty="0">
                <a:latin typeface="Times New Roman" panose="02020603050405020304" pitchFamily="18" charset="0"/>
              </a:rPr>
              <a:t>1859, 29, 22-23.</a:t>
            </a:r>
            <a:endParaRPr kumimoji="1" lang="ja-JP" altLang="en-US" dirty="0"/>
          </a:p>
        </p:txBody>
      </p:sp>
    </p:spTree>
    <p:extLst>
      <p:ext uri="{BB962C8B-B14F-4D97-AF65-F5344CB8AC3E}">
        <p14:creationId xmlns:p14="http://schemas.microsoft.com/office/powerpoint/2010/main" val="1584711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23B2C8B-0C13-7D26-E523-676E0ABAEA22}"/>
              </a:ext>
            </a:extLst>
          </p:cNvPr>
          <p:cNvSpPr>
            <a:spLocks noGrp="1"/>
          </p:cNvSpPr>
          <p:nvPr>
            <p:ph idx="1"/>
          </p:nvPr>
        </p:nvSpPr>
        <p:spPr>
          <a:xfrm>
            <a:off x="440266" y="792691"/>
            <a:ext cx="10515600" cy="6353176"/>
          </a:xfrm>
        </p:spPr>
        <p:txBody>
          <a:bodyPr>
            <a:normAutofit/>
          </a:bodyPr>
          <a:lstStyle/>
          <a:p>
            <a:pPr>
              <a:lnSpc>
                <a:spcPct val="120000"/>
              </a:lnSpc>
            </a:pPr>
            <a:r>
              <a:rPr kumimoji="1" lang="ja-JP" altLang="en-US" sz="1600" dirty="0"/>
              <a:t>スミスによれば、白いカードに窓を開け、黒い表面で回転させることによっても、同じ結果を得た。また、この図形を垂直に立てると回転し、色のついた固体のように見えるようにする（？）ことで、同様の現象を引き起こした。さらに、回転する円盤から白い面にこれらの色を反射させた。これらの実験は驚くべきものであるが、それがもたらす結果はもっと驚くべきものであった。エーテル（北岡注：光は波なので、その媒体として存在が仮想された物質）の均質性を証明するものである。</a:t>
            </a:r>
            <a:r>
              <a:rPr lang="ja-JP" altLang="en-US" sz="1600" dirty="0"/>
              <a:t>これは </a:t>
            </a:r>
            <a:r>
              <a:rPr kumimoji="1" lang="en-US" altLang="ja-JP" sz="1600" dirty="0"/>
              <a:t>undulatory hypothesis</a:t>
            </a:r>
            <a:r>
              <a:rPr kumimoji="1" lang="ja-JP" altLang="en-US" sz="1600" dirty="0"/>
              <a:t>（</a:t>
            </a:r>
            <a:r>
              <a:rPr lang="ja-JP" altLang="en-US" sz="1600" dirty="0"/>
              <a:t>？）</a:t>
            </a:r>
            <a:r>
              <a:rPr kumimoji="1" lang="ja-JP" altLang="en-US" sz="1600" dirty="0"/>
              <a:t>を証明</a:t>
            </a:r>
            <a:r>
              <a:rPr lang="ja-JP" altLang="en-US" sz="1600" dirty="0"/>
              <a:t>するものであるが</a:t>
            </a:r>
            <a:r>
              <a:rPr kumimoji="1" lang="ja-JP" altLang="en-US" sz="1600" dirty="0"/>
              <a:t>、それに反している。色彩の理論に負の要素を導入する必要性を示し、色彩は正と負の</a:t>
            </a:r>
            <a:r>
              <a:rPr kumimoji="1" lang="en-US" altLang="ja-JP" sz="1600" dirty="0"/>
              <a:t>2</a:t>
            </a:r>
            <a:r>
              <a:rPr kumimoji="1" lang="ja-JP" altLang="en-US" sz="1600" dirty="0"/>
              <a:t>つの座標感覚の効果であることを示す。また、ニュートンが説いた光線の異なる屈折を無視することができる。また、異なる波動や、異なる長さの波動を発生させる物質の性質を仮定する必要性を排除する。光の偏光と呼ばれる現象を説明するのに役立つ。プリズム屈折の新しい説明を与え、多くの非常に興味深い自然現象を平易に説明する。（とスミスは主張した）</a:t>
            </a:r>
            <a:endParaRPr kumimoji="1" lang="en-US" altLang="ja-JP" sz="1300" dirty="0"/>
          </a:p>
          <a:p>
            <a:pPr>
              <a:lnSpc>
                <a:spcPct val="120000"/>
              </a:lnSpc>
            </a:pPr>
            <a:r>
              <a:rPr kumimoji="1" lang="en-US" altLang="ja-JP" sz="1400" dirty="0"/>
              <a:t>The author produced the same results by cutting out spaces in a white card, and causing it to revolve on a black surface. He produced also similar phenomena by causing these figures to revolve when held perpendicularly, and to take the appearance of </a:t>
            </a:r>
            <a:r>
              <a:rPr kumimoji="1" lang="en-US" altLang="ja-JP" sz="1400" dirty="0" err="1"/>
              <a:t>coloured</a:t>
            </a:r>
            <a:r>
              <a:rPr kumimoji="1" lang="en-US" altLang="ja-JP" sz="1400" dirty="0"/>
              <a:t> solids, He also caused these </a:t>
            </a:r>
            <a:r>
              <a:rPr kumimoji="1" lang="en-US" altLang="ja-JP" sz="1400" dirty="0" err="1"/>
              <a:t>colours</a:t>
            </a:r>
            <a:r>
              <a:rPr kumimoji="1" lang="en-US" altLang="ja-JP" sz="1400" dirty="0"/>
              <a:t> to be reflected on a white surface from the revolving disk. Remarkable as these experiments are, they are not more remarkable than the results they lead to. They prove the homogeneity of the ether. They prove the undulatory hypothesis, but oppose the undulatory theory. They show the necessity of introducing a negative element into the theory of </a:t>
            </a:r>
            <a:r>
              <a:rPr kumimoji="1" lang="en-US" altLang="ja-JP" sz="1400" dirty="0" err="1"/>
              <a:t>colour</a:t>
            </a:r>
            <a:r>
              <a:rPr kumimoji="1" lang="en-US" altLang="ja-JP" sz="1400" dirty="0"/>
              <a:t>, or that </a:t>
            </a:r>
            <a:r>
              <a:rPr kumimoji="1" lang="en-US" altLang="ja-JP" sz="1400" dirty="0" err="1"/>
              <a:t>colour</a:t>
            </a:r>
            <a:r>
              <a:rPr kumimoji="1" lang="en-US" altLang="ja-JP" sz="1400" dirty="0"/>
              <a:t> is the effect of two coordinate sensations—a positive and negative. They enable us to dispense with the different </a:t>
            </a:r>
            <a:r>
              <a:rPr kumimoji="1" lang="en-US" altLang="ja-JP" sz="1400" dirty="0" err="1"/>
              <a:t>refrangibilities</a:t>
            </a:r>
            <a:r>
              <a:rPr kumimoji="1" lang="en-US" altLang="ja-JP" sz="1400" dirty="0"/>
              <a:t> of the rays of light, taught by Newton. They remove the necessity for the supposition of different waves or of a disposition in matter to produce waves of different lengths. They help to explain the phenomena of what is called the polarization of light. They give a new explanation of prismatic refraction, and explain in a plain and simple manner many very interesting natural phenomena.</a:t>
            </a:r>
            <a:r>
              <a:rPr lang="ja-JP" altLang="en-US" sz="1400" dirty="0"/>
              <a:t> </a:t>
            </a:r>
            <a:r>
              <a:rPr lang="en-US" altLang="ja-JP" sz="1400" dirty="0"/>
              <a:t>(p . 103)</a:t>
            </a:r>
            <a:endParaRPr kumimoji="1" lang="ja-JP" altLang="en-US" sz="1400" dirty="0"/>
          </a:p>
        </p:txBody>
      </p:sp>
    </p:spTree>
    <p:extLst>
      <p:ext uri="{BB962C8B-B14F-4D97-AF65-F5344CB8AC3E}">
        <p14:creationId xmlns:p14="http://schemas.microsoft.com/office/powerpoint/2010/main" val="2537481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EDDFC2D-5EA0-33A1-6CD7-918B9B3A5E12}"/>
              </a:ext>
            </a:extLst>
          </p:cNvPr>
          <p:cNvSpPr>
            <a:spLocks noGrp="1"/>
          </p:cNvSpPr>
          <p:nvPr>
            <p:ph idx="1"/>
          </p:nvPr>
        </p:nvSpPr>
        <p:spPr/>
        <p:txBody>
          <a:bodyPr>
            <a:normAutofit/>
          </a:bodyPr>
          <a:lstStyle/>
          <a:p>
            <a:pPr>
              <a:lnSpc>
                <a:spcPct val="130000"/>
              </a:lnSpc>
            </a:pPr>
            <a:r>
              <a:rPr kumimoji="1" lang="en-US" altLang="ja-JP" sz="2200" dirty="0"/>
              <a:t>Fig. 1e </a:t>
            </a:r>
            <a:r>
              <a:rPr kumimoji="1" lang="ja-JP" altLang="en-US" sz="2200" dirty="0"/>
              <a:t>は、スミスの円盤を彼の記述から再構成したものである。</a:t>
            </a:r>
          </a:p>
          <a:p>
            <a:pPr>
              <a:lnSpc>
                <a:spcPct val="130000"/>
              </a:lnSpc>
            </a:pPr>
            <a:r>
              <a:rPr kumimoji="1" lang="ja-JP" altLang="en-US" sz="2200" dirty="0"/>
              <a:t>スミスは、主観的な色彩の再発見について、理論的な解釈を誤っていたのだろう。</a:t>
            </a:r>
          </a:p>
        </p:txBody>
      </p:sp>
      <p:pic>
        <p:nvPicPr>
          <p:cNvPr id="5" name="図 4" descr="アイコン&#10;&#10;自動的に生成された説明">
            <a:extLst>
              <a:ext uri="{FF2B5EF4-FFF2-40B4-BE49-F238E27FC236}">
                <a16:creationId xmlns:a16="http://schemas.microsoft.com/office/drawing/2014/main" id="{512D2652-3BF2-4A61-F7AE-D79269E6F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539" y="3711494"/>
            <a:ext cx="2963036" cy="2983011"/>
          </a:xfrm>
          <a:prstGeom prst="rect">
            <a:avLst/>
          </a:prstGeom>
        </p:spPr>
      </p:pic>
      <p:sp>
        <p:nvSpPr>
          <p:cNvPr id="2" name="テキスト ボックス 1">
            <a:extLst>
              <a:ext uri="{FF2B5EF4-FFF2-40B4-BE49-F238E27FC236}">
                <a16:creationId xmlns:a16="http://schemas.microsoft.com/office/drawing/2014/main" id="{D2D22583-D9EB-A6A8-18A7-FF3F8CD4D2B7}"/>
              </a:ext>
            </a:extLst>
          </p:cNvPr>
          <p:cNvSpPr txBox="1"/>
          <p:nvPr/>
        </p:nvSpPr>
        <p:spPr>
          <a:xfrm>
            <a:off x="8092462" y="4001294"/>
            <a:ext cx="3704860"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SMITH, J. On the cause of </a:t>
            </a:r>
            <a:r>
              <a:rPr lang="en-US" altLang="ja-JP" sz="1800" b="0" i="0" u="none" strike="noStrike" baseline="0" dirty="0" err="1">
                <a:latin typeface="Times New Roman" panose="02020603050405020304" pitchFamily="18" charset="0"/>
              </a:rPr>
              <a:t>colour</a:t>
            </a:r>
            <a:r>
              <a:rPr lang="en-US" altLang="ja-JP" sz="1800" b="0" i="0" u="none" strike="noStrike" baseline="0" dirty="0">
                <a:latin typeface="Times New Roman" panose="02020603050405020304" pitchFamily="18" charset="0"/>
              </a:rPr>
              <a:t> and</a:t>
            </a:r>
          </a:p>
          <a:p>
            <a:pPr algn="l"/>
            <a:r>
              <a:rPr lang="en-US" altLang="ja-JP" sz="1800" b="0" i="0" u="none" strike="noStrike" baseline="0" dirty="0">
                <a:latin typeface="Times New Roman" panose="02020603050405020304" pitchFamily="18" charset="0"/>
              </a:rPr>
              <a:t>the theory of light. </a:t>
            </a:r>
            <a:r>
              <a:rPr lang="en-US" altLang="ja-JP" sz="1800" b="0" i="1" u="none" strike="noStrike" baseline="0" dirty="0">
                <a:latin typeface="Times New Roman" panose="02020603050405020304" pitchFamily="18" charset="0"/>
              </a:rPr>
              <a:t>Amer. J. Sci. and</a:t>
            </a:r>
          </a:p>
          <a:p>
            <a:pPr algn="l"/>
            <a:r>
              <a:rPr lang="en-US" altLang="ja-JP" sz="1800" b="0" i="1" u="none" strike="noStrike" baseline="0" dirty="0">
                <a:latin typeface="Times New Roman" panose="02020603050405020304" pitchFamily="18" charset="0"/>
              </a:rPr>
              <a:t>Arts, </a:t>
            </a:r>
            <a:r>
              <a:rPr lang="en-US" altLang="ja-JP" sz="1800" b="0" i="0" u="none" strike="noStrike" baseline="0" dirty="0">
                <a:latin typeface="Times New Roman" panose="02020603050405020304" pitchFamily="18" charset="0"/>
              </a:rPr>
              <a:t>I860, 29 (2nd series), 276-278.</a:t>
            </a:r>
            <a:endParaRPr kumimoji="1" lang="ja-JP" altLang="en-US" dirty="0"/>
          </a:p>
        </p:txBody>
      </p:sp>
      <p:sp>
        <p:nvSpPr>
          <p:cNvPr id="4" name="テキスト ボックス 3">
            <a:extLst>
              <a:ext uri="{FF2B5EF4-FFF2-40B4-BE49-F238E27FC236}">
                <a16:creationId xmlns:a16="http://schemas.microsoft.com/office/drawing/2014/main" id="{7666FE02-6B49-0081-7952-232010372D3C}"/>
              </a:ext>
            </a:extLst>
          </p:cNvPr>
          <p:cNvSpPr txBox="1"/>
          <p:nvPr/>
        </p:nvSpPr>
        <p:spPr>
          <a:xfrm>
            <a:off x="8092462" y="5409353"/>
            <a:ext cx="3779624" cy="646331"/>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SMITH, N. </a:t>
            </a:r>
            <a:r>
              <a:rPr lang="en-US" altLang="ja-JP" sz="1800" b="0" i="0" u="none" strike="noStrike" baseline="0" dirty="0" err="1">
                <a:latin typeface="Times New Roman" panose="02020603050405020304" pitchFamily="18" charset="0"/>
              </a:rPr>
              <a:t>Colour</a:t>
            </a:r>
            <a:r>
              <a:rPr lang="en-US" altLang="ja-JP" sz="1800" b="0" i="0" u="none" strike="noStrike" baseline="0" dirty="0">
                <a:latin typeface="Times New Roman" panose="02020603050405020304" pitchFamily="18" charset="0"/>
              </a:rPr>
              <a:t> perception. </a:t>
            </a:r>
            <a:r>
              <a:rPr lang="en-US" altLang="ja-JP" sz="1800" b="0" i="1" u="none" strike="noStrike" baseline="0" dirty="0">
                <a:latin typeface="Times New Roman" panose="02020603050405020304" pitchFamily="18" charset="0"/>
              </a:rPr>
              <a:t>Nature,</a:t>
            </a:r>
          </a:p>
          <a:p>
            <a:pPr algn="l"/>
            <a:r>
              <a:rPr lang="en-US" altLang="ja-JP" sz="1800" b="0" i="1" u="none" strike="noStrike" baseline="0" dirty="0" err="1">
                <a:latin typeface="Times New Roman" panose="02020603050405020304" pitchFamily="18" charset="0"/>
              </a:rPr>
              <a:t>Lond</a:t>
            </a:r>
            <a:r>
              <a:rPr lang="en-US" altLang="ja-JP" sz="1800" b="0" i="1" u="none" strike="noStrike" baseline="0" dirty="0">
                <a:latin typeface="Times New Roman" panose="02020603050405020304" pitchFamily="18" charset="0"/>
              </a:rPr>
              <a:t>., </a:t>
            </a:r>
            <a:r>
              <a:rPr lang="en-US" altLang="ja-JP" sz="1800" b="0" i="0" u="none" strike="noStrike" baseline="0" dirty="0">
                <a:latin typeface="Times New Roman" panose="02020603050405020304" pitchFamily="18" charset="0"/>
              </a:rPr>
              <a:t>1882, 26, 30-31.</a:t>
            </a:r>
            <a:endParaRPr kumimoji="1" lang="ja-JP" altLang="en-US" dirty="0"/>
          </a:p>
        </p:txBody>
      </p:sp>
    </p:spTree>
    <p:extLst>
      <p:ext uri="{BB962C8B-B14F-4D97-AF65-F5344CB8AC3E}">
        <p14:creationId xmlns:p14="http://schemas.microsoft.com/office/powerpoint/2010/main" val="3037696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45EE41-E777-941F-FE17-287AF491402F}"/>
              </a:ext>
            </a:extLst>
          </p:cNvPr>
          <p:cNvSpPr>
            <a:spLocks noGrp="1"/>
          </p:cNvSpPr>
          <p:nvPr>
            <p:ph type="title"/>
          </p:nvPr>
        </p:nvSpPr>
        <p:spPr/>
        <p:txBody>
          <a:bodyPr/>
          <a:lstStyle/>
          <a:p>
            <a:r>
              <a:rPr kumimoji="1" lang="ja-JP" altLang="en-US" dirty="0"/>
              <a:t>ルードの研究</a:t>
            </a:r>
          </a:p>
        </p:txBody>
      </p:sp>
      <p:sp>
        <p:nvSpPr>
          <p:cNvPr id="3" name="コンテンツ プレースホルダー 2">
            <a:extLst>
              <a:ext uri="{FF2B5EF4-FFF2-40B4-BE49-F238E27FC236}">
                <a16:creationId xmlns:a16="http://schemas.microsoft.com/office/drawing/2014/main" id="{B6275B48-BFA3-1C85-1808-D0A8BC4AB0E8}"/>
              </a:ext>
            </a:extLst>
          </p:cNvPr>
          <p:cNvSpPr>
            <a:spLocks noGrp="1"/>
          </p:cNvSpPr>
          <p:nvPr>
            <p:ph idx="1"/>
          </p:nvPr>
        </p:nvSpPr>
        <p:spPr/>
        <p:txBody>
          <a:bodyPr>
            <a:normAutofit/>
          </a:bodyPr>
          <a:lstStyle/>
          <a:p>
            <a:pPr>
              <a:lnSpc>
                <a:spcPct val="130000"/>
              </a:lnSpc>
            </a:pPr>
            <a:r>
              <a:rPr kumimoji="1" lang="en-US" altLang="ja-JP" sz="2200" dirty="0"/>
              <a:t>1860</a:t>
            </a:r>
            <a:r>
              <a:rPr kumimoji="1" lang="ja-JP" altLang="en-US" sz="2200" dirty="0"/>
              <a:t>年、ルード（</a:t>
            </a:r>
            <a:r>
              <a:rPr kumimoji="1" lang="en-US" altLang="ja-JP" sz="2200" dirty="0"/>
              <a:t>Rood</a:t>
            </a:r>
            <a:r>
              <a:rPr kumimoji="1" lang="ja-JP" altLang="en-US" sz="2200" dirty="0"/>
              <a:t>）は、色の見え方が主観的であることから、スミスが提唱した光の理論は妥当でない</a:t>
            </a:r>
            <a:r>
              <a:rPr lang="ja-JP" altLang="en-US" sz="2200" dirty="0"/>
              <a:t>と考えた</a:t>
            </a:r>
            <a:r>
              <a:rPr kumimoji="1" lang="ja-JP" altLang="en-US" sz="2200" dirty="0"/>
              <a:t>。</a:t>
            </a:r>
          </a:p>
          <a:p>
            <a:pPr>
              <a:lnSpc>
                <a:spcPct val="130000"/>
              </a:lnSpc>
            </a:pPr>
            <a:r>
              <a:rPr kumimoji="1" lang="ja-JP" altLang="en-US" sz="2200" dirty="0"/>
              <a:t>ルードは、回転円盤を使って火薬の小爆発の時間を測定しようとした。そのために彼は、</a:t>
            </a:r>
            <a:r>
              <a:rPr kumimoji="1" lang="en-US" altLang="ja-JP" sz="2200" dirty="0"/>
              <a:t>4</a:t>
            </a:r>
            <a:r>
              <a:rPr kumimoji="1" lang="ja-JP" altLang="en-US" sz="2200" dirty="0"/>
              <a:t>つの放射状のスリットを持つ黒い円盤（</a:t>
            </a:r>
            <a:r>
              <a:rPr kumimoji="1" lang="en-US" altLang="ja-JP" sz="2200" dirty="0"/>
              <a:t>Fig. 1f</a:t>
            </a:r>
            <a:r>
              <a:rPr kumimoji="1" lang="ja-JP" altLang="en-US" sz="2200" dirty="0"/>
              <a:t>）を使用した。ある速度では炎の下部が緑色に見え、遅い速度では炎全体が紫色を帯びたように見える。回転速度が非常に遅いと、炎の色は白と紫の間で交互に変化した。</a:t>
            </a:r>
          </a:p>
        </p:txBody>
      </p:sp>
      <p:pic>
        <p:nvPicPr>
          <p:cNvPr id="5" name="図 4">
            <a:extLst>
              <a:ext uri="{FF2B5EF4-FFF2-40B4-BE49-F238E27FC236}">
                <a16:creationId xmlns:a16="http://schemas.microsoft.com/office/drawing/2014/main" id="{4D7401A5-63B4-4150-C57F-C27496855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4106" y="4752488"/>
            <a:ext cx="2303788" cy="2105512"/>
          </a:xfrm>
          <a:prstGeom prst="rect">
            <a:avLst/>
          </a:prstGeom>
        </p:spPr>
      </p:pic>
      <p:sp>
        <p:nvSpPr>
          <p:cNvPr id="4" name="テキスト ボックス 3">
            <a:extLst>
              <a:ext uri="{FF2B5EF4-FFF2-40B4-BE49-F238E27FC236}">
                <a16:creationId xmlns:a16="http://schemas.microsoft.com/office/drawing/2014/main" id="{630A2E65-8393-4FE7-9809-890314249DAD}"/>
              </a:ext>
            </a:extLst>
          </p:cNvPr>
          <p:cNvSpPr txBox="1"/>
          <p:nvPr/>
        </p:nvSpPr>
        <p:spPr>
          <a:xfrm>
            <a:off x="237067" y="5444067"/>
            <a:ext cx="3839513" cy="1200329"/>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ROOD, O. N. On a new theory of light,</a:t>
            </a:r>
          </a:p>
          <a:p>
            <a:pPr algn="l"/>
            <a:r>
              <a:rPr lang="en-US" altLang="ja-JP" sz="1800" b="0" i="0" u="none" strike="noStrike" baseline="0" dirty="0">
                <a:latin typeface="Times New Roman" panose="02020603050405020304" pitchFamily="18" charset="0"/>
              </a:rPr>
              <a:t>proposed by John Smith. </a:t>
            </a:r>
            <a:r>
              <a:rPr lang="en-US" altLang="ja-JP" sz="1800" b="0" i="1" u="none" strike="noStrike" baseline="0" dirty="0">
                <a:latin typeface="Times New Roman" panose="02020603050405020304" pitchFamily="18" charset="0"/>
              </a:rPr>
              <a:t>Amer. J.</a:t>
            </a:r>
          </a:p>
          <a:p>
            <a:pPr algn="l"/>
            <a:r>
              <a:rPr lang="en-US" altLang="ja-JP" sz="1800" b="0" i="1" u="none" strike="noStrike" baseline="0" dirty="0">
                <a:latin typeface="Times New Roman" panose="02020603050405020304" pitchFamily="18" charset="0"/>
              </a:rPr>
              <a:t>Sci. and Arts, </a:t>
            </a:r>
            <a:r>
              <a:rPr lang="en-US" altLang="ja-JP" sz="1800" b="0" i="0" u="none" strike="noStrike" baseline="0" dirty="0">
                <a:latin typeface="Times New Roman" panose="02020603050405020304" pitchFamily="18" charset="0"/>
              </a:rPr>
              <a:t>1860, 30 (2nd series),</a:t>
            </a:r>
          </a:p>
          <a:p>
            <a:pPr algn="l"/>
            <a:r>
              <a:rPr lang="en-US" altLang="ja-JP" sz="1800" b="0" i="0" u="none" strike="noStrike" baseline="0" dirty="0">
                <a:latin typeface="Times New Roman" panose="02020603050405020304" pitchFamily="18" charset="0"/>
              </a:rPr>
              <a:t>182-186.</a:t>
            </a:r>
            <a:endParaRPr kumimoji="1" lang="ja-JP" altLang="en-US" dirty="0"/>
          </a:p>
        </p:txBody>
      </p:sp>
    </p:spTree>
    <p:extLst>
      <p:ext uri="{BB962C8B-B14F-4D97-AF65-F5344CB8AC3E}">
        <p14:creationId xmlns:p14="http://schemas.microsoft.com/office/powerpoint/2010/main" val="1012274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B15F733-B847-E287-90B9-982851BAEF66}"/>
              </a:ext>
            </a:extLst>
          </p:cNvPr>
          <p:cNvSpPr>
            <a:spLocks noGrp="1"/>
          </p:cNvSpPr>
          <p:nvPr>
            <p:ph idx="1"/>
          </p:nvPr>
        </p:nvSpPr>
        <p:spPr>
          <a:xfrm>
            <a:off x="723032" y="487688"/>
            <a:ext cx="10515600" cy="5371042"/>
          </a:xfrm>
        </p:spPr>
        <p:txBody>
          <a:bodyPr>
            <a:normAutofit/>
          </a:bodyPr>
          <a:lstStyle/>
          <a:p>
            <a:pPr>
              <a:lnSpc>
                <a:spcPct val="130000"/>
              </a:lnSpc>
            </a:pPr>
            <a:r>
              <a:rPr kumimoji="1" lang="ja-JP" altLang="en-US" sz="2000" dirty="0"/>
              <a:t>ルードは、より精巧な円盤（</a:t>
            </a:r>
            <a:r>
              <a:rPr kumimoji="1" lang="en-US" altLang="ja-JP" sz="2000" dirty="0"/>
              <a:t>Fig. 1g</a:t>
            </a:r>
            <a:r>
              <a:rPr kumimoji="1" lang="ja-JP" altLang="en-US" sz="2000" dirty="0"/>
              <a:t>）を作成した。円盤の直径は</a:t>
            </a:r>
            <a:r>
              <a:rPr kumimoji="1" lang="en-US" altLang="ja-JP" sz="2000" dirty="0"/>
              <a:t>9</a:t>
            </a:r>
            <a:r>
              <a:rPr kumimoji="1" lang="ja-JP" altLang="en-US" sz="2000" dirty="0"/>
              <a:t>インチで、スリットの周りは</a:t>
            </a:r>
            <a:r>
              <a:rPr kumimoji="1" lang="en-US" altLang="ja-JP" sz="2000" dirty="0"/>
              <a:t>1.5</a:t>
            </a:r>
            <a:r>
              <a:rPr kumimoji="1" lang="ja-JP" altLang="en-US" sz="2000" dirty="0"/>
              <a:t>インチである。この円盤を白い雲</a:t>
            </a:r>
            <a:r>
              <a:rPr lang="ja-JP" altLang="en-US" sz="2000" dirty="0"/>
              <a:t>（？）を背景にして</a:t>
            </a:r>
            <a:r>
              <a:rPr kumimoji="1" lang="ja-JP" altLang="en-US" sz="2000" dirty="0"/>
              <a:t>回転させた。</a:t>
            </a:r>
            <a:r>
              <a:rPr kumimoji="1" lang="en-US" altLang="ja-JP" sz="2000" dirty="0"/>
              <a:t>1</a:t>
            </a:r>
            <a:r>
              <a:rPr kumimoji="1" lang="ja-JP" altLang="en-US" sz="2000" dirty="0"/>
              <a:t>秒間に</a:t>
            </a:r>
            <a:r>
              <a:rPr kumimoji="1" lang="en-US" altLang="ja-JP" sz="2000" dirty="0"/>
              <a:t>10</a:t>
            </a:r>
            <a:r>
              <a:rPr kumimoji="1" lang="ja-JP" altLang="en-US" sz="2000" dirty="0"/>
              <a:t>回転させると、雲は濃い赤色に見える。</a:t>
            </a:r>
          </a:p>
          <a:p>
            <a:pPr>
              <a:lnSpc>
                <a:spcPct val="130000"/>
              </a:lnSpc>
            </a:pPr>
            <a:r>
              <a:rPr kumimoji="1" lang="ja-JP" altLang="en-US" sz="2000" dirty="0"/>
              <a:t>円盤は、赤、橙、黄、緑の一部を透過し、青と紫を透過しない透過特性を持つカラーフィルターを通して観察した。もし、円盤からの放射が赤色で、赤色だけであるならば、フィルターはこれらの放射を透過し、結果として生じる感覚は赤色になるはずである。</a:t>
            </a:r>
          </a:p>
          <a:p>
            <a:pPr>
              <a:lnSpc>
                <a:spcPct val="130000"/>
              </a:lnSpc>
            </a:pPr>
            <a:r>
              <a:rPr kumimoji="1" lang="ja-JP" altLang="en-US" sz="2000" dirty="0"/>
              <a:t>しかし、この条件下では、感覚は赤ではなく、緑がかった青であり、この現象が主観的であることを示した。この主観的な性質は、黄色いグラスを使うとディスクが紫色に見え、緑のグラスを使うとディスクが緑色、中性、またはかすかな赤色に見えることからもわかる。</a:t>
            </a:r>
          </a:p>
        </p:txBody>
      </p:sp>
      <p:pic>
        <p:nvPicPr>
          <p:cNvPr id="5" name="図 4" descr="円&#10;&#10;中程度の精度で自動的に生成された説明">
            <a:extLst>
              <a:ext uri="{FF2B5EF4-FFF2-40B4-BE49-F238E27FC236}">
                <a16:creationId xmlns:a16="http://schemas.microsoft.com/office/drawing/2014/main" id="{FD34A9AB-E85E-524E-C617-D69190CEF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440" y="4596960"/>
            <a:ext cx="2291120" cy="2261040"/>
          </a:xfrm>
          <a:prstGeom prst="rect">
            <a:avLst/>
          </a:prstGeom>
        </p:spPr>
      </p:pic>
    </p:spTree>
    <p:extLst>
      <p:ext uri="{BB962C8B-B14F-4D97-AF65-F5344CB8AC3E}">
        <p14:creationId xmlns:p14="http://schemas.microsoft.com/office/powerpoint/2010/main" val="542097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0E6D2F-6310-A8FB-66A1-DD2BD7F60063}"/>
              </a:ext>
            </a:extLst>
          </p:cNvPr>
          <p:cNvSpPr>
            <a:spLocks noGrp="1"/>
          </p:cNvSpPr>
          <p:nvPr>
            <p:ph type="title"/>
          </p:nvPr>
        </p:nvSpPr>
        <p:spPr/>
        <p:txBody>
          <a:bodyPr/>
          <a:lstStyle/>
          <a:p>
            <a:r>
              <a:rPr kumimoji="1" lang="ja-JP" altLang="en-US" dirty="0"/>
              <a:t>ブリュースター</a:t>
            </a:r>
            <a:r>
              <a:rPr lang="ja-JP" altLang="en-US" dirty="0"/>
              <a:t>の研究</a:t>
            </a:r>
            <a:endParaRPr kumimoji="1" lang="ja-JP" altLang="en-US" dirty="0"/>
          </a:p>
        </p:txBody>
      </p:sp>
      <p:sp>
        <p:nvSpPr>
          <p:cNvPr id="3" name="コンテンツ プレースホルダー 2">
            <a:extLst>
              <a:ext uri="{FF2B5EF4-FFF2-40B4-BE49-F238E27FC236}">
                <a16:creationId xmlns:a16="http://schemas.microsoft.com/office/drawing/2014/main" id="{18B80AD8-8530-5B9C-26B7-06F437FA01D1}"/>
              </a:ext>
            </a:extLst>
          </p:cNvPr>
          <p:cNvSpPr>
            <a:spLocks noGrp="1"/>
          </p:cNvSpPr>
          <p:nvPr>
            <p:ph idx="1"/>
          </p:nvPr>
        </p:nvSpPr>
        <p:spPr>
          <a:xfrm>
            <a:off x="838200" y="1546225"/>
            <a:ext cx="10515600" cy="4351338"/>
          </a:xfrm>
        </p:spPr>
        <p:txBody>
          <a:bodyPr>
            <a:normAutofit lnSpcReduction="10000"/>
          </a:bodyPr>
          <a:lstStyle/>
          <a:p>
            <a:pPr>
              <a:lnSpc>
                <a:spcPct val="130000"/>
              </a:lnSpc>
            </a:pPr>
            <a:r>
              <a:rPr kumimoji="1" lang="en-US" altLang="ja-JP" sz="2200" dirty="0"/>
              <a:t>1861</a:t>
            </a:r>
            <a:r>
              <a:rPr kumimoji="1" lang="ja-JP" altLang="en-US" sz="2200" dirty="0"/>
              <a:t>年</a:t>
            </a:r>
            <a:r>
              <a:rPr lang="ja-JP" altLang="en-US" sz="2200" dirty="0"/>
              <a:t>に、</a:t>
            </a:r>
            <a:r>
              <a:rPr kumimoji="1" lang="ja-JP" altLang="en-US" sz="2200" dirty="0"/>
              <a:t>ブリュースター（</a:t>
            </a:r>
            <a:r>
              <a:rPr kumimoji="1" lang="en-US" altLang="ja-JP" sz="2200" dirty="0"/>
              <a:t>Brewster</a:t>
            </a:r>
            <a:r>
              <a:rPr kumimoji="1" lang="ja-JP" altLang="en-US" sz="2200" dirty="0"/>
              <a:t>）は、プレヴォストやスミスの研究に親しむ前に、主観色の</a:t>
            </a:r>
            <a:r>
              <a:rPr kumimoji="1" lang="en-US" altLang="ja-JP" sz="2200" dirty="0"/>
              <a:t>3</a:t>
            </a:r>
            <a:r>
              <a:rPr kumimoji="1" lang="ja-JP" altLang="en-US" sz="2200" dirty="0"/>
              <a:t>度目の再発見をした。彼は、回転する一連のスリットを白色光源で観察しながら色を観察した。</a:t>
            </a:r>
          </a:p>
          <a:p>
            <a:pPr>
              <a:lnSpc>
                <a:spcPct val="130000"/>
              </a:lnSpc>
            </a:pPr>
            <a:r>
              <a:rPr kumimoji="1" lang="ja-JP" altLang="en-US" sz="2200" dirty="0"/>
              <a:t>その色は、観察視野の中心から順に、白または青みがかった色、濃い青、白、よく練られた暗色リング、白、緑がかった黄色、赤みがかった色であった。</a:t>
            </a:r>
            <a:r>
              <a:rPr lang="ja-JP" altLang="en-US" sz="2200" dirty="0"/>
              <a:t>（？）</a:t>
            </a:r>
            <a:endParaRPr kumimoji="1" lang="en-US" altLang="ja-JP" sz="2200" dirty="0"/>
          </a:p>
          <a:p>
            <a:pPr marL="0" indent="0">
              <a:lnSpc>
                <a:spcPct val="130000"/>
              </a:lnSpc>
              <a:buNone/>
            </a:pPr>
            <a:r>
              <a:rPr kumimoji="1" lang="en-US" altLang="ja-JP" sz="1500" dirty="0"/>
              <a:t>He observed the colors while watching a rotating series of slits pulse a white light source. The colors, beginning at the center of his observational field, were as follows: white or bluish, darker blue, white, a well  defined dark ring, white, greenish yellow, reddish.</a:t>
            </a:r>
            <a:endParaRPr kumimoji="1" lang="ja-JP" altLang="en-US" sz="1500" dirty="0"/>
          </a:p>
          <a:p>
            <a:pPr>
              <a:lnSpc>
                <a:spcPct val="130000"/>
              </a:lnSpc>
            </a:pPr>
            <a:r>
              <a:rPr kumimoji="1" lang="ja-JP" altLang="en-US" sz="2200" dirty="0"/>
              <a:t>彼は、同じような現象が、ガスの炎のゆらぎでも見られるのではないかと示唆している。</a:t>
            </a:r>
          </a:p>
        </p:txBody>
      </p:sp>
      <p:sp>
        <p:nvSpPr>
          <p:cNvPr id="4" name="テキスト ボックス 3">
            <a:extLst>
              <a:ext uri="{FF2B5EF4-FFF2-40B4-BE49-F238E27FC236}">
                <a16:creationId xmlns:a16="http://schemas.microsoft.com/office/drawing/2014/main" id="{AC5FDC6D-6854-13B9-6FD3-0BC73EB11011}"/>
              </a:ext>
            </a:extLst>
          </p:cNvPr>
          <p:cNvSpPr txBox="1"/>
          <p:nvPr/>
        </p:nvSpPr>
        <p:spPr>
          <a:xfrm>
            <a:off x="3759200" y="5380672"/>
            <a:ext cx="3905877" cy="1477328"/>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BREWSTER, D. On certain affection of</a:t>
            </a:r>
          </a:p>
          <a:p>
            <a:pPr algn="l"/>
            <a:r>
              <a:rPr lang="en-US" altLang="ja-JP" sz="1800" b="0" i="0" u="none" strike="noStrike" baseline="0" dirty="0">
                <a:latin typeface="Times New Roman" panose="02020603050405020304" pitchFamily="18" charset="0"/>
              </a:rPr>
              <a:t>the retina. </a:t>
            </a:r>
            <a:r>
              <a:rPr lang="en-US" altLang="ja-JP" sz="1800" b="0" i="1" u="none" strike="noStrike" baseline="0" dirty="0">
                <a:latin typeface="Times New Roman" panose="02020603050405020304" pitchFamily="18" charset="0"/>
              </a:rPr>
              <a:t>London, Edinburgh, and</a:t>
            </a:r>
          </a:p>
          <a:p>
            <a:pPr algn="l"/>
            <a:r>
              <a:rPr lang="en-US" altLang="ja-JP" sz="1800" b="0" i="1" u="none" strike="noStrike" baseline="0" dirty="0" err="1">
                <a:latin typeface="Times New Roman" panose="02020603050405020304" pitchFamily="18" charset="0"/>
              </a:rPr>
              <a:t>Ditblin</a:t>
            </a:r>
            <a:r>
              <a:rPr lang="en-US" altLang="ja-JP" sz="1800" b="0" i="1" u="none" strike="noStrike" baseline="0" dirty="0">
                <a:latin typeface="Times New Roman" panose="02020603050405020304" pitchFamily="18" charset="0"/>
              </a:rPr>
              <a:t> Philosophical Magazine and</a:t>
            </a:r>
          </a:p>
          <a:p>
            <a:pPr algn="l"/>
            <a:r>
              <a:rPr lang="en-US" altLang="ja-JP" sz="1800" b="0" i="1" u="none" strike="noStrike" baseline="0" dirty="0">
                <a:latin typeface="Times New Roman" panose="02020603050405020304" pitchFamily="18" charset="0"/>
              </a:rPr>
              <a:t>Journal of Science, </a:t>
            </a:r>
            <a:r>
              <a:rPr lang="en-US" altLang="ja-JP" sz="1800" b="0" i="0" u="none" strike="noStrike" baseline="0" dirty="0">
                <a:latin typeface="Times New Roman" panose="02020603050405020304" pitchFamily="18" charset="0"/>
              </a:rPr>
              <a:t>1861, 21 (4th</a:t>
            </a:r>
          </a:p>
          <a:p>
            <a:pPr algn="l"/>
            <a:r>
              <a:rPr lang="en-US" altLang="ja-JP" sz="1800" b="0" i="0" u="none" strike="noStrike" baseline="0" dirty="0">
                <a:latin typeface="Times New Roman" panose="02020603050405020304" pitchFamily="18" charset="0"/>
              </a:rPr>
              <a:t>series), 20-24.</a:t>
            </a:r>
            <a:endParaRPr kumimoji="1" lang="ja-JP" altLang="en-US" dirty="0"/>
          </a:p>
        </p:txBody>
      </p:sp>
    </p:spTree>
    <p:extLst>
      <p:ext uri="{BB962C8B-B14F-4D97-AF65-F5344CB8AC3E}">
        <p14:creationId xmlns:p14="http://schemas.microsoft.com/office/powerpoint/2010/main" val="3877791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635D786-EC55-F9EE-2578-5C405531DA1B}"/>
              </a:ext>
            </a:extLst>
          </p:cNvPr>
          <p:cNvSpPr>
            <a:spLocks noGrp="1"/>
          </p:cNvSpPr>
          <p:nvPr>
            <p:ph idx="1"/>
          </p:nvPr>
        </p:nvSpPr>
        <p:spPr>
          <a:xfrm>
            <a:off x="838200" y="1512358"/>
            <a:ext cx="10515600" cy="4351338"/>
          </a:xfrm>
        </p:spPr>
        <p:txBody>
          <a:bodyPr>
            <a:normAutofit lnSpcReduction="10000"/>
          </a:bodyPr>
          <a:lstStyle/>
          <a:p>
            <a:pPr>
              <a:lnSpc>
                <a:spcPct val="130000"/>
              </a:lnSpc>
            </a:pPr>
            <a:r>
              <a:rPr kumimoji="1" lang="ja-JP" altLang="en-US" sz="2200" dirty="0"/>
              <a:t>ブリュースターは、照明されたすりガラスの前で回転する円盤を用いて、フェヒナーが報告した細胞状の六角形のパターンを再現することに成功した。</a:t>
            </a:r>
          </a:p>
          <a:p>
            <a:pPr>
              <a:lnSpc>
                <a:spcPct val="130000"/>
              </a:lnSpc>
            </a:pPr>
            <a:r>
              <a:rPr lang="ja-JP" altLang="en-US" sz="2200" dirty="0"/>
              <a:t>さらに、</a:t>
            </a:r>
            <a:r>
              <a:rPr kumimoji="1" lang="ja-JP" altLang="en-US" sz="2200" dirty="0"/>
              <a:t>彼は、四角形のパターンを報告しているが、これはあまりにも見える時間が短いので描くことはできない、この模様は六角形の模様とは全く関係がなく、</a:t>
            </a:r>
            <a:r>
              <a:rPr lang="ja-JP" altLang="en-US" sz="2200" dirty="0"/>
              <a:t>輝く円盤</a:t>
            </a:r>
            <a:r>
              <a:rPr kumimoji="1" lang="ja-JP" altLang="en-US" sz="2200" dirty="0"/>
              <a:t>の連続したインパルスによって目が強く印象づけられない限り、決して見ることができない、とのことであった。（？）</a:t>
            </a:r>
          </a:p>
          <a:p>
            <a:pPr marL="0" indent="0">
              <a:lnSpc>
                <a:spcPct val="130000"/>
              </a:lnSpc>
              <a:buNone/>
            </a:pPr>
            <a:r>
              <a:rPr kumimoji="1" lang="en-US" altLang="ja-JP" sz="1600" dirty="0"/>
              <a:t>It has no relation whatever to the hexagonal pattern, and has never been seen unless the eye has been strongly impressed by the successive impulses of the luminous disk.</a:t>
            </a:r>
            <a:endParaRPr kumimoji="1" lang="ja-JP" altLang="en-US" sz="1600" dirty="0"/>
          </a:p>
          <a:p>
            <a:pPr>
              <a:lnSpc>
                <a:spcPct val="130000"/>
              </a:lnSpc>
            </a:pPr>
            <a:r>
              <a:rPr kumimoji="1" lang="ja-JP" altLang="en-US" sz="2200" dirty="0"/>
              <a:t>ブリュースターは、六角形の模様は脈絡膜の細胞である可能性を示唆し、四角形の模様の起源についてはわからないとしている。</a:t>
            </a:r>
          </a:p>
        </p:txBody>
      </p:sp>
    </p:spTree>
    <p:extLst>
      <p:ext uri="{BB962C8B-B14F-4D97-AF65-F5344CB8AC3E}">
        <p14:creationId xmlns:p14="http://schemas.microsoft.com/office/powerpoint/2010/main" val="3788482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70B02E-EE28-5CF6-EB2A-75E7BB65A5E9}"/>
              </a:ext>
            </a:extLst>
          </p:cNvPr>
          <p:cNvSpPr>
            <a:spLocks noGrp="1"/>
          </p:cNvSpPr>
          <p:nvPr>
            <p:ph type="title"/>
          </p:nvPr>
        </p:nvSpPr>
        <p:spPr>
          <a:xfrm>
            <a:off x="915318" y="805800"/>
            <a:ext cx="10515600" cy="1325563"/>
          </a:xfrm>
        </p:spPr>
        <p:txBody>
          <a:bodyPr/>
          <a:lstStyle/>
          <a:p>
            <a:r>
              <a:rPr kumimoji="1" lang="ja-JP" altLang="en-US" dirty="0"/>
              <a:t>ルードのレビュー</a:t>
            </a:r>
          </a:p>
        </p:txBody>
      </p:sp>
      <p:sp>
        <p:nvSpPr>
          <p:cNvPr id="3" name="コンテンツ プレースホルダー 2">
            <a:extLst>
              <a:ext uri="{FF2B5EF4-FFF2-40B4-BE49-F238E27FC236}">
                <a16:creationId xmlns:a16="http://schemas.microsoft.com/office/drawing/2014/main" id="{25B71CB6-598E-BBEF-9761-F21C5985AE32}"/>
              </a:ext>
            </a:extLst>
          </p:cNvPr>
          <p:cNvSpPr>
            <a:spLocks noGrp="1"/>
          </p:cNvSpPr>
          <p:nvPr>
            <p:ph idx="1"/>
          </p:nvPr>
        </p:nvSpPr>
        <p:spPr>
          <a:xfrm>
            <a:off x="838200" y="2550969"/>
            <a:ext cx="10515600" cy="4351338"/>
          </a:xfrm>
        </p:spPr>
        <p:txBody>
          <a:bodyPr>
            <a:normAutofit/>
          </a:bodyPr>
          <a:lstStyle/>
          <a:p>
            <a:pPr>
              <a:lnSpc>
                <a:spcPct val="130000"/>
              </a:lnSpc>
            </a:pPr>
            <a:r>
              <a:rPr kumimoji="1" lang="ja-JP" altLang="en-US" sz="2200" dirty="0"/>
              <a:t>ルードは、</a:t>
            </a:r>
            <a:r>
              <a:rPr kumimoji="1" lang="en-US" altLang="ja-JP" sz="2200" dirty="0"/>
              <a:t>1861</a:t>
            </a:r>
            <a:r>
              <a:rPr kumimoji="1" lang="ja-JP" altLang="en-US" sz="2200" dirty="0"/>
              <a:t>年に、当時入手可能だった主観色に関する（当時としては）数少ない文献をレビューした。</a:t>
            </a:r>
          </a:p>
          <a:p>
            <a:pPr>
              <a:lnSpc>
                <a:spcPct val="130000"/>
              </a:lnSpc>
            </a:pPr>
            <a:r>
              <a:rPr kumimoji="1" lang="ja-JP" altLang="en-US" sz="2200" dirty="0"/>
              <a:t>彼は、ブリュースターが報告した六角形のパターンが、プルキンエとヴィエロルト（</a:t>
            </a:r>
            <a:r>
              <a:rPr kumimoji="1" lang="en-US" altLang="ja-JP" sz="2200" dirty="0"/>
              <a:t>Purkinje and </a:t>
            </a:r>
            <a:r>
              <a:rPr kumimoji="1" lang="en-US" altLang="ja-JP" sz="2200" dirty="0" err="1"/>
              <a:t>Vierordt</a:t>
            </a:r>
            <a:r>
              <a:rPr kumimoji="1" lang="ja-JP" altLang="en-US" sz="2200" dirty="0"/>
              <a:t>）によって報告された同様の観察と関連しているかもしれないと示唆した。（？）</a:t>
            </a:r>
          </a:p>
        </p:txBody>
      </p:sp>
      <p:sp>
        <p:nvSpPr>
          <p:cNvPr id="4" name="テキスト ボックス 3">
            <a:extLst>
              <a:ext uri="{FF2B5EF4-FFF2-40B4-BE49-F238E27FC236}">
                <a16:creationId xmlns:a16="http://schemas.microsoft.com/office/drawing/2014/main" id="{6C03EF82-BFCF-29EC-172C-C18752F44E01}"/>
              </a:ext>
            </a:extLst>
          </p:cNvPr>
          <p:cNvSpPr txBox="1"/>
          <p:nvPr/>
        </p:nvSpPr>
        <p:spPr>
          <a:xfrm>
            <a:off x="2192867" y="5334000"/>
            <a:ext cx="4628190"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R(OOD), O. N. Subjective optical phenomena.</a:t>
            </a:r>
          </a:p>
          <a:p>
            <a:pPr algn="l"/>
            <a:r>
              <a:rPr lang="en-US" altLang="ja-JP" sz="1800" b="0" i="1" u="none" strike="noStrike" baseline="0" dirty="0">
                <a:latin typeface="Times New Roman" panose="02020603050405020304" pitchFamily="18" charset="0"/>
              </a:rPr>
              <a:t>Amer. J. Sci. and Arts,</a:t>
            </a:r>
          </a:p>
          <a:p>
            <a:pPr algn="l"/>
            <a:r>
              <a:rPr lang="en-US" altLang="ja-JP" sz="1800" b="0" i="0" u="none" strike="noStrike" baseline="0" dirty="0">
                <a:latin typeface="Times New Roman" panose="02020603050405020304" pitchFamily="18" charset="0"/>
              </a:rPr>
              <a:t>1861, 31 (2nd series), 417.</a:t>
            </a:r>
            <a:endParaRPr kumimoji="1" lang="ja-JP" altLang="en-US" dirty="0"/>
          </a:p>
        </p:txBody>
      </p:sp>
    </p:spTree>
    <p:extLst>
      <p:ext uri="{BB962C8B-B14F-4D97-AF65-F5344CB8AC3E}">
        <p14:creationId xmlns:p14="http://schemas.microsoft.com/office/powerpoint/2010/main" val="128383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5B513163-6BC7-128A-E99F-CC1E53F3B927}"/>
              </a:ext>
            </a:extLst>
          </p:cNvPr>
          <p:cNvSpPr>
            <a:spLocks noGrp="1"/>
          </p:cNvSpPr>
          <p:nvPr>
            <p:ph type="title"/>
          </p:nvPr>
        </p:nvSpPr>
        <p:spPr>
          <a:xfrm>
            <a:off x="5297762" y="640080"/>
            <a:ext cx="6251110" cy="3566160"/>
          </a:xfrm>
        </p:spPr>
        <p:txBody>
          <a:bodyPr vert="horz" lIns="91440" tIns="45720" rIns="91440" bIns="45720" rtlCol="0" anchor="b">
            <a:normAutofit/>
          </a:bodyPr>
          <a:lstStyle/>
          <a:p>
            <a:pPr>
              <a:lnSpc>
                <a:spcPct val="130000"/>
              </a:lnSpc>
            </a:pPr>
            <a:r>
              <a:rPr kumimoji="1" lang="en-US" altLang="ja-JP" sz="5000" dirty="0"/>
              <a:t>II. </a:t>
            </a:r>
            <a:r>
              <a:rPr kumimoji="1" lang="ja-JP" altLang="en-US" sz="5000" dirty="0"/>
              <a:t>ヘルムホルツからステュアートまで</a:t>
            </a:r>
            <a:br>
              <a:rPr kumimoji="1" lang="en-US" altLang="ja-JP" sz="5000" dirty="0"/>
            </a:br>
            <a:r>
              <a:rPr kumimoji="1" lang="en-US" altLang="ja-JP" sz="5000" dirty="0"/>
              <a:t>―</a:t>
            </a:r>
            <a:r>
              <a:rPr kumimoji="1" lang="ja-JP" altLang="en-US" sz="5000" dirty="0"/>
              <a:t>科学的な定式化</a:t>
            </a:r>
          </a:p>
        </p:txBody>
      </p:sp>
      <p:sp>
        <p:nvSpPr>
          <p:cNvPr id="3" name="コンテンツ プレースホルダー 2">
            <a:extLst>
              <a:ext uri="{FF2B5EF4-FFF2-40B4-BE49-F238E27FC236}">
                <a16:creationId xmlns:a16="http://schemas.microsoft.com/office/drawing/2014/main" id="{D77CA7E1-783C-2C30-BC62-B935BB1E4DB3}"/>
              </a:ext>
            </a:extLst>
          </p:cNvPr>
          <p:cNvSpPr>
            <a:spLocks noGrp="1"/>
          </p:cNvSpPr>
          <p:nvPr>
            <p:ph idx="1"/>
          </p:nvPr>
        </p:nvSpPr>
        <p:spPr>
          <a:xfrm>
            <a:off x="5297760" y="4636008"/>
            <a:ext cx="6251111" cy="1775809"/>
          </a:xfrm>
        </p:spPr>
        <p:txBody>
          <a:bodyPr vert="horz" lIns="91440" tIns="45720" rIns="91440" bIns="45720" rtlCol="0">
            <a:normAutofit fontScale="92500" lnSpcReduction="10000"/>
          </a:bodyPr>
          <a:lstStyle/>
          <a:p>
            <a:pPr marL="0" indent="0">
              <a:lnSpc>
                <a:spcPct val="130000"/>
              </a:lnSpc>
              <a:buNone/>
            </a:pPr>
            <a:r>
              <a:rPr kumimoji="1" lang="ja-JP" altLang="en-US" sz="2400" dirty="0">
                <a:latin typeface="+mn-lt"/>
                <a:ea typeface="+mn-ea"/>
              </a:rPr>
              <a:t>ヘルムホルツ（</a:t>
            </a:r>
            <a:r>
              <a:rPr kumimoji="1" lang="en-US" altLang="ja-JP" sz="2400" dirty="0">
                <a:latin typeface="+mn-lt"/>
                <a:ea typeface="+mn-ea"/>
              </a:rPr>
              <a:t>Helmholtz</a:t>
            </a:r>
            <a:r>
              <a:rPr kumimoji="1" lang="ja-JP" altLang="en-US" sz="2400" dirty="0">
                <a:latin typeface="+mn-lt"/>
                <a:ea typeface="+mn-ea"/>
              </a:rPr>
              <a:t>）の才覚によって、</a:t>
            </a:r>
            <a:r>
              <a:rPr lang="ja-JP" altLang="en-US" sz="2400" dirty="0">
                <a:latin typeface="+mn-lt"/>
                <a:ea typeface="+mn-ea"/>
              </a:rPr>
              <a:t>主観色研究における</a:t>
            </a:r>
            <a:r>
              <a:rPr kumimoji="1" lang="en-US" altLang="ja-JP" sz="2400" dirty="0">
                <a:latin typeface="+mn-lt"/>
                <a:ea typeface="+mn-ea"/>
              </a:rPr>
              <a:t>2</a:t>
            </a:r>
            <a:r>
              <a:rPr kumimoji="1" lang="ja-JP" altLang="en-US" sz="2400" dirty="0">
                <a:latin typeface="+mn-lt"/>
                <a:ea typeface="+mn-ea"/>
              </a:rPr>
              <a:t>番目の歴史的時期の扉が開かれた。ここにおいて、科学的原理が初めて正式に適用されたのである。（</a:t>
            </a:r>
            <a:r>
              <a:rPr kumimoji="1" lang="en-US" altLang="ja-JP" sz="2400" dirty="0">
                <a:latin typeface="+mn-lt"/>
                <a:ea typeface="+mn-ea"/>
              </a:rPr>
              <a:t>p. 104</a:t>
            </a:r>
            <a:r>
              <a:rPr kumimoji="1" lang="ja-JP" altLang="en-US" sz="2400" dirty="0">
                <a:latin typeface="+mn-lt"/>
                <a:ea typeface="+mn-ea"/>
              </a:rPr>
              <a:t>）</a:t>
            </a:r>
          </a:p>
        </p:txBody>
      </p:sp>
      <p:pic>
        <p:nvPicPr>
          <p:cNvPr id="5" name="図 4" descr="スーツを着た男性の白黒写真&#10;&#10;自動的に生成された説明">
            <a:extLst>
              <a:ext uri="{FF2B5EF4-FFF2-40B4-BE49-F238E27FC236}">
                <a16:creationId xmlns:a16="http://schemas.microsoft.com/office/drawing/2014/main" id="{FE282D92-23BF-4FCF-936B-B2BCAC935F9B}"/>
              </a:ext>
            </a:extLst>
          </p:cNvPr>
          <p:cNvPicPr>
            <a:picLocks noChangeAspect="1"/>
          </p:cNvPicPr>
          <p:nvPr/>
        </p:nvPicPr>
        <p:blipFill rotWithShape="1">
          <a:blip r:embed="rId2">
            <a:extLst>
              <a:ext uri="{28A0092B-C50C-407E-A947-70E740481C1C}">
                <a14:useLocalDpi xmlns:a14="http://schemas.microsoft.com/office/drawing/2010/main" val="0"/>
              </a:ext>
            </a:extLst>
          </a:blip>
          <a:srcRect l="115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294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3AA13B1-545C-7CFA-82D2-9B33E40E603F}"/>
              </a:ext>
            </a:extLst>
          </p:cNvPr>
          <p:cNvSpPr>
            <a:spLocks noGrp="1"/>
          </p:cNvSpPr>
          <p:nvPr>
            <p:ph idx="1"/>
          </p:nvPr>
        </p:nvSpPr>
        <p:spPr>
          <a:xfrm>
            <a:off x="516467" y="668867"/>
            <a:ext cx="9889066" cy="5999162"/>
          </a:xfrm>
        </p:spPr>
        <p:txBody>
          <a:bodyPr>
            <a:noAutofit/>
          </a:bodyPr>
          <a:lstStyle/>
          <a:p>
            <a:pPr>
              <a:lnSpc>
                <a:spcPct val="130000"/>
              </a:lnSpc>
            </a:pPr>
            <a:r>
              <a:rPr kumimoji="1" lang="ja-JP" altLang="en-US" sz="1800" dirty="0"/>
              <a:t>すべての色は、負の係数を含む</a:t>
            </a:r>
            <a:r>
              <a:rPr kumimoji="1" lang="en-US" altLang="ja-JP" sz="1800" dirty="0"/>
              <a:t>3</a:t>
            </a:r>
            <a:r>
              <a:rPr kumimoji="1" lang="ja-JP" altLang="en-US" sz="1800" dirty="0"/>
              <a:t>つの現実の原色、または正の係数のみを含む</a:t>
            </a:r>
            <a:r>
              <a:rPr kumimoji="1" lang="en-US" altLang="ja-JP" sz="1800" dirty="0"/>
              <a:t>3</a:t>
            </a:r>
            <a:r>
              <a:rPr kumimoji="1" lang="ja-JP" altLang="en-US" sz="1800" dirty="0"/>
              <a:t>つの想像上の原色によって再現されるという実験的事実から、網膜には</a:t>
            </a:r>
            <a:r>
              <a:rPr kumimoji="1" lang="en-US" altLang="ja-JP" sz="1800" dirty="0"/>
              <a:t>3</a:t>
            </a:r>
            <a:r>
              <a:rPr kumimoji="1" lang="ja-JP" altLang="en-US" sz="1800" dirty="0"/>
              <a:t>つの受容体があり、それぞれがいわゆる「基本感覚曲線」に関連しているという必然的な仮説が導かれる。</a:t>
            </a:r>
          </a:p>
          <a:p>
            <a:pPr>
              <a:lnSpc>
                <a:spcPct val="130000"/>
              </a:lnSpc>
            </a:pPr>
            <a:r>
              <a:rPr kumimoji="1" lang="ja-JP" altLang="en-US" sz="1800" dirty="0"/>
              <a:t>色覚の謎、大きな謎は、任意の</a:t>
            </a:r>
            <a:r>
              <a:rPr kumimoji="1" lang="en-US" altLang="ja-JP" sz="1800" dirty="0"/>
              <a:t>3</a:t>
            </a:r>
            <a:r>
              <a:rPr kumimoji="1" lang="ja-JP" altLang="en-US" sz="1800" dirty="0"/>
              <a:t>点（直線上ではない）が原点となり、それらを結ぶ線が投影面または色度面を完全にカバーすることになるからである。数学的には、原色に対応する任意の</a:t>
            </a:r>
            <a:r>
              <a:rPr kumimoji="1" lang="en-US" altLang="ja-JP" sz="1800" dirty="0"/>
              <a:t>3</a:t>
            </a:r>
            <a:r>
              <a:rPr kumimoji="1" lang="ja-JP" altLang="en-US" sz="1800" dirty="0"/>
              <a:t>点は、基本的な感覚曲線のユニークなセットを生成する。</a:t>
            </a:r>
          </a:p>
          <a:p>
            <a:pPr>
              <a:lnSpc>
                <a:spcPct val="130000"/>
              </a:lnSpc>
            </a:pPr>
            <a:r>
              <a:rPr kumimoji="1" lang="ja-JP" altLang="en-US" sz="1800" dirty="0"/>
              <a:t>科学の目的が予測であるならば、どのような集合でも他の集合と同じように混色データを予測することができる。しかし、もしプライマリ</a:t>
            </a:r>
            <a:r>
              <a:rPr lang="ja-JP" altLang="en-US" sz="1800" dirty="0"/>
              <a:t>（原色）</a:t>
            </a:r>
            <a:r>
              <a:rPr kumimoji="1" lang="ja-JP" altLang="en-US" sz="1800" dirty="0"/>
              <a:t>を選択することで、混色という現象以上のものを予測できるのであれば、それはパーシモン</a:t>
            </a:r>
            <a:r>
              <a:rPr lang="ja-JP" altLang="en-US" sz="1800" dirty="0"/>
              <a:t>（最小説明原理）</a:t>
            </a:r>
            <a:r>
              <a:rPr kumimoji="1" lang="ja-JP" altLang="en-US" sz="1800" dirty="0"/>
              <a:t>という観点から望ましい。</a:t>
            </a:r>
          </a:p>
          <a:p>
            <a:pPr>
              <a:lnSpc>
                <a:spcPct val="130000"/>
              </a:lnSpc>
            </a:pPr>
            <a:r>
              <a:rPr kumimoji="1" lang="ja-JP" altLang="en-US" sz="1800" dirty="0"/>
              <a:t>もちろん、人々はこれ（北岡注：</a:t>
            </a:r>
            <a:r>
              <a:rPr kumimoji="1" lang="en-US" altLang="ja-JP" sz="1800" dirty="0"/>
              <a:t>3</a:t>
            </a:r>
            <a:r>
              <a:rPr kumimoji="1" lang="ja-JP" altLang="en-US" sz="1800" dirty="0"/>
              <a:t>つの原色を決めること）を実践してきた。ヘルムホルツは</a:t>
            </a:r>
            <a:r>
              <a:rPr kumimoji="1" lang="en-US" altLang="ja-JP" sz="1800" dirty="0"/>
              <a:t>670</a:t>
            </a:r>
            <a:r>
              <a:rPr kumimoji="1" lang="ja-JP" altLang="en-US" sz="1800" dirty="0"/>
              <a:t>ミリミクロンから長波長側に色相の変化がないことを根拠に、ヘリングは残像を根拠に、ラッド＝フランクリンは系統樹を根拠に、それぞれ原色を選定している。これらのプライマリーの性質と変容に関する素晴らしい議論については、ジャッドを参照。</a:t>
            </a:r>
          </a:p>
        </p:txBody>
      </p:sp>
    </p:spTree>
    <p:extLst>
      <p:ext uri="{BB962C8B-B14F-4D97-AF65-F5344CB8AC3E}">
        <p14:creationId xmlns:p14="http://schemas.microsoft.com/office/powerpoint/2010/main" val="3783219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6675D74-1E6F-3DBB-1840-5F06A96C7F5D}"/>
              </a:ext>
            </a:extLst>
          </p:cNvPr>
          <p:cNvSpPr>
            <a:spLocks noGrp="1"/>
          </p:cNvSpPr>
          <p:nvPr>
            <p:ph idx="1"/>
          </p:nvPr>
        </p:nvSpPr>
        <p:spPr>
          <a:xfrm>
            <a:off x="643467" y="1297019"/>
            <a:ext cx="10515600" cy="5847624"/>
          </a:xfrm>
        </p:spPr>
        <p:txBody>
          <a:bodyPr>
            <a:normAutofit/>
          </a:bodyPr>
          <a:lstStyle/>
          <a:p>
            <a:pPr>
              <a:lnSpc>
                <a:spcPct val="130000"/>
              </a:lnSpc>
            </a:pPr>
            <a:r>
              <a:rPr kumimoji="1" lang="en-US" altLang="ja-JP" sz="2200" dirty="0"/>
              <a:t>1860</a:t>
            </a:r>
            <a:r>
              <a:rPr kumimoji="1" lang="ja-JP" altLang="en-US" sz="2200" dirty="0"/>
              <a:t>年</a:t>
            </a:r>
            <a:r>
              <a:rPr lang="ja-JP" altLang="en-US" sz="2200" dirty="0"/>
              <a:t>、</a:t>
            </a:r>
            <a:r>
              <a:rPr kumimoji="1" lang="ja-JP" altLang="en-US" sz="2200" dirty="0"/>
              <a:t>ヘルムホルツ（</a:t>
            </a:r>
            <a:r>
              <a:rPr kumimoji="1" lang="en-US" altLang="ja-JP" sz="2200" dirty="0"/>
              <a:t>1924</a:t>
            </a:r>
            <a:r>
              <a:rPr kumimoji="1" lang="ja-JP" altLang="en-US" sz="2200" dirty="0"/>
              <a:t>年翻訳版を参照）は、黒と白のセクターを持つマクスウェル盤（</a:t>
            </a:r>
            <a:r>
              <a:rPr kumimoji="1" lang="en-US" altLang="ja-JP" sz="2200" dirty="0"/>
              <a:t>Maxwell disk</a:t>
            </a:r>
            <a:r>
              <a:rPr kumimoji="1" lang="ja-JP" altLang="en-US" sz="2200" dirty="0"/>
              <a:t>）（北岡注：混色板という意味のようだ）を観察者が固視すると、白が前進する側のエッジが赤く、反対側のエッジが青っぽいことを指摘した。</a:t>
            </a:r>
          </a:p>
          <a:p>
            <a:pPr>
              <a:lnSpc>
                <a:spcPct val="130000"/>
              </a:lnSpc>
            </a:pPr>
            <a:endParaRPr kumimoji="1" lang="ja-JP" altLang="en-US" sz="2200" dirty="0"/>
          </a:p>
          <a:p>
            <a:pPr>
              <a:lnSpc>
                <a:spcPct val="130000"/>
              </a:lnSpc>
            </a:pPr>
            <a:r>
              <a:rPr kumimoji="1" lang="ja-JP" altLang="en-US" sz="2200" dirty="0"/>
              <a:t>照明が弱いと、赤は赤みがかった黄色になり、青は紫になる。強い光では、赤はよりピンクに、青はより緑に近い色になる。</a:t>
            </a:r>
          </a:p>
        </p:txBody>
      </p:sp>
      <p:sp>
        <p:nvSpPr>
          <p:cNvPr id="2" name="テキスト ボックス 1">
            <a:extLst>
              <a:ext uri="{FF2B5EF4-FFF2-40B4-BE49-F238E27FC236}">
                <a16:creationId xmlns:a16="http://schemas.microsoft.com/office/drawing/2014/main" id="{0B377927-5AB5-A987-2821-F6F533CA6C87}"/>
              </a:ext>
            </a:extLst>
          </p:cNvPr>
          <p:cNvSpPr txBox="1"/>
          <p:nvPr/>
        </p:nvSpPr>
        <p:spPr>
          <a:xfrm>
            <a:off x="6985000" y="4995333"/>
            <a:ext cx="4455259" cy="1754326"/>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HELMHOLTZ, </a:t>
            </a:r>
            <a:r>
              <a:rPr lang="en-US" altLang="ja-JP" sz="1800" b="0" i="0" u="none" strike="noStrike" baseline="0" dirty="0" err="1">
                <a:latin typeface="Times New Roman" panose="02020603050405020304" pitchFamily="18" charset="0"/>
              </a:rPr>
              <a:t>H.v</a:t>
            </a:r>
            <a:r>
              <a:rPr lang="en-US" altLang="ja-JP" sz="1800" b="0" i="0" u="none" strike="noStrike" baseline="0" dirty="0">
                <a:latin typeface="Times New Roman" panose="02020603050405020304" pitchFamily="18" charset="0"/>
              </a:rPr>
              <a:t>. </a:t>
            </a:r>
            <a:r>
              <a:rPr lang="en-US" altLang="ja-JP" sz="1800" b="0" i="1" u="none" strike="noStrike" baseline="0" dirty="0">
                <a:latin typeface="Times New Roman" panose="02020603050405020304" pitchFamily="18" charset="0"/>
              </a:rPr>
              <a:t>Treatise on physiological</a:t>
            </a:r>
          </a:p>
          <a:p>
            <a:pPr algn="l"/>
            <a:r>
              <a:rPr lang="nl-NL" altLang="ja-JP" sz="1800" b="0" i="1" u="none" strike="noStrike" baseline="0" dirty="0">
                <a:latin typeface="Times New Roman" panose="02020603050405020304" pitchFamily="18" charset="0"/>
              </a:rPr>
              <a:t>optics. </a:t>
            </a:r>
            <a:r>
              <a:rPr lang="nl-NL" altLang="ja-JP" sz="1800" b="0" i="0" u="none" strike="noStrike" baseline="0" dirty="0">
                <a:latin typeface="Times New Roman" panose="02020603050405020304" pitchFamily="18" charset="0"/>
              </a:rPr>
              <a:t>(Vol. II.) (3rd ed.)</a:t>
            </a:r>
          </a:p>
          <a:p>
            <a:pPr algn="l"/>
            <a:r>
              <a:rPr lang="en-US" altLang="ja-JP" sz="1800" b="0" i="0" u="none" strike="noStrike" baseline="0" dirty="0">
                <a:latin typeface="Times New Roman" panose="02020603050405020304" pitchFamily="18" charset="0"/>
              </a:rPr>
              <a:t>(Ed., J. P. C. </a:t>
            </a:r>
            <a:r>
              <a:rPr lang="en-US" altLang="ja-JP" sz="1800" b="0" i="0" u="none" strike="noStrike" baseline="0" dirty="0" err="1">
                <a:latin typeface="Times New Roman" panose="02020603050405020304" pitchFamily="18" charset="0"/>
              </a:rPr>
              <a:t>Southall</a:t>
            </a:r>
            <a:r>
              <a:rPr lang="en-US" altLang="ja-JP" sz="1800" b="0" i="0" u="none" strike="noStrike" baseline="0" dirty="0">
                <a:latin typeface="Times New Roman" panose="02020603050405020304" pitchFamily="18" charset="0"/>
              </a:rPr>
              <a:t>). Menasha,</a:t>
            </a:r>
          </a:p>
          <a:p>
            <a:pPr algn="l"/>
            <a:r>
              <a:rPr lang="en-US" altLang="ja-JP" sz="1800" b="0" i="0" u="none" strike="noStrike" baseline="0" dirty="0">
                <a:latin typeface="Times New Roman" panose="02020603050405020304" pitchFamily="18" charset="0"/>
              </a:rPr>
              <a:t>Wis.; George Banta Publishing Co.</a:t>
            </a:r>
          </a:p>
          <a:p>
            <a:pPr algn="l"/>
            <a:r>
              <a:rPr lang="en-US" altLang="ja-JP" sz="1800" b="0" i="0" u="none" strike="noStrike" baseline="0" dirty="0">
                <a:latin typeface="Times New Roman" panose="02020603050405020304" pitchFamily="18" charset="0"/>
              </a:rPr>
              <a:t>for the Optical Society of America,</a:t>
            </a:r>
          </a:p>
          <a:p>
            <a:pPr algn="l"/>
            <a:r>
              <a:rPr lang="en-US" altLang="ja-JP" sz="1800" b="0" i="0" u="none" strike="noStrike" baseline="0" dirty="0">
                <a:latin typeface="Times New Roman" panose="02020603050405020304" pitchFamily="18" charset="0"/>
              </a:rPr>
              <a:t>1924. Pp. 255-261.</a:t>
            </a:r>
            <a:endParaRPr kumimoji="1" lang="ja-JP" altLang="en-US" dirty="0"/>
          </a:p>
        </p:txBody>
      </p:sp>
      <p:pic>
        <p:nvPicPr>
          <p:cNvPr id="4" name="図 3" descr="アイコン&#10;&#10;自動的に生成された説明">
            <a:extLst>
              <a:ext uri="{FF2B5EF4-FFF2-40B4-BE49-F238E27FC236}">
                <a16:creationId xmlns:a16="http://schemas.microsoft.com/office/drawing/2014/main" id="{BF877CDE-3A4A-B50C-8EEF-4164D2388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255" y="4852590"/>
            <a:ext cx="1828804" cy="1828804"/>
          </a:xfrm>
          <a:prstGeom prst="rect">
            <a:avLst/>
          </a:prstGeom>
        </p:spPr>
      </p:pic>
    </p:spTree>
    <p:extLst>
      <p:ext uri="{BB962C8B-B14F-4D97-AF65-F5344CB8AC3E}">
        <p14:creationId xmlns:p14="http://schemas.microsoft.com/office/powerpoint/2010/main" val="1916250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24DC3ED-515C-8230-9C08-87D3FA2CB234}"/>
              </a:ext>
            </a:extLst>
          </p:cNvPr>
          <p:cNvSpPr>
            <a:spLocks noGrp="1"/>
          </p:cNvSpPr>
          <p:nvPr>
            <p:ph idx="1"/>
          </p:nvPr>
        </p:nvSpPr>
        <p:spPr>
          <a:xfrm>
            <a:off x="838200" y="776610"/>
            <a:ext cx="10515600" cy="4351338"/>
          </a:xfrm>
        </p:spPr>
        <p:txBody>
          <a:bodyPr/>
          <a:lstStyle/>
          <a:p>
            <a:pPr>
              <a:lnSpc>
                <a:spcPct val="130000"/>
              </a:lnSpc>
            </a:pPr>
            <a:r>
              <a:rPr kumimoji="1" lang="ja-JP" altLang="en-US" sz="2200" dirty="0"/>
              <a:t>「回転が遅いと、最初は青みがかった色相が赤みがかった色相よりも白の広い範囲に広がっている」と書かれている。</a:t>
            </a:r>
          </a:p>
          <a:p>
            <a:pPr>
              <a:lnSpc>
                <a:spcPct val="130000"/>
              </a:lnSpc>
            </a:pPr>
            <a:r>
              <a:rPr kumimoji="1" lang="ja-JP" altLang="en-US" sz="2200" dirty="0"/>
              <a:t>しかし、回転数が速くなると、赤はピンク・レッドとして白全体に広がり、緑青は黒い部分にまで広がる。全体として、円盤の中では紫が優勢に見える。</a:t>
            </a:r>
          </a:p>
          <a:p>
            <a:pPr>
              <a:lnSpc>
                <a:spcPct val="130000"/>
              </a:lnSpc>
            </a:pPr>
            <a:r>
              <a:rPr lang="en-US" altLang="ja-JP" sz="2200" dirty="0"/>
              <a:t>Fig.</a:t>
            </a:r>
            <a:r>
              <a:rPr lang="ja-JP" altLang="en-US" sz="2200" dirty="0"/>
              <a:t> </a:t>
            </a:r>
            <a:r>
              <a:rPr lang="en-US" altLang="ja-JP" sz="2200" dirty="0"/>
              <a:t>1</a:t>
            </a:r>
            <a:r>
              <a:rPr kumimoji="1" lang="en-US" altLang="ja-JP" sz="2200" dirty="0"/>
              <a:t>h</a:t>
            </a:r>
            <a:r>
              <a:rPr kumimoji="1" lang="ja-JP" altLang="en-US" sz="2200" dirty="0"/>
              <a:t>に再現したディスクを使用すると、これらの</a:t>
            </a:r>
            <a:r>
              <a:rPr kumimoji="1" lang="en-US" altLang="ja-JP" sz="2200" dirty="0"/>
              <a:t>3</a:t>
            </a:r>
            <a:r>
              <a:rPr kumimoji="1" lang="ja-JP" altLang="en-US" sz="2200" dirty="0"/>
              <a:t>つの相を同時に示すことができる。</a:t>
            </a:r>
            <a:r>
              <a:rPr lang="en-US" altLang="ja-JP" sz="2200" dirty="0"/>
              <a:t>Fig. 1i </a:t>
            </a:r>
            <a:r>
              <a:rPr lang="ja-JP" altLang="en-US" sz="2200" dirty="0"/>
              <a:t>の方が少し見やすい。</a:t>
            </a:r>
            <a:endParaRPr kumimoji="1" lang="ja-JP" altLang="en-US" sz="2200" dirty="0"/>
          </a:p>
          <a:p>
            <a:endParaRPr kumimoji="1" lang="ja-JP" altLang="en-US" dirty="0"/>
          </a:p>
        </p:txBody>
      </p:sp>
      <p:pic>
        <p:nvPicPr>
          <p:cNvPr id="5" name="図 4" descr="図形, 円&#10;&#10;自動的に生成された説明">
            <a:extLst>
              <a:ext uri="{FF2B5EF4-FFF2-40B4-BE49-F238E27FC236}">
                <a16:creationId xmlns:a16="http://schemas.microsoft.com/office/drawing/2014/main" id="{D5F8D622-A19C-A6DD-33A8-768078A1F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9907" y="3905721"/>
            <a:ext cx="5932186" cy="2943598"/>
          </a:xfrm>
          <a:prstGeom prst="rect">
            <a:avLst/>
          </a:prstGeom>
        </p:spPr>
      </p:pic>
    </p:spTree>
    <p:extLst>
      <p:ext uri="{BB962C8B-B14F-4D97-AF65-F5344CB8AC3E}">
        <p14:creationId xmlns:p14="http://schemas.microsoft.com/office/powerpoint/2010/main" val="330951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2ADE085-D0F8-48C6-1F35-C83D5EE42E33}"/>
              </a:ext>
            </a:extLst>
          </p:cNvPr>
          <p:cNvSpPr>
            <a:spLocks noGrp="1"/>
          </p:cNvSpPr>
          <p:nvPr>
            <p:ph idx="1"/>
          </p:nvPr>
        </p:nvSpPr>
        <p:spPr>
          <a:xfrm>
            <a:off x="770467" y="1253331"/>
            <a:ext cx="10515600" cy="4351338"/>
          </a:xfrm>
        </p:spPr>
        <p:txBody>
          <a:bodyPr>
            <a:normAutofit/>
          </a:bodyPr>
          <a:lstStyle/>
          <a:p>
            <a:pPr>
              <a:lnSpc>
                <a:spcPct val="130000"/>
              </a:lnSpc>
            </a:pPr>
            <a:r>
              <a:rPr kumimoji="1" lang="ja-JP" altLang="en-US" sz="2200" dirty="0"/>
              <a:t>色彩を最大彩度で見るためには、練習が必要である。どうやら、フリッカーによって目を疲労させないと、最適な状態にたどり着けないようだ。</a:t>
            </a:r>
          </a:p>
          <a:p>
            <a:pPr>
              <a:lnSpc>
                <a:spcPct val="130000"/>
              </a:lnSpc>
            </a:pPr>
            <a:r>
              <a:rPr lang="ja-JP" altLang="en-US" sz="2200" dirty="0"/>
              <a:t>ヘルムホルツは、</a:t>
            </a:r>
            <a:r>
              <a:rPr kumimoji="1" lang="ja-JP" altLang="en-US" sz="2200" dirty="0"/>
              <a:t>六角形のセルを報告している。部分的に色付き、部分的に黒い円盤を回転させると、観察される色は薄れ、非均質なものになる傾向がある。</a:t>
            </a:r>
          </a:p>
          <a:p>
            <a:pPr>
              <a:lnSpc>
                <a:spcPct val="130000"/>
              </a:lnSpc>
            </a:pPr>
            <a:r>
              <a:rPr lang="ja-JP" altLang="en-US" sz="2200" dirty="0"/>
              <a:t>ヘルムホルツ</a:t>
            </a:r>
            <a:r>
              <a:rPr kumimoji="1" lang="ja-JP" altLang="en-US" sz="2200" dirty="0"/>
              <a:t>は、踊るハート錯視は主観色に関係していると考えた。</a:t>
            </a:r>
          </a:p>
        </p:txBody>
      </p:sp>
      <p:pic>
        <p:nvPicPr>
          <p:cNvPr id="5" name="図 4" descr="図形 が含まれている画像&#10;&#10;自動的に生成された説明">
            <a:extLst>
              <a:ext uri="{FF2B5EF4-FFF2-40B4-BE49-F238E27FC236}">
                <a16:creationId xmlns:a16="http://schemas.microsoft.com/office/drawing/2014/main" id="{14D70595-8F76-937A-618D-4FDA97EB4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933" y="4239795"/>
            <a:ext cx="2726504" cy="2599267"/>
          </a:xfrm>
          <a:prstGeom prst="rect">
            <a:avLst/>
          </a:prstGeom>
        </p:spPr>
      </p:pic>
      <p:pic>
        <p:nvPicPr>
          <p:cNvPr id="7" name="図 6" descr="QR コード&#10;&#10;自動的に生成された説明">
            <a:extLst>
              <a:ext uri="{FF2B5EF4-FFF2-40B4-BE49-F238E27FC236}">
                <a16:creationId xmlns:a16="http://schemas.microsoft.com/office/drawing/2014/main" id="{F524E5B8-3897-093B-8AA2-6502BE1DE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068" y="4354231"/>
            <a:ext cx="2370398" cy="2370398"/>
          </a:xfrm>
          <a:prstGeom prst="rect">
            <a:avLst/>
          </a:prstGeom>
        </p:spPr>
      </p:pic>
      <p:pic>
        <p:nvPicPr>
          <p:cNvPr id="4" name="図 3" descr="QR コード&#10;&#10;低い精度で自動的に生成された説明">
            <a:extLst>
              <a:ext uri="{FF2B5EF4-FFF2-40B4-BE49-F238E27FC236}">
                <a16:creationId xmlns:a16="http://schemas.microsoft.com/office/drawing/2014/main" id="{2044AA5E-A606-209A-C3C7-DAEBC8CF9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4097" y="4354229"/>
            <a:ext cx="2370397" cy="2370397"/>
          </a:xfrm>
          <a:prstGeom prst="rect">
            <a:avLst/>
          </a:prstGeom>
        </p:spPr>
      </p:pic>
    </p:spTree>
    <p:extLst>
      <p:ext uri="{BB962C8B-B14F-4D97-AF65-F5344CB8AC3E}">
        <p14:creationId xmlns:p14="http://schemas.microsoft.com/office/powerpoint/2010/main" val="2236606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EB88CD7A-34C9-3A3A-5533-16464F816EC4}"/>
              </a:ext>
            </a:extLst>
          </p:cNvPr>
          <p:cNvSpPr>
            <a:spLocks noGrp="1"/>
          </p:cNvSpPr>
          <p:nvPr>
            <p:ph idx="1"/>
          </p:nvPr>
        </p:nvSpPr>
        <p:spPr>
          <a:xfrm>
            <a:off x="640080" y="2872899"/>
            <a:ext cx="4243589" cy="3320668"/>
          </a:xfrm>
        </p:spPr>
        <p:txBody>
          <a:bodyPr>
            <a:normAutofit/>
          </a:bodyPr>
          <a:lstStyle/>
          <a:p>
            <a:r>
              <a:rPr kumimoji="1" lang="ja-JP" altLang="en-US" sz="1700"/>
              <a:t>ヘルムホルツの理論はフェヒナーのものと同じで、色覚には</a:t>
            </a:r>
            <a:r>
              <a:rPr kumimoji="1" lang="en-US" altLang="ja-JP" sz="1700"/>
              <a:t>3</a:t>
            </a:r>
            <a:r>
              <a:rPr kumimoji="1" lang="ja-JP" altLang="en-US" sz="1700"/>
              <a:t>つの受容体があって、それらの応答は異なる立ち上がり方と立ち下り方をする、というものである。ヘルムホルツは、青は赤よりも遅れると言う。</a:t>
            </a:r>
          </a:p>
          <a:p>
            <a:endParaRPr lang="ja-JP" altLang="en-US" sz="1700"/>
          </a:p>
          <a:p>
            <a:r>
              <a:rPr kumimoji="1" lang="en-US" altLang="ja-JP" sz="1700"/>
              <a:t>Helmholtz‘ theory is that of Fechner—-that the three receptors have a differential rise and fall. The blue, says Helmholtz, lags behind the red.</a:t>
            </a:r>
            <a:r>
              <a:rPr lang="ja-JP" altLang="en-US" sz="1700"/>
              <a:t> </a:t>
            </a:r>
            <a:r>
              <a:rPr lang="en-US" altLang="ja-JP" sz="1700"/>
              <a:t>(p. 105)</a:t>
            </a:r>
            <a:endParaRPr kumimoji="1" lang="ja-JP" altLang="en-US" sz="1700"/>
          </a:p>
        </p:txBody>
      </p:sp>
      <p:pic>
        <p:nvPicPr>
          <p:cNvPr id="5" name="図 4" descr="図形, 円&#10;&#10;自動的に生成された説明">
            <a:extLst>
              <a:ext uri="{FF2B5EF4-FFF2-40B4-BE49-F238E27FC236}">
                <a16:creationId xmlns:a16="http://schemas.microsoft.com/office/drawing/2014/main" id="{44BA372F-170A-C4F0-7A0E-E9D727F3FE0D}"/>
              </a:ext>
            </a:extLst>
          </p:cNvPr>
          <p:cNvPicPr>
            <a:picLocks noChangeAspect="1"/>
          </p:cNvPicPr>
          <p:nvPr/>
        </p:nvPicPr>
        <p:blipFill rotWithShape="1">
          <a:blip r:embed="rId2">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83861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DDCF94-F7E3-77DB-2B54-E637C9779A10}"/>
              </a:ext>
            </a:extLst>
          </p:cNvPr>
          <p:cNvSpPr>
            <a:spLocks noGrp="1"/>
          </p:cNvSpPr>
          <p:nvPr>
            <p:ph type="title"/>
          </p:nvPr>
        </p:nvSpPr>
        <p:spPr>
          <a:xfrm>
            <a:off x="821450" y="125489"/>
            <a:ext cx="10515600" cy="1325563"/>
          </a:xfrm>
        </p:spPr>
        <p:txBody>
          <a:bodyPr/>
          <a:lstStyle/>
          <a:p>
            <a:r>
              <a:rPr kumimoji="1" lang="ja-JP" altLang="en-US" dirty="0"/>
              <a:t>ブリュッケの研究</a:t>
            </a:r>
          </a:p>
        </p:txBody>
      </p:sp>
      <p:sp>
        <p:nvSpPr>
          <p:cNvPr id="3" name="コンテンツ プレースホルダー 2">
            <a:extLst>
              <a:ext uri="{FF2B5EF4-FFF2-40B4-BE49-F238E27FC236}">
                <a16:creationId xmlns:a16="http://schemas.microsoft.com/office/drawing/2014/main" id="{2B1B4082-C6B9-70AA-9F88-BE683D8C26EB}"/>
              </a:ext>
            </a:extLst>
          </p:cNvPr>
          <p:cNvSpPr>
            <a:spLocks noGrp="1"/>
          </p:cNvSpPr>
          <p:nvPr>
            <p:ph idx="1"/>
          </p:nvPr>
        </p:nvSpPr>
        <p:spPr>
          <a:xfrm>
            <a:off x="702732" y="1253331"/>
            <a:ext cx="10667817" cy="4351338"/>
          </a:xfrm>
        </p:spPr>
        <p:txBody>
          <a:bodyPr>
            <a:normAutofit/>
          </a:bodyPr>
          <a:lstStyle/>
          <a:p>
            <a:pPr>
              <a:lnSpc>
                <a:spcPct val="130000"/>
              </a:lnSpc>
            </a:pPr>
            <a:r>
              <a:rPr kumimoji="1" lang="en-US" altLang="ja-JP" sz="2000" dirty="0"/>
              <a:t>1864</a:t>
            </a:r>
            <a:r>
              <a:rPr kumimoji="1" lang="ja-JP" altLang="en-US" sz="2000" dirty="0"/>
              <a:t>年、ブリュッケ（</a:t>
            </a:r>
            <a:r>
              <a:rPr kumimoji="1" lang="en-US" altLang="ja-JP" sz="2000" dirty="0"/>
              <a:t>Brücke</a:t>
            </a:r>
            <a:r>
              <a:rPr kumimoji="1" lang="ja-JP" altLang="en-US" sz="2000" dirty="0"/>
              <a:t>）は、フェヒナーの主観的色彩に関する実験の結果、タルボー（トールボット）の法則（</a:t>
            </a:r>
            <a:r>
              <a:rPr kumimoji="1" lang="en-US" altLang="ja-JP" sz="2000" dirty="0"/>
              <a:t>Talbot’s law; Talbot-Plateau law</a:t>
            </a:r>
            <a:r>
              <a:rPr kumimoji="1" lang="ja-JP" altLang="en-US" sz="2000" dirty="0"/>
              <a:t>）がすべての条件下で正しいわけではないことを示すことを提案した。</a:t>
            </a:r>
          </a:p>
          <a:p>
            <a:pPr>
              <a:lnSpc>
                <a:spcPct val="130000"/>
              </a:lnSpc>
            </a:pPr>
            <a:r>
              <a:rPr kumimoji="1" lang="ja-JP" altLang="en-US" sz="2000" dirty="0"/>
              <a:t>客観的な刺激とその結果生じる感覚との関係についての理論的な議論に続いて</a:t>
            </a:r>
            <a:r>
              <a:rPr lang="ja-JP" altLang="en-US" sz="2000" dirty="0"/>
              <a:t>、</a:t>
            </a:r>
            <a:r>
              <a:rPr kumimoji="1" lang="ja-JP" altLang="en-US" sz="2000" dirty="0"/>
              <a:t>どの速度が最も明るく見えるかを決定するために、円盤</a:t>
            </a:r>
            <a:r>
              <a:rPr lang="ja-JP" altLang="en-US" sz="2000" dirty="0"/>
              <a:t>（</a:t>
            </a:r>
            <a:r>
              <a:rPr lang="en-US" altLang="ja-JP" sz="2000" dirty="0"/>
              <a:t>Figs. 1j, 1k, 1l</a:t>
            </a:r>
            <a:r>
              <a:rPr lang="ja-JP" altLang="en-US" sz="2000" dirty="0"/>
              <a:t>）</a:t>
            </a:r>
            <a:r>
              <a:rPr kumimoji="1" lang="ja-JP" altLang="en-US" sz="2000" dirty="0"/>
              <a:t>を回した。</a:t>
            </a:r>
          </a:p>
          <a:p>
            <a:pPr>
              <a:lnSpc>
                <a:spcPct val="130000"/>
              </a:lnSpc>
            </a:pPr>
            <a:r>
              <a:rPr kumimoji="1" lang="ja-JP" altLang="en-US" sz="2000" dirty="0"/>
              <a:t>最も明るい色は、紫が青に変わるくらいの速度で、</a:t>
            </a:r>
            <a:r>
              <a:rPr kumimoji="1" lang="en-US" altLang="ja-JP" sz="2000" dirty="0"/>
              <a:t>1</a:t>
            </a:r>
            <a:r>
              <a:rPr kumimoji="1" lang="ja-JP" altLang="en-US" sz="2000" dirty="0"/>
              <a:t>秒間に平均</a:t>
            </a:r>
            <a:r>
              <a:rPr kumimoji="1" lang="en-US" altLang="ja-JP" sz="2000" dirty="0"/>
              <a:t>17.6</a:t>
            </a:r>
            <a:r>
              <a:rPr kumimoji="1" lang="ja-JP" altLang="en-US" sz="2000" dirty="0"/>
              <a:t>個の白色パルスで観察された。</a:t>
            </a:r>
          </a:p>
        </p:txBody>
      </p:sp>
      <p:pic>
        <p:nvPicPr>
          <p:cNvPr id="5" name="図 4" descr="図形 が含まれている画像&#10;&#10;自動的に生成された説明">
            <a:extLst>
              <a:ext uri="{FF2B5EF4-FFF2-40B4-BE49-F238E27FC236}">
                <a16:creationId xmlns:a16="http://schemas.microsoft.com/office/drawing/2014/main" id="{B2C81EF4-54F7-6422-859A-E8D77A382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983" y="4243162"/>
            <a:ext cx="7772034" cy="2614838"/>
          </a:xfrm>
          <a:prstGeom prst="rect">
            <a:avLst/>
          </a:prstGeom>
        </p:spPr>
      </p:pic>
      <p:sp>
        <p:nvSpPr>
          <p:cNvPr id="4" name="テキスト ボックス 3">
            <a:extLst>
              <a:ext uri="{FF2B5EF4-FFF2-40B4-BE49-F238E27FC236}">
                <a16:creationId xmlns:a16="http://schemas.microsoft.com/office/drawing/2014/main" id="{3AB6F0D2-92B8-1162-F6BB-462FB858FA55}"/>
              </a:ext>
            </a:extLst>
          </p:cNvPr>
          <p:cNvSpPr txBox="1"/>
          <p:nvPr/>
        </p:nvSpPr>
        <p:spPr>
          <a:xfrm>
            <a:off x="6223000" y="181579"/>
            <a:ext cx="5689600" cy="1015663"/>
          </a:xfrm>
          <a:prstGeom prst="rect">
            <a:avLst/>
          </a:prstGeom>
          <a:noFill/>
        </p:spPr>
        <p:txBody>
          <a:bodyPr wrap="square" rtlCol="0">
            <a:spAutoFit/>
          </a:bodyPr>
          <a:lstStyle/>
          <a:p>
            <a:pPr algn="l"/>
            <a:r>
              <a:rPr lang="de-DE" altLang="ja-JP" sz="1500" b="0" i="0" u="none" strike="noStrike" baseline="0" dirty="0">
                <a:latin typeface="Times New Roman" panose="02020603050405020304" pitchFamily="18" charset="0"/>
              </a:rPr>
              <a:t>BRÜCKE, E. Über die Nutzeffect intermitterender </a:t>
            </a:r>
            <a:r>
              <a:rPr lang="en-US" altLang="ja-JP" sz="1500" b="0" i="0" u="none" strike="noStrike" baseline="0" dirty="0" err="1">
                <a:latin typeface="Times New Roman" panose="02020603050405020304" pitchFamily="18" charset="0"/>
              </a:rPr>
              <a:t>Netzhautreizungen</a:t>
            </a:r>
            <a:r>
              <a:rPr lang="en-US" altLang="ja-JP" sz="1500" b="0" i="0" u="none" strike="noStrike" baseline="0" dirty="0">
                <a:latin typeface="Times New Roman" panose="02020603050405020304" pitchFamily="18" charset="0"/>
              </a:rPr>
              <a:t>.</a:t>
            </a:r>
          </a:p>
          <a:p>
            <a:pPr algn="l"/>
            <a:r>
              <a:rPr lang="en-US" altLang="ja-JP" sz="1500" b="0" i="1" u="none" strike="noStrike" baseline="0" dirty="0" err="1">
                <a:latin typeface="Times New Roman" panose="02020603050405020304" pitchFamily="18" charset="0"/>
              </a:rPr>
              <a:t>Sitzungsberichte</a:t>
            </a:r>
            <a:r>
              <a:rPr lang="en-US" altLang="ja-JP" sz="1500" b="0" i="1" u="none" strike="noStrike" baseline="0" dirty="0">
                <a:latin typeface="Times New Roman" panose="02020603050405020304" pitchFamily="18" charset="0"/>
              </a:rPr>
              <a:t> der </a:t>
            </a:r>
            <a:r>
              <a:rPr lang="en-US" altLang="ja-JP" sz="1500" b="0" i="1" u="none" strike="noStrike" baseline="0" dirty="0" err="1">
                <a:latin typeface="Times New Roman" panose="02020603050405020304" pitchFamily="18" charset="0"/>
              </a:rPr>
              <a:t>Mathematisch-Nahirwissenschaftlichen</a:t>
            </a:r>
            <a:r>
              <a:rPr lang="en-US" altLang="ja-JP" sz="1500" b="0" i="1" u="none" strike="noStrike" baseline="0" dirty="0">
                <a:latin typeface="Times New Roman" panose="02020603050405020304" pitchFamily="18" charset="0"/>
              </a:rPr>
              <a:t> </a:t>
            </a:r>
            <a:r>
              <a:rPr lang="en-US" altLang="ja-JP" sz="1500" b="0" i="1" u="none" strike="noStrike" baseline="0" dirty="0" err="1">
                <a:latin typeface="Times New Roman" panose="02020603050405020304" pitchFamily="18" charset="0"/>
              </a:rPr>
              <a:t>Classe</a:t>
            </a:r>
            <a:r>
              <a:rPr lang="en-US" altLang="ja-JP" sz="1500" b="0" i="1" u="none" strike="noStrike" baseline="0" dirty="0">
                <a:latin typeface="Times New Roman" panose="02020603050405020304" pitchFamily="18" charset="0"/>
              </a:rPr>
              <a:t> der</a:t>
            </a:r>
          </a:p>
          <a:p>
            <a:pPr algn="l"/>
            <a:r>
              <a:rPr lang="en-US" altLang="ja-JP" sz="1500" b="0" i="1" u="none" strike="noStrike" baseline="0" dirty="0" err="1">
                <a:latin typeface="Times New Roman" panose="02020603050405020304" pitchFamily="18" charset="0"/>
              </a:rPr>
              <a:t>Kaiscrlichen</a:t>
            </a:r>
            <a:r>
              <a:rPr lang="en-US" altLang="ja-JP" sz="1500" b="0" i="1" u="none" strike="noStrike" baseline="0" dirty="0">
                <a:latin typeface="Times New Roman" panose="02020603050405020304" pitchFamily="18" charset="0"/>
              </a:rPr>
              <a:t> Akademie der </a:t>
            </a:r>
            <a:r>
              <a:rPr lang="en-US" altLang="ja-JP" sz="1500" b="0" i="1" u="none" strike="noStrike" baseline="0" dirty="0" err="1">
                <a:latin typeface="Times New Roman" panose="02020603050405020304" pitchFamily="18" charset="0"/>
              </a:rPr>
              <a:t>Wissenschaften</a:t>
            </a:r>
            <a:r>
              <a:rPr lang="en-US" altLang="ja-JP" sz="1500" b="0" i="1" u="none" strike="noStrike" baseline="0" dirty="0">
                <a:latin typeface="Times New Roman" panose="02020603050405020304" pitchFamily="18" charset="0"/>
              </a:rPr>
              <a:t>, </a:t>
            </a:r>
            <a:r>
              <a:rPr lang="en-US" altLang="ja-JP" sz="1500" b="0" i="0" u="none" strike="noStrike" baseline="0" dirty="0">
                <a:latin typeface="Times New Roman" panose="02020603050405020304" pitchFamily="18" charset="0"/>
              </a:rPr>
              <a:t>1864, 49 (</a:t>
            </a:r>
            <a:r>
              <a:rPr lang="en-US" altLang="ja-JP" sz="1500" b="0" i="0" u="none" strike="noStrike" baseline="0" dirty="0" err="1">
                <a:latin typeface="Times New Roman" panose="02020603050405020304" pitchFamily="18" charset="0"/>
              </a:rPr>
              <a:t>Abtheilung</a:t>
            </a:r>
            <a:r>
              <a:rPr lang="en-US" altLang="ja-JP" sz="1500" b="0" i="0" u="none" strike="noStrike" baseline="0" dirty="0">
                <a:latin typeface="Times New Roman" panose="02020603050405020304" pitchFamily="18" charset="0"/>
              </a:rPr>
              <a:t> 2),</a:t>
            </a:r>
          </a:p>
          <a:p>
            <a:pPr algn="l"/>
            <a:r>
              <a:rPr lang="en-US" altLang="ja-JP" sz="1500" b="0" i="0" u="none" strike="noStrike" baseline="0" dirty="0">
                <a:latin typeface="Times New Roman" panose="02020603050405020304" pitchFamily="18" charset="0"/>
              </a:rPr>
              <a:t>128-153.</a:t>
            </a:r>
            <a:endParaRPr kumimoji="1" lang="ja-JP" altLang="en-US" sz="1500" dirty="0"/>
          </a:p>
        </p:txBody>
      </p:sp>
    </p:spTree>
    <p:extLst>
      <p:ext uri="{BB962C8B-B14F-4D97-AF65-F5344CB8AC3E}">
        <p14:creationId xmlns:p14="http://schemas.microsoft.com/office/powerpoint/2010/main" val="4257624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D30C22-CA08-CEB9-0A1E-5E254F0C83D8}"/>
              </a:ext>
            </a:extLst>
          </p:cNvPr>
          <p:cNvSpPr>
            <a:spLocks noGrp="1"/>
          </p:cNvSpPr>
          <p:nvPr>
            <p:ph type="title"/>
          </p:nvPr>
        </p:nvSpPr>
        <p:spPr>
          <a:xfrm>
            <a:off x="372899" y="233323"/>
            <a:ext cx="10515600" cy="1325563"/>
          </a:xfrm>
        </p:spPr>
        <p:txBody>
          <a:bodyPr/>
          <a:lstStyle/>
          <a:p>
            <a:r>
              <a:rPr kumimoji="1" lang="ja-JP" altLang="en-US" i="1" dirty="0"/>
              <a:t>（</a:t>
            </a:r>
            <a:r>
              <a:rPr kumimoji="1" lang="en-US" altLang="ja-JP" i="1" dirty="0"/>
              <a:t>cf.</a:t>
            </a:r>
            <a:r>
              <a:rPr kumimoji="1" lang="en-US" altLang="ja-JP" dirty="0"/>
              <a:t> </a:t>
            </a:r>
            <a:r>
              <a:rPr kumimoji="1" lang="ja-JP" altLang="en-US" dirty="0"/>
              <a:t>高橋のグラデーション</a:t>
            </a:r>
            <a:r>
              <a:rPr kumimoji="1" lang="ja-JP" altLang="en-US" i="1" dirty="0"/>
              <a:t>）</a:t>
            </a:r>
            <a:endParaRPr kumimoji="1" lang="ja-JP" altLang="en-US" dirty="0"/>
          </a:p>
        </p:txBody>
      </p:sp>
      <p:pic>
        <p:nvPicPr>
          <p:cNvPr id="5" name="コンテンツ プレースホルダー 4" descr="アイコン&#10;&#10;自動的に生成された説明">
            <a:extLst>
              <a:ext uri="{FF2B5EF4-FFF2-40B4-BE49-F238E27FC236}">
                <a16:creationId xmlns:a16="http://schemas.microsoft.com/office/drawing/2014/main" id="{4D16760D-59E2-16DA-89D6-8F84C8BBC1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322" y="1647022"/>
            <a:ext cx="4977655" cy="4977655"/>
          </a:xfrm>
        </p:spPr>
      </p:pic>
      <p:pic>
        <p:nvPicPr>
          <p:cNvPr id="7" name="図 6">
            <a:extLst>
              <a:ext uri="{FF2B5EF4-FFF2-40B4-BE49-F238E27FC236}">
                <a16:creationId xmlns:a16="http://schemas.microsoft.com/office/drawing/2014/main" id="{2205C347-F2D5-00CA-F426-D4E26A3A0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658" y="5549347"/>
            <a:ext cx="6682407" cy="1075330"/>
          </a:xfrm>
          <a:prstGeom prst="rect">
            <a:avLst/>
          </a:prstGeom>
        </p:spPr>
      </p:pic>
    </p:spTree>
    <p:extLst>
      <p:ext uri="{BB962C8B-B14F-4D97-AF65-F5344CB8AC3E}">
        <p14:creationId xmlns:p14="http://schemas.microsoft.com/office/powerpoint/2010/main" val="2806879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1565D7D-334E-C7AE-3C49-6671A2CC2F3B}"/>
              </a:ext>
            </a:extLst>
          </p:cNvPr>
          <p:cNvSpPr>
            <a:spLocks noGrp="1"/>
          </p:cNvSpPr>
          <p:nvPr>
            <p:ph idx="1"/>
          </p:nvPr>
        </p:nvSpPr>
        <p:spPr>
          <a:xfrm>
            <a:off x="838200" y="1529292"/>
            <a:ext cx="10515600" cy="4351338"/>
          </a:xfrm>
        </p:spPr>
        <p:txBody>
          <a:bodyPr>
            <a:normAutofit/>
          </a:bodyPr>
          <a:lstStyle/>
          <a:p>
            <a:pPr>
              <a:lnSpc>
                <a:spcPct val="130000"/>
              </a:lnSpc>
            </a:pPr>
            <a:r>
              <a:rPr lang="ja-JP" altLang="en-US" sz="2200" dirty="0"/>
              <a:t>ブリュッケ</a:t>
            </a:r>
            <a:r>
              <a:rPr kumimoji="1" lang="ja-JP" altLang="en-US" sz="2200" dirty="0"/>
              <a:t>は、主観的な色の知覚は、現代の研究者が順応や疲労と呼ぶもの、すなわち網膜への安定した刺激によってもたらされる知覚と密接に関連していると結論づけた。</a:t>
            </a:r>
          </a:p>
          <a:p>
            <a:pPr>
              <a:lnSpc>
                <a:spcPct val="130000"/>
              </a:lnSpc>
            </a:pPr>
            <a:r>
              <a:rPr kumimoji="1" lang="ja-JP" altLang="en-US" sz="2200" dirty="0"/>
              <a:t>実のところは、定義から考えると、主観的な色彩は断続的な光によってのみ生成される。例えば、残像は、他の色彩体験と同様に主観的であるが、この意味での主観ではない。</a:t>
            </a:r>
          </a:p>
          <a:p>
            <a:pPr>
              <a:lnSpc>
                <a:spcPct val="130000"/>
              </a:lnSpc>
            </a:pPr>
            <a:r>
              <a:rPr kumimoji="1" lang="ja-JP" altLang="en-US" sz="2200" dirty="0"/>
              <a:t>この議論は、受容体の適応や疲労と呼ばれるものと、受容体の応答低下（</a:t>
            </a:r>
            <a:r>
              <a:rPr kumimoji="1" lang="en-US" altLang="ja-JP" sz="2200" dirty="0"/>
              <a:t>the fall of the receptor</a:t>
            </a:r>
            <a:r>
              <a:rPr kumimoji="1" lang="ja-JP" altLang="en-US" sz="2200" dirty="0"/>
              <a:t>）と呼ばれるものが混同されているために、全体的に混乱している。</a:t>
            </a:r>
          </a:p>
        </p:txBody>
      </p:sp>
    </p:spTree>
    <p:extLst>
      <p:ext uri="{BB962C8B-B14F-4D97-AF65-F5344CB8AC3E}">
        <p14:creationId xmlns:p14="http://schemas.microsoft.com/office/powerpoint/2010/main" val="3524304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05F1C9-C2C1-BD6B-5A16-067DA0A267CE}"/>
              </a:ext>
            </a:extLst>
          </p:cNvPr>
          <p:cNvSpPr>
            <a:spLocks noGrp="1"/>
          </p:cNvSpPr>
          <p:nvPr>
            <p:ph type="title"/>
          </p:nvPr>
        </p:nvSpPr>
        <p:spPr>
          <a:xfrm>
            <a:off x="838200" y="593725"/>
            <a:ext cx="10515600" cy="1325563"/>
          </a:xfrm>
        </p:spPr>
        <p:txBody>
          <a:bodyPr/>
          <a:lstStyle/>
          <a:p>
            <a:r>
              <a:rPr kumimoji="1" lang="ja-JP" altLang="en-US" dirty="0"/>
              <a:t>アウベルトの研究</a:t>
            </a:r>
          </a:p>
        </p:txBody>
      </p:sp>
      <p:sp>
        <p:nvSpPr>
          <p:cNvPr id="3" name="コンテンツ プレースホルダー 2">
            <a:extLst>
              <a:ext uri="{FF2B5EF4-FFF2-40B4-BE49-F238E27FC236}">
                <a16:creationId xmlns:a16="http://schemas.microsoft.com/office/drawing/2014/main" id="{95F6E0EA-FAEF-0C67-56BA-B63DF1708A9E}"/>
              </a:ext>
            </a:extLst>
          </p:cNvPr>
          <p:cNvSpPr>
            <a:spLocks noGrp="1"/>
          </p:cNvSpPr>
          <p:nvPr>
            <p:ph idx="1"/>
          </p:nvPr>
        </p:nvSpPr>
        <p:spPr>
          <a:xfrm>
            <a:off x="838200" y="2141537"/>
            <a:ext cx="10515600" cy="4351338"/>
          </a:xfrm>
        </p:spPr>
        <p:txBody>
          <a:bodyPr>
            <a:normAutofit/>
          </a:bodyPr>
          <a:lstStyle/>
          <a:p>
            <a:pPr>
              <a:lnSpc>
                <a:spcPct val="130000"/>
              </a:lnSpc>
            </a:pPr>
            <a:r>
              <a:rPr kumimoji="1" lang="ja-JP" altLang="en-US" sz="2200" dirty="0"/>
              <a:t>アウベルト</a:t>
            </a:r>
            <a:r>
              <a:rPr lang="ja-JP" altLang="en-US" sz="2200" dirty="0"/>
              <a:t>（</a:t>
            </a:r>
            <a:r>
              <a:rPr lang="en-US" altLang="ja-JP" sz="2200" dirty="0"/>
              <a:t>Aubert</a:t>
            </a:r>
            <a:r>
              <a:rPr lang="ja-JP" altLang="en-US" sz="2200" dirty="0"/>
              <a:t>）</a:t>
            </a:r>
            <a:r>
              <a:rPr kumimoji="1" lang="ja-JP" altLang="en-US" sz="2200" dirty="0"/>
              <a:t>は、</a:t>
            </a:r>
            <a:r>
              <a:rPr kumimoji="1" lang="en-US" altLang="ja-JP" sz="2200" dirty="0"/>
              <a:t>1865</a:t>
            </a:r>
            <a:r>
              <a:rPr kumimoji="1" lang="ja-JP" altLang="en-US" sz="2200" dirty="0"/>
              <a:t>年に出版された有名な生理光学の本の中で、主観的な色彩についての考察を加え</a:t>
            </a:r>
            <a:r>
              <a:rPr lang="ja-JP" altLang="en-US" sz="2200" dirty="0"/>
              <a:t>た</a:t>
            </a:r>
            <a:r>
              <a:rPr kumimoji="1" lang="ja-JP" altLang="en-US" sz="2200" dirty="0"/>
              <a:t>。</a:t>
            </a:r>
          </a:p>
          <a:p>
            <a:pPr>
              <a:lnSpc>
                <a:spcPct val="130000"/>
              </a:lnSpc>
            </a:pPr>
            <a:r>
              <a:rPr kumimoji="1" lang="ja-JP" altLang="en-US" sz="2200" dirty="0"/>
              <a:t>彼は、ブリッケの円盤上の色を、約</a:t>
            </a:r>
            <a:r>
              <a:rPr kumimoji="1" lang="en-US" altLang="ja-JP" sz="2200" dirty="0"/>
              <a:t>1</a:t>
            </a:r>
            <a:r>
              <a:rPr kumimoji="1" lang="ja-JP" altLang="en-US" sz="2200" dirty="0"/>
              <a:t>分半の固視をすると、最も飽和した状態で見ることがてきることを示した。</a:t>
            </a:r>
          </a:p>
          <a:p>
            <a:pPr>
              <a:lnSpc>
                <a:spcPct val="130000"/>
              </a:lnSpc>
            </a:pPr>
            <a:r>
              <a:rPr kumimoji="1" lang="ja-JP" altLang="en-US" sz="2200" dirty="0"/>
              <a:t>円盤の速度は、見える色を決定する。</a:t>
            </a:r>
          </a:p>
          <a:p>
            <a:pPr>
              <a:lnSpc>
                <a:spcPct val="130000"/>
              </a:lnSpc>
            </a:pPr>
            <a:r>
              <a:rPr kumimoji="1" lang="ja-JP" altLang="en-US" sz="2200" dirty="0"/>
              <a:t>円盤の照度を下げれば、円盤の回転速度を上げなければ、見え方は一定にならない。</a:t>
            </a:r>
          </a:p>
        </p:txBody>
      </p:sp>
      <p:sp>
        <p:nvSpPr>
          <p:cNvPr id="4" name="テキスト ボックス 3">
            <a:extLst>
              <a:ext uri="{FF2B5EF4-FFF2-40B4-BE49-F238E27FC236}">
                <a16:creationId xmlns:a16="http://schemas.microsoft.com/office/drawing/2014/main" id="{308FC38E-8986-0ED9-28A4-DAB5A517CB5A}"/>
              </a:ext>
            </a:extLst>
          </p:cNvPr>
          <p:cNvSpPr txBox="1"/>
          <p:nvPr/>
        </p:nvSpPr>
        <p:spPr>
          <a:xfrm>
            <a:off x="6646333" y="389467"/>
            <a:ext cx="3968843" cy="1200329"/>
          </a:xfrm>
          <a:prstGeom prst="rect">
            <a:avLst/>
          </a:prstGeom>
          <a:noFill/>
        </p:spPr>
        <p:txBody>
          <a:bodyPr wrap="none" rtlCol="0">
            <a:spAutoFit/>
          </a:bodyPr>
          <a:lstStyle/>
          <a:p>
            <a:pPr algn="l"/>
            <a:r>
              <a:rPr lang="de-DE" altLang="ja-JP" sz="1800" b="0" i="0" u="none" strike="noStrike" baseline="0" dirty="0">
                <a:latin typeface="Times New Roman" panose="02020603050405020304" pitchFamily="18" charset="0"/>
              </a:rPr>
              <a:t>AUBERT, H. </a:t>
            </a:r>
            <a:r>
              <a:rPr lang="de-DE" altLang="ja-JP" sz="1800" b="0" i="1" u="none" strike="noStrike" baseline="0" dirty="0">
                <a:latin typeface="Times New Roman" panose="02020603050405020304" pitchFamily="18" charset="0"/>
              </a:rPr>
              <a:t>Physiologie der Netzhaut.</a:t>
            </a:r>
          </a:p>
          <a:p>
            <a:pPr algn="l"/>
            <a:r>
              <a:rPr lang="en-US" altLang="ja-JP" sz="1800" b="0" i="0" u="none" strike="noStrike" baseline="0" dirty="0">
                <a:latin typeface="Times New Roman" panose="02020603050405020304" pitchFamily="18" charset="0"/>
              </a:rPr>
              <a:t>Breslau: E. Morgenstern für Aug.</a:t>
            </a:r>
          </a:p>
          <a:p>
            <a:pPr algn="l"/>
            <a:r>
              <a:rPr lang="en-US" altLang="ja-JP" sz="1800" b="0" i="0" u="none" strike="noStrike" baseline="0" dirty="0">
                <a:latin typeface="Times New Roman" panose="02020603050405020304" pitchFamily="18" charset="0"/>
              </a:rPr>
              <a:t>Schultz und Co., 1865. P. 355 and</a:t>
            </a:r>
          </a:p>
          <a:p>
            <a:pPr algn="l"/>
            <a:r>
              <a:rPr lang="en-US" altLang="ja-JP" sz="1800" b="0" i="0" u="none" strike="noStrike" baseline="0" dirty="0">
                <a:latin typeface="Times New Roman" panose="02020603050405020304" pitchFamily="18" charset="0"/>
              </a:rPr>
              <a:t>pp. 377-380.</a:t>
            </a:r>
            <a:endParaRPr kumimoji="1" lang="ja-JP" altLang="en-US" dirty="0"/>
          </a:p>
        </p:txBody>
      </p:sp>
    </p:spTree>
    <p:extLst>
      <p:ext uri="{BB962C8B-B14F-4D97-AF65-F5344CB8AC3E}">
        <p14:creationId xmlns:p14="http://schemas.microsoft.com/office/powerpoint/2010/main" val="4268377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564728C-4FDB-7E6B-EB67-3D21B5195D29}"/>
              </a:ext>
            </a:extLst>
          </p:cNvPr>
          <p:cNvSpPr>
            <a:spLocks noGrp="1"/>
          </p:cNvSpPr>
          <p:nvPr>
            <p:ph idx="1"/>
          </p:nvPr>
        </p:nvSpPr>
        <p:spPr>
          <a:xfrm>
            <a:off x="651933" y="1057620"/>
            <a:ext cx="10515600" cy="5266062"/>
          </a:xfrm>
        </p:spPr>
        <p:txBody>
          <a:bodyPr>
            <a:normAutofit/>
          </a:bodyPr>
          <a:lstStyle/>
          <a:p>
            <a:pPr>
              <a:lnSpc>
                <a:spcPct val="130000"/>
              </a:lnSpc>
            </a:pPr>
            <a:r>
              <a:rPr kumimoji="1" lang="ja-JP" altLang="en-US" sz="2200" dirty="0"/>
              <a:t>ブリュッケのディスク（</a:t>
            </a:r>
            <a:r>
              <a:rPr kumimoji="1" lang="en-US" altLang="ja-JP" sz="2200" dirty="0"/>
              <a:t>Fig. 1j</a:t>
            </a:r>
            <a:r>
              <a:rPr kumimoji="1" lang="ja-JP" altLang="en-US" sz="2200" dirty="0"/>
              <a:t>）については、白色パルスの周波数が毎秒</a:t>
            </a:r>
            <a:r>
              <a:rPr kumimoji="1" lang="en-US" altLang="ja-JP" sz="2200" dirty="0"/>
              <a:t>56</a:t>
            </a:r>
            <a:r>
              <a:rPr kumimoji="1" lang="ja-JP" altLang="en-US" sz="2200" dirty="0"/>
              <a:t>回以上であれば、リングは均質な灰色に見えると述べている。</a:t>
            </a:r>
            <a:endParaRPr kumimoji="1" lang="en-US" altLang="ja-JP" sz="2200" dirty="0"/>
          </a:p>
          <a:p>
            <a:pPr>
              <a:lnSpc>
                <a:spcPct val="130000"/>
              </a:lnSpc>
            </a:pPr>
            <a:r>
              <a:rPr kumimoji="1" lang="ja-JP" altLang="en-US" sz="2200" dirty="0"/>
              <a:t>白色パルスの周波数が</a:t>
            </a:r>
            <a:r>
              <a:rPr kumimoji="1" lang="en-US" altLang="ja-JP" sz="2200" dirty="0"/>
              <a:t>1</a:t>
            </a:r>
            <a:r>
              <a:rPr kumimoji="1" lang="ja-JP" altLang="en-US" sz="2200" dirty="0"/>
              <a:t>秒間に</a:t>
            </a:r>
            <a:r>
              <a:rPr kumimoji="1" lang="en-US" altLang="ja-JP" sz="2200" dirty="0"/>
              <a:t>42〜48</a:t>
            </a:r>
            <a:r>
              <a:rPr kumimoji="1" lang="ja-JP" altLang="en-US" sz="2200" dirty="0"/>
              <a:t>回で、リングの外側を固</a:t>
            </a:r>
            <a:r>
              <a:rPr lang="ja-JP" altLang="en-US" sz="2200" dirty="0"/>
              <a:t>視</a:t>
            </a:r>
            <a:r>
              <a:rPr kumimoji="1" lang="ja-JP" altLang="en-US" sz="2200" dirty="0"/>
              <a:t>すると、直視ではその部分が灰色に、間接視ではその部分がベルリンブルー（紺青）に見える。</a:t>
            </a:r>
          </a:p>
          <a:p>
            <a:pPr>
              <a:lnSpc>
                <a:spcPct val="130000"/>
              </a:lnSpc>
            </a:pPr>
            <a:r>
              <a:rPr kumimoji="1" lang="ja-JP" altLang="en-US" sz="2200" dirty="0"/>
              <a:t>速度が低下すると、直視でのグレーの広がりは減少する。リングは完全な均一には見えず、放射状の濃淡の縞模様が入り、青と金が見えるようになる。</a:t>
            </a:r>
          </a:p>
          <a:p>
            <a:pPr>
              <a:lnSpc>
                <a:spcPct val="130000"/>
              </a:lnSpc>
            </a:pPr>
            <a:r>
              <a:rPr kumimoji="1" lang="ja-JP" altLang="en-US" sz="2200" dirty="0"/>
              <a:t>速度を下げると、青と金がより強くなり、四角い（あるいは六角形の）細胞構造が見える。速度が低下すると、青色フィールドの範囲は減少し、</a:t>
            </a:r>
            <a:r>
              <a:rPr kumimoji="1" lang="en-US" altLang="ja-JP" sz="2200" dirty="0"/>
              <a:t>1</a:t>
            </a:r>
            <a:r>
              <a:rPr kumimoji="1" lang="ja-JP" altLang="en-US" sz="2200" dirty="0"/>
              <a:t>秒間に</a:t>
            </a:r>
            <a:r>
              <a:rPr kumimoji="1" lang="en-US" altLang="ja-JP" sz="2200" dirty="0"/>
              <a:t>10</a:t>
            </a:r>
            <a:r>
              <a:rPr kumimoji="1" lang="ja-JP" altLang="en-US" sz="2200" dirty="0"/>
              <a:t>パルスで消滅する。</a:t>
            </a:r>
          </a:p>
        </p:txBody>
      </p:sp>
      <p:pic>
        <p:nvPicPr>
          <p:cNvPr id="4" name="図 3" descr="図形 が含まれている画像&#10;&#10;自動的に生成された説明">
            <a:extLst>
              <a:ext uri="{FF2B5EF4-FFF2-40B4-BE49-F238E27FC236}">
                <a16:creationId xmlns:a16="http://schemas.microsoft.com/office/drawing/2014/main" id="{491762CC-5193-184C-70B5-5F7DB396D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8400" y="5221995"/>
            <a:ext cx="4862666" cy="1636005"/>
          </a:xfrm>
          <a:prstGeom prst="rect">
            <a:avLst/>
          </a:prstGeom>
        </p:spPr>
      </p:pic>
    </p:spTree>
    <p:extLst>
      <p:ext uri="{BB962C8B-B14F-4D97-AF65-F5344CB8AC3E}">
        <p14:creationId xmlns:p14="http://schemas.microsoft.com/office/powerpoint/2010/main" val="908876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624087-8514-8CC5-FD59-5C95007B0261}"/>
              </a:ext>
            </a:extLst>
          </p:cNvPr>
          <p:cNvSpPr>
            <a:spLocks noGrp="1"/>
          </p:cNvSpPr>
          <p:nvPr>
            <p:ph type="title"/>
          </p:nvPr>
        </p:nvSpPr>
        <p:spPr/>
        <p:txBody>
          <a:bodyPr/>
          <a:lstStyle/>
          <a:p>
            <a:r>
              <a:rPr kumimoji="1" lang="ja-JP" altLang="en-US" dirty="0"/>
              <a:t>エクスナーの研究</a:t>
            </a:r>
          </a:p>
        </p:txBody>
      </p:sp>
      <p:sp>
        <p:nvSpPr>
          <p:cNvPr id="3" name="コンテンツ プレースホルダー 2">
            <a:extLst>
              <a:ext uri="{FF2B5EF4-FFF2-40B4-BE49-F238E27FC236}">
                <a16:creationId xmlns:a16="http://schemas.microsoft.com/office/drawing/2014/main" id="{F9840089-8AA8-6CE7-C824-D8A3CEC7B203}"/>
              </a:ext>
            </a:extLst>
          </p:cNvPr>
          <p:cNvSpPr>
            <a:spLocks noGrp="1"/>
          </p:cNvSpPr>
          <p:nvPr>
            <p:ph idx="1"/>
          </p:nvPr>
        </p:nvSpPr>
        <p:spPr>
          <a:xfrm>
            <a:off x="838200" y="1825625"/>
            <a:ext cx="10515600" cy="4667250"/>
          </a:xfrm>
        </p:spPr>
        <p:txBody>
          <a:bodyPr>
            <a:normAutofit/>
          </a:bodyPr>
          <a:lstStyle/>
          <a:p>
            <a:pPr>
              <a:lnSpc>
                <a:spcPct val="130000"/>
              </a:lnSpc>
            </a:pPr>
            <a:r>
              <a:rPr kumimoji="1" lang="en-US" altLang="ja-JP" sz="2200" dirty="0"/>
              <a:t>1870</a:t>
            </a:r>
            <a:r>
              <a:rPr kumimoji="1" lang="ja-JP" altLang="en-US" sz="2200" dirty="0"/>
              <a:t>年、エクスナー（</a:t>
            </a:r>
            <a:r>
              <a:rPr kumimoji="1" lang="en-US" altLang="ja-JP" sz="2200" dirty="0"/>
              <a:t>Exner</a:t>
            </a:r>
            <a:r>
              <a:rPr kumimoji="1" lang="ja-JP" altLang="en-US" sz="2200" dirty="0"/>
              <a:t>）も、目の中心部や周辺部で見ると主観的な色が異なって見えることを観察し</a:t>
            </a:r>
            <a:r>
              <a:rPr lang="ja-JP" altLang="en-US" sz="2200" dirty="0"/>
              <a:t>た。</a:t>
            </a:r>
          </a:p>
          <a:p>
            <a:pPr>
              <a:lnSpc>
                <a:spcPct val="130000"/>
              </a:lnSpc>
            </a:pPr>
            <a:r>
              <a:rPr kumimoji="1" lang="ja-JP" altLang="en-US" sz="2200" dirty="0"/>
              <a:t>彼の内省的な記述は、非常に詳細である。</a:t>
            </a:r>
          </a:p>
          <a:p>
            <a:pPr>
              <a:lnSpc>
                <a:spcPct val="130000"/>
              </a:lnSpc>
            </a:pPr>
            <a:r>
              <a:rPr kumimoji="1" lang="ja-JP" altLang="en-US" sz="2200" dirty="0"/>
              <a:t>彼は、眼が疲労すると色がより大きな彩度で見えると指摘している。</a:t>
            </a:r>
          </a:p>
          <a:p>
            <a:pPr>
              <a:lnSpc>
                <a:spcPct val="130000"/>
              </a:lnSpc>
            </a:pPr>
            <a:r>
              <a:rPr kumimoji="1" lang="ja-JP" altLang="en-US" sz="2200" dirty="0"/>
              <a:t>しかし、片方の眼が疲労しても、もう片方の眼で主観的な色を認識しやすくなることはなく、したがって、主観的な色のこの側面は、中心的な（中枢的な？）効果ではないことになる。</a:t>
            </a:r>
          </a:p>
          <a:p>
            <a:pPr>
              <a:lnSpc>
                <a:spcPct val="130000"/>
              </a:lnSpc>
            </a:pPr>
            <a:r>
              <a:rPr kumimoji="1" lang="ja-JP" altLang="en-US" sz="2200" dirty="0"/>
              <a:t>エクスナーは、</a:t>
            </a:r>
            <a:r>
              <a:rPr kumimoji="1" lang="en-US" altLang="ja-JP" sz="2200" dirty="0"/>
              <a:t>2</a:t>
            </a:r>
            <a:r>
              <a:rPr kumimoji="1" lang="ja-JP" altLang="en-US" sz="2200" dirty="0"/>
              <a:t>次曲線や</a:t>
            </a:r>
            <a:r>
              <a:rPr kumimoji="1" lang="en-US" altLang="ja-JP" sz="2200" dirty="0"/>
              <a:t>6</a:t>
            </a:r>
            <a:r>
              <a:rPr kumimoji="1" lang="ja-JP" altLang="en-US" sz="2200" dirty="0"/>
              <a:t>角形の尖った要素の存在を報告し、その説明は生理光学にとって基本的に重要であるとの信念を表明した。</a:t>
            </a:r>
          </a:p>
        </p:txBody>
      </p:sp>
      <p:sp>
        <p:nvSpPr>
          <p:cNvPr id="4" name="テキスト ボックス 3">
            <a:extLst>
              <a:ext uri="{FF2B5EF4-FFF2-40B4-BE49-F238E27FC236}">
                <a16:creationId xmlns:a16="http://schemas.microsoft.com/office/drawing/2014/main" id="{91EE748A-70A9-7A6C-2FCB-443F413756CE}"/>
              </a:ext>
            </a:extLst>
          </p:cNvPr>
          <p:cNvSpPr txBox="1"/>
          <p:nvPr/>
        </p:nvSpPr>
        <p:spPr>
          <a:xfrm>
            <a:off x="6849534" y="566241"/>
            <a:ext cx="4792722"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EXNER, S. </a:t>
            </a:r>
            <a:r>
              <a:rPr lang="en-US" altLang="ja-JP" sz="1800" b="0" i="0" u="none" strike="noStrike" baseline="0" dirty="0" err="1">
                <a:latin typeface="Times New Roman" panose="02020603050405020304" pitchFamily="18" charset="0"/>
              </a:rPr>
              <a:t>Bemerkungen</a:t>
            </a:r>
            <a:r>
              <a:rPr lang="en-US" altLang="ja-JP" sz="1800" b="0" i="0" u="none" strike="noStrike" baseline="0" dirty="0">
                <a:latin typeface="Times New Roman" panose="02020603050405020304" pitchFamily="18" charset="0"/>
              </a:rPr>
              <a:t> </a:t>
            </a:r>
            <a:r>
              <a:rPr lang="en-US" altLang="ja-JP" sz="1800" b="0" i="0" u="none" strike="noStrike" baseline="0" dirty="0" err="1">
                <a:latin typeface="Times New Roman" panose="02020603050405020304" pitchFamily="18" charset="0"/>
              </a:rPr>
              <a:t>über</a:t>
            </a:r>
            <a:r>
              <a:rPr lang="en-US" altLang="ja-JP" sz="1800" b="0" i="0" u="none" strike="noStrike" baseline="0" dirty="0">
                <a:latin typeface="Times New Roman" panose="02020603050405020304" pitchFamily="18" charset="0"/>
              </a:rPr>
              <a:t> </a:t>
            </a:r>
            <a:r>
              <a:rPr lang="en-US" altLang="ja-JP" sz="1800" b="0" i="0" u="none" strike="noStrike" baseline="0" dirty="0" err="1">
                <a:latin typeface="Times New Roman" panose="02020603050405020304" pitchFamily="18" charset="0"/>
              </a:rPr>
              <a:t>intermittirende</a:t>
            </a:r>
            <a:endParaRPr lang="en-US" altLang="ja-JP" sz="1800" b="0" i="0" u="none" strike="noStrike" baseline="0" dirty="0">
              <a:latin typeface="Times New Roman" panose="02020603050405020304" pitchFamily="18" charset="0"/>
            </a:endParaRPr>
          </a:p>
          <a:p>
            <a:pPr algn="l"/>
            <a:r>
              <a:rPr lang="en-US" altLang="ja-JP" sz="1800" b="0" i="0" u="none" strike="noStrike" baseline="0" dirty="0" err="1">
                <a:latin typeface="Times New Roman" panose="02020603050405020304" pitchFamily="18" charset="0"/>
              </a:rPr>
              <a:t>Netzhautreizung</a:t>
            </a:r>
            <a:r>
              <a:rPr lang="en-US" altLang="ja-JP" sz="1800" b="0" i="0" u="none" strike="noStrike" baseline="0" dirty="0">
                <a:latin typeface="Times New Roman" panose="02020603050405020304" pitchFamily="18" charset="0"/>
              </a:rPr>
              <a:t>. </a:t>
            </a:r>
            <a:r>
              <a:rPr lang="en-US" altLang="ja-JP" sz="1800" b="0" i="1" u="none" strike="noStrike" baseline="0" dirty="0" err="1">
                <a:latin typeface="Times New Roman" panose="02020603050405020304" pitchFamily="18" charset="0"/>
              </a:rPr>
              <a:t>Pflüg</a:t>
            </a:r>
            <a:r>
              <a:rPr lang="en-US" altLang="ja-JP" sz="1800" b="0" i="1" u="none" strike="noStrike" baseline="0" dirty="0">
                <a:latin typeface="Times New Roman" panose="02020603050405020304" pitchFamily="18" charset="0"/>
              </a:rPr>
              <a:t>. </a:t>
            </a:r>
            <a:r>
              <a:rPr lang="de-DE" altLang="ja-JP" sz="1800" b="0" i="1" u="none" strike="noStrike" baseline="0" dirty="0">
                <a:latin typeface="Times New Roman" panose="02020603050405020304" pitchFamily="18" charset="0"/>
              </a:rPr>
              <a:t>arch. ges. Physiol, </a:t>
            </a:r>
            <a:r>
              <a:rPr lang="de-DE" altLang="ja-JP" sz="1800" b="0" i="0" u="none" strike="noStrike" baseline="0" dirty="0">
                <a:latin typeface="Times New Roman" panose="02020603050405020304" pitchFamily="18" charset="0"/>
              </a:rPr>
              <a:t>1870, </a:t>
            </a:r>
          </a:p>
          <a:p>
            <a:pPr algn="l"/>
            <a:r>
              <a:rPr lang="de-DE" altLang="ja-JP" sz="1800" b="0" i="0" u="none" strike="noStrike" baseline="0" dirty="0">
                <a:latin typeface="Times New Roman" panose="02020603050405020304" pitchFamily="18" charset="0"/>
              </a:rPr>
              <a:t>3, 214-240.</a:t>
            </a:r>
            <a:endParaRPr kumimoji="1" lang="ja-JP" altLang="en-US" dirty="0"/>
          </a:p>
        </p:txBody>
      </p:sp>
    </p:spTree>
    <p:extLst>
      <p:ext uri="{BB962C8B-B14F-4D97-AF65-F5344CB8AC3E}">
        <p14:creationId xmlns:p14="http://schemas.microsoft.com/office/powerpoint/2010/main" val="3649024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00DFDC-F0C7-A4B9-D3DF-6A58C2EADC98}"/>
              </a:ext>
            </a:extLst>
          </p:cNvPr>
          <p:cNvSpPr>
            <a:spLocks noGrp="1"/>
          </p:cNvSpPr>
          <p:nvPr>
            <p:ph type="title"/>
          </p:nvPr>
        </p:nvSpPr>
        <p:spPr>
          <a:xfrm>
            <a:off x="643465" y="299652"/>
            <a:ext cx="10905067" cy="1325563"/>
          </a:xfrm>
        </p:spPr>
        <p:txBody>
          <a:bodyPr>
            <a:normAutofit/>
          </a:bodyPr>
          <a:lstStyle/>
          <a:p>
            <a:pPr algn="ctr"/>
            <a:r>
              <a:rPr kumimoji="1" lang="ja-JP" altLang="en-US" sz="1700" dirty="0"/>
              <a:t>ここでちょっと脱線して、</a:t>
            </a:r>
            <a:r>
              <a:rPr kumimoji="1" lang="en-US" altLang="ja-JP" sz="1700" dirty="0"/>
              <a:t>RGB</a:t>
            </a:r>
            <a:r>
              <a:rPr kumimoji="1" lang="ja-JP" altLang="en-US" sz="1700" dirty="0"/>
              <a:t>並置混色、</a:t>
            </a:r>
            <a:r>
              <a:rPr kumimoji="1" lang="en-US" altLang="ja-JP" sz="1700" dirty="0"/>
              <a:t>RGBCMY</a:t>
            </a:r>
            <a:r>
              <a:rPr kumimoji="1" lang="ja-JP" altLang="en-US" sz="1700" dirty="0"/>
              <a:t>並置混色、</a:t>
            </a:r>
            <a:r>
              <a:rPr kumimoji="1" lang="en-US" altLang="ja-JP" sz="1700" dirty="0"/>
              <a:t>CMY</a:t>
            </a:r>
            <a:r>
              <a:rPr kumimoji="1" lang="ja-JP" altLang="en-US" sz="1700" dirty="0"/>
              <a:t>並置混色が分類できることを紹介します。</a:t>
            </a:r>
          </a:p>
        </p:txBody>
      </p:sp>
      <p:pic>
        <p:nvPicPr>
          <p:cNvPr id="20" name="図 19" descr="背景パターン&#10;&#10;自動的に生成された説明">
            <a:extLst>
              <a:ext uri="{FF2B5EF4-FFF2-40B4-BE49-F238E27FC236}">
                <a16:creationId xmlns:a16="http://schemas.microsoft.com/office/drawing/2014/main" id="{98749DA9-C6FD-8D24-FCEF-093B9C7A2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2000" y="1625215"/>
            <a:ext cx="3960000" cy="3894000"/>
          </a:xfrm>
          <a:prstGeom prst="rect">
            <a:avLst/>
          </a:prstGeom>
        </p:spPr>
      </p:pic>
      <p:pic>
        <p:nvPicPr>
          <p:cNvPr id="22" name="図 21" descr="背景パターン&#10;&#10;自動的に生成された説明">
            <a:extLst>
              <a:ext uri="{FF2B5EF4-FFF2-40B4-BE49-F238E27FC236}">
                <a16:creationId xmlns:a16="http://schemas.microsoft.com/office/drawing/2014/main" id="{26C060E2-0BC1-8632-73B0-C183EFB67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000" y="1617424"/>
            <a:ext cx="3960000" cy="3894000"/>
          </a:xfrm>
          <a:prstGeom prst="rect">
            <a:avLst/>
          </a:prstGeom>
        </p:spPr>
      </p:pic>
      <p:pic>
        <p:nvPicPr>
          <p:cNvPr id="24" name="図 23" descr="光の線&#10;&#10;自動的に生成された説明">
            <a:extLst>
              <a:ext uri="{FF2B5EF4-FFF2-40B4-BE49-F238E27FC236}">
                <a16:creationId xmlns:a16="http://schemas.microsoft.com/office/drawing/2014/main" id="{5F98A1DC-0CF4-8605-E9AE-16B94456F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17424"/>
            <a:ext cx="3960000" cy="3894000"/>
          </a:xfrm>
          <a:prstGeom prst="rect">
            <a:avLst/>
          </a:prstGeom>
        </p:spPr>
      </p:pic>
      <p:sp>
        <p:nvSpPr>
          <p:cNvPr id="25" name="テキスト ボックス 24">
            <a:extLst>
              <a:ext uri="{FF2B5EF4-FFF2-40B4-BE49-F238E27FC236}">
                <a16:creationId xmlns:a16="http://schemas.microsoft.com/office/drawing/2014/main" id="{A7939F93-12E2-3E2C-A059-D8A18B882C10}"/>
              </a:ext>
            </a:extLst>
          </p:cNvPr>
          <p:cNvSpPr txBox="1"/>
          <p:nvPr/>
        </p:nvSpPr>
        <p:spPr>
          <a:xfrm>
            <a:off x="2566828" y="6235182"/>
            <a:ext cx="7058343" cy="646331"/>
          </a:xfrm>
          <a:prstGeom prst="rect">
            <a:avLst/>
          </a:prstGeom>
          <a:noFill/>
        </p:spPr>
        <p:txBody>
          <a:bodyPr wrap="none" rtlCol="0">
            <a:spAutoFit/>
          </a:bodyPr>
          <a:lstStyle/>
          <a:p>
            <a:r>
              <a:rPr kumimoji="1" lang="en-US" altLang="ja-JP" sz="1200" dirty="0">
                <a:hlinkClick r:id="rId5"/>
              </a:rPr>
              <a:t>https://www.psy.ritsumei.ac.jp/akitaoka/JavaScript-spatial_color_mixing-threelanes-LA01c.html</a:t>
            </a:r>
            <a:endParaRPr kumimoji="1" lang="ja-JP" altLang="en-US" sz="1200" dirty="0"/>
          </a:p>
          <a:p>
            <a:endParaRPr kumimoji="1" lang="ja-JP" altLang="en-US" sz="1200" dirty="0"/>
          </a:p>
          <a:p>
            <a:endParaRPr kumimoji="1" lang="ja-JP" altLang="en-US" sz="1200" dirty="0"/>
          </a:p>
        </p:txBody>
      </p:sp>
    </p:spTree>
    <p:extLst>
      <p:ext uri="{BB962C8B-B14F-4D97-AF65-F5344CB8AC3E}">
        <p14:creationId xmlns:p14="http://schemas.microsoft.com/office/powerpoint/2010/main" val="1993153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B4AE95-1287-B99D-D279-850D234D60BF}"/>
              </a:ext>
            </a:extLst>
          </p:cNvPr>
          <p:cNvSpPr>
            <a:spLocks noGrp="1"/>
          </p:cNvSpPr>
          <p:nvPr>
            <p:ph type="title"/>
          </p:nvPr>
        </p:nvSpPr>
        <p:spPr>
          <a:xfrm>
            <a:off x="905933" y="957791"/>
            <a:ext cx="10515600" cy="1325563"/>
          </a:xfrm>
        </p:spPr>
        <p:txBody>
          <a:bodyPr/>
          <a:lstStyle/>
          <a:p>
            <a:r>
              <a:rPr kumimoji="1" lang="en-US" altLang="ja-JP" dirty="0"/>
              <a:t>F. </a:t>
            </a:r>
            <a:r>
              <a:rPr lang="en-US" altLang="ja-JP" dirty="0"/>
              <a:t>J. </a:t>
            </a:r>
            <a:r>
              <a:rPr kumimoji="1" lang="ja-JP" altLang="en-US" dirty="0"/>
              <a:t>スミスの研究</a:t>
            </a:r>
          </a:p>
        </p:txBody>
      </p:sp>
      <p:sp>
        <p:nvSpPr>
          <p:cNvPr id="3" name="コンテンツ プレースホルダー 2">
            <a:extLst>
              <a:ext uri="{FF2B5EF4-FFF2-40B4-BE49-F238E27FC236}">
                <a16:creationId xmlns:a16="http://schemas.microsoft.com/office/drawing/2014/main" id="{D730C475-99A1-EEEF-CD08-527D534598A0}"/>
              </a:ext>
            </a:extLst>
          </p:cNvPr>
          <p:cNvSpPr>
            <a:spLocks noGrp="1"/>
          </p:cNvSpPr>
          <p:nvPr>
            <p:ph idx="1"/>
          </p:nvPr>
        </p:nvSpPr>
        <p:spPr>
          <a:xfrm>
            <a:off x="838200" y="2629958"/>
            <a:ext cx="10515600" cy="4351338"/>
          </a:xfrm>
        </p:spPr>
        <p:txBody>
          <a:bodyPr>
            <a:normAutofit/>
          </a:bodyPr>
          <a:lstStyle/>
          <a:p>
            <a:pPr>
              <a:lnSpc>
                <a:spcPct val="130000"/>
              </a:lnSpc>
            </a:pPr>
            <a:r>
              <a:rPr kumimoji="1" lang="en-US" altLang="ja-JP" sz="2200" dirty="0"/>
              <a:t>F. J. </a:t>
            </a:r>
            <a:r>
              <a:rPr kumimoji="1" lang="ja-JP" altLang="en-US" sz="2200" dirty="0"/>
              <a:t>スミス（</a:t>
            </a:r>
            <a:r>
              <a:rPr kumimoji="1" lang="en-US" altLang="ja-JP" sz="2200" dirty="0"/>
              <a:t>F. J. Smith</a:t>
            </a:r>
            <a:r>
              <a:rPr kumimoji="1" lang="ja-JP" altLang="en-US" sz="2200" dirty="0"/>
              <a:t>）は、</a:t>
            </a:r>
            <a:r>
              <a:rPr kumimoji="1" lang="en-US" altLang="ja-JP" sz="2200" dirty="0"/>
              <a:t>1881</a:t>
            </a:r>
            <a:r>
              <a:rPr kumimoji="1" lang="ja-JP" altLang="en-US" sz="2200" dirty="0"/>
              <a:t>年に</a:t>
            </a:r>
            <a:r>
              <a:rPr lang="en-US" altLang="ja-JP" sz="2200" dirty="0"/>
              <a:t>4</a:t>
            </a:r>
            <a:r>
              <a:rPr lang="ja-JP" altLang="en-US" sz="2200" dirty="0"/>
              <a:t>回</a:t>
            </a:r>
            <a:r>
              <a:rPr kumimoji="1" lang="ja-JP" altLang="en-US" sz="2200" dirty="0"/>
              <a:t>目となる再発見をした。</a:t>
            </a:r>
          </a:p>
          <a:p>
            <a:pPr>
              <a:lnSpc>
                <a:spcPct val="130000"/>
              </a:lnSpc>
            </a:pPr>
            <a:r>
              <a:rPr kumimoji="1" lang="ja-JP" altLang="en-US" sz="2200" dirty="0"/>
              <a:t>彼は、光は、多数の光線のうち特定の光線の波長に比例した断続によって分解され、それらが一体となって合成光線となるのではないかと理論化した。</a:t>
            </a:r>
          </a:p>
          <a:p>
            <a:pPr>
              <a:lnSpc>
                <a:spcPct val="130000"/>
              </a:lnSpc>
            </a:pPr>
            <a:r>
              <a:rPr kumimoji="1" lang="ja-JP" altLang="en-US" sz="2200" dirty="0"/>
              <a:t>彼は、光源である太陽と観察者の間に大きな自転車の車輪を使い、主観的な色を作り出した。</a:t>
            </a:r>
          </a:p>
          <a:p>
            <a:pPr>
              <a:lnSpc>
                <a:spcPct val="130000"/>
              </a:lnSpc>
            </a:pPr>
            <a:r>
              <a:rPr kumimoji="1" lang="ja-JP" altLang="en-US" sz="2200" dirty="0"/>
              <a:t>彼は簡単な実験を行い、分光色の波長を導き出したと信じていた。</a:t>
            </a:r>
          </a:p>
        </p:txBody>
      </p:sp>
      <p:sp>
        <p:nvSpPr>
          <p:cNvPr id="4" name="テキスト ボックス 3">
            <a:extLst>
              <a:ext uri="{FF2B5EF4-FFF2-40B4-BE49-F238E27FC236}">
                <a16:creationId xmlns:a16="http://schemas.microsoft.com/office/drawing/2014/main" id="{040F564C-6A4D-F953-B0E9-E3138EE4AA23}"/>
              </a:ext>
            </a:extLst>
          </p:cNvPr>
          <p:cNvSpPr txBox="1"/>
          <p:nvPr/>
        </p:nvSpPr>
        <p:spPr>
          <a:xfrm>
            <a:off x="6900334" y="1152524"/>
            <a:ext cx="4826000" cy="784830"/>
          </a:xfrm>
          <a:prstGeom prst="rect">
            <a:avLst/>
          </a:prstGeom>
          <a:noFill/>
        </p:spPr>
        <p:txBody>
          <a:bodyPr wrap="square" rtlCol="0">
            <a:spAutoFit/>
          </a:bodyPr>
          <a:lstStyle/>
          <a:p>
            <a:r>
              <a:rPr kumimoji="1" lang="en-US" altLang="ja-JP" sz="1500" dirty="0"/>
              <a:t>SMITH, F. J. Apparent decomposition of sunlight by intermittent reflecting surfaces. Nature, Land., 1881, 24, 140.</a:t>
            </a:r>
            <a:endParaRPr kumimoji="1" lang="ja-JP" altLang="en-US" sz="1500" dirty="0"/>
          </a:p>
        </p:txBody>
      </p:sp>
    </p:spTree>
    <p:extLst>
      <p:ext uri="{BB962C8B-B14F-4D97-AF65-F5344CB8AC3E}">
        <p14:creationId xmlns:p14="http://schemas.microsoft.com/office/powerpoint/2010/main" val="2384685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89E6B3-3156-E86B-8E7D-522961F32F05}"/>
              </a:ext>
            </a:extLst>
          </p:cNvPr>
          <p:cNvSpPr>
            <a:spLocks noGrp="1"/>
          </p:cNvSpPr>
          <p:nvPr>
            <p:ph type="title"/>
          </p:nvPr>
        </p:nvSpPr>
        <p:spPr>
          <a:xfrm>
            <a:off x="838200" y="689504"/>
            <a:ext cx="10515600" cy="1325563"/>
          </a:xfrm>
        </p:spPr>
        <p:txBody>
          <a:bodyPr/>
          <a:lstStyle/>
          <a:p>
            <a:r>
              <a:rPr kumimoji="1" lang="ja-JP" altLang="en-US" dirty="0"/>
              <a:t>ハネイの研究</a:t>
            </a:r>
          </a:p>
        </p:txBody>
      </p:sp>
      <p:sp>
        <p:nvSpPr>
          <p:cNvPr id="3" name="コンテンツ プレースホルダー 2">
            <a:extLst>
              <a:ext uri="{FF2B5EF4-FFF2-40B4-BE49-F238E27FC236}">
                <a16:creationId xmlns:a16="http://schemas.microsoft.com/office/drawing/2014/main" id="{4D3116D0-A7DA-C763-1A16-1B9671B76917}"/>
              </a:ext>
            </a:extLst>
          </p:cNvPr>
          <p:cNvSpPr>
            <a:spLocks noGrp="1"/>
          </p:cNvSpPr>
          <p:nvPr>
            <p:ph idx="1"/>
          </p:nvPr>
        </p:nvSpPr>
        <p:spPr>
          <a:xfrm>
            <a:off x="838200" y="2274358"/>
            <a:ext cx="10515600" cy="4351338"/>
          </a:xfrm>
        </p:spPr>
        <p:txBody>
          <a:bodyPr>
            <a:normAutofit/>
          </a:bodyPr>
          <a:lstStyle/>
          <a:p>
            <a:pPr>
              <a:lnSpc>
                <a:spcPct val="130000"/>
              </a:lnSpc>
            </a:pPr>
            <a:r>
              <a:rPr kumimoji="1" lang="en-US" altLang="ja-JP" sz="2200" dirty="0"/>
              <a:t>5</a:t>
            </a:r>
            <a:r>
              <a:rPr kumimoji="1" lang="ja-JP" altLang="en-US" sz="2200" dirty="0"/>
              <a:t>つ目の再発見が、</a:t>
            </a:r>
            <a:r>
              <a:rPr kumimoji="1" lang="en-US" altLang="ja-JP" sz="2200" dirty="0"/>
              <a:t>1881</a:t>
            </a:r>
            <a:r>
              <a:rPr kumimoji="1" lang="ja-JP" altLang="en-US" sz="2200" dirty="0"/>
              <a:t>年、ハネイによってなされた。</a:t>
            </a:r>
          </a:p>
          <a:p>
            <a:pPr>
              <a:lnSpc>
                <a:spcPct val="130000"/>
              </a:lnSpc>
            </a:pPr>
            <a:r>
              <a:rPr kumimoji="1" lang="ja-JP" altLang="en-US" sz="2200" dirty="0"/>
              <a:t>彼は、ルビー色の光で照らされた部屋で乾板写真に取り組んでいたとき、指の動きによって、青が優勢な緑がかった青が生じることに気づいた。</a:t>
            </a:r>
          </a:p>
          <a:p>
            <a:pPr>
              <a:lnSpc>
                <a:spcPct val="130000"/>
              </a:lnSpc>
            </a:pPr>
            <a:r>
              <a:rPr kumimoji="1" lang="ja-JP" altLang="en-US" sz="2200" dirty="0"/>
              <a:t>彼は独自に受容体の上昇と下降（</a:t>
            </a:r>
            <a:r>
              <a:rPr kumimoji="1" lang="en-US" altLang="ja-JP" sz="2200" dirty="0"/>
              <a:t>the rise and fall of the receptors</a:t>
            </a:r>
            <a:r>
              <a:rPr kumimoji="1" lang="ja-JP" altLang="en-US" sz="2200" dirty="0"/>
              <a:t>）に関するフェヒナー理論を導き出し、この現象が基本的な色彩感覚を決定するための基礎として利用できるのではないかと提案した。</a:t>
            </a:r>
          </a:p>
        </p:txBody>
      </p:sp>
      <p:sp>
        <p:nvSpPr>
          <p:cNvPr id="4" name="テキスト ボックス 3">
            <a:extLst>
              <a:ext uri="{FF2B5EF4-FFF2-40B4-BE49-F238E27FC236}">
                <a16:creationId xmlns:a16="http://schemas.microsoft.com/office/drawing/2014/main" id="{8A2A217A-1501-1FCE-BD9D-B4493A6D05AF}"/>
              </a:ext>
            </a:extLst>
          </p:cNvPr>
          <p:cNvSpPr txBox="1"/>
          <p:nvPr/>
        </p:nvSpPr>
        <p:spPr>
          <a:xfrm>
            <a:off x="3327401" y="5679482"/>
            <a:ext cx="3580852" cy="646331"/>
          </a:xfrm>
          <a:prstGeom prst="rect">
            <a:avLst/>
          </a:prstGeom>
          <a:noFill/>
        </p:spPr>
        <p:txBody>
          <a:bodyPr wrap="none" rtlCol="0">
            <a:spAutoFit/>
          </a:bodyPr>
          <a:lstStyle/>
          <a:p>
            <a:pPr algn="l"/>
            <a:r>
              <a:rPr lang="fr-FR" altLang="ja-JP" sz="1800" b="0" i="0" u="none" strike="noStrike" baseline="0" dirty="0">
                <a:latin typeface="Times New Roman" panose="02020603050405020304" pitchFamily="18" charset="0"/>
              </a:rPr>
              <a:t>HANNAY, J. B. Colour perception.</a:t>
            </a:r>
          </a:p>
          <a:p>
            <a:pPr algn="l"/>
            <a:r>
              <a:rPr lang="en-US" altLang="ja-JP" sz="1800" b="0" i="1" u="none" strike="noStrike" baseline="0" dirty="0">
                <a:latin typeface="Times New Roman" panose="02020603050405020304" pitchFamily="18" charset="0"/>
              </a:rPr>
              <a:t>Nature, Land., </a:t>
            </a:r>
            <a:r>
              <a:rPr lang="en-US" altLang="ja-JP" sz="1800" b="0" i="0" u="none" strike="noStrike" baseline="0" dirty="0">
                <a:latin typeface="Times New Roman" panose="02020603050405020304" pitchFamily="18" charset="0"/>
              </a:rPr>
              <a:t>1881-82,</a:t>
            </a:r>
            <a:r>
              <a:rPr lang="en-US" altLang="ja-JP" sz="1800" b="0" i="1" u="none" strike="noStrike" baseline="0" dirty="0">
                <a:latin typeface="Times New Roman" panose="02020603050405020304" pitchFamily="18" charset="0"/>
              </a:rPr>
              <a:t>25, </a:t>
            </a:r>
            <a:r>
              <a:rPr lang="en-US" altLang="ja-JP" sz="1800" b="0" i="0" u="none" strike="noStrike" baseline="0" dirty="0">
                <a:latin typeface="Times New Roman" panose="02020603050405020304" pitchFamily="18" charset="0"/>
              </a:rPr>
              <a:t>604-605.</a:t>
            </a:r>
            <a:endParaRPr kumimoji="1" lang="ja-JP" altLang="en-US" dirty="0"/>
          </a:p>
        </p:txBody>
      </p:sp>
    </p:spTree>
    <p:extLst>
      <p:ext uri="{BB962C8B-B14F-4D97-AF65-F5344CB8AC3E}">
        <p14:creationId xmlns:p14="http://schemas.microsoft.com/office/powerpoint/2010/main" val="2066234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0D0F35-3482-4684-5745-68E5F97EC886}"/>
              </a:ext>
            </a:extLst>
          </p:cNvPr>
          <p:cNvSpPr>
            <a:spLocks noGrp="1"/>
          </p:cNvSpPr>
          <p:nvPr>
            <p:ph type="title"/>
          </p:nvPr>
        </p:nvSpPr>
        <p:spPr>
          <a:xfrm>
            <a:off x="838200" y="1152525"/>
            <a:ext cx="10515600" cy="1325563"/>
          </a:xfrm>
        </p:spPr>
        <p:txBody>
          <a:bodyPr/>
          <a:lstStyle/>
          <a:p>
            <a:r>
              <a:rPr kumimoji="1" lang="en-US" altLang="ja-JP" dirty="0"/>
              <a:t>N. </a:t>
            </a:r>
            <a:r>
              <a:rPr kumimoji="1" lang="ja-JP" altLang="en-US" dirty="0"/>
              <a:t>スミスの批評</a:t>
            </a:r>
          </a:p>
        </p:txBody>
      </p:sp>
      <p:sp>
        <p:nvSpPr>
          <p:cNvPr id="3" name="コンテンツ プレースホルダー 2">
            <a:extLst>
              <a:ext uri="{FF2B5EF4-FFF2-40B4-BE49-F238E27FC236}">
                <a16:creationId xmlns:a16="http://schemas.microsoft.com/office/drawing/2014/main" id="{53328EA7-6CFC-74F9-F851-235D1763AD8D}"/>
              </a:ext>
            </a:extLst>
          </p:cNvPr>
          <p:cNvSpPr>
            <a:spLocks noGrp="1"/>
          </p:cNvSpPr>
          <p:nvPr>
            <p:ph idx="1"/>
          </p:nvPr>
        </p:nvSpPr>
        <p:spPr>
          <a:xfrm>
            <a:off x="838200" y="3036358"/>
            <a:ext cx="10515600" cy="4351338"/>
          </a:xfrm>
        </p:spPr>
        <p:txBody>
          <a:bodyPr>
            <a:normAutofit/>
          </a:bodyPr>
          <a:lstStyle/>
          <a:p>
            <a:pPr>
              <a:lnSpc>
                <a:spcPct val="130000"/>
              </a:lnSpc>
            </a:pPr>
            <a:r>
              <a:rPr kumimoji="1" lang="en-US" altLang="ja-JP" sz="2200" dirty="0"/>
              <a:t>N. </a:t>
            </a:r>
            <a:r>
              <a:rPr kumimoji="1" lang="ja-JP" altLang="en-US" sz="2200" dirty="0"/>
              <a:t>スミス（</a:t>
            </a:r>
            <a:r>
              <a:rPr kumimoji="1" lang="en-US" altLang="ja-JP" sz="2200" dirty="0"/>
              <a:t>N. Smith</a:t>
            </a:r>
            <a:r>
              <a:rPr kumimoji="1" lang="ja-JP" altLang="en-US" sz="2200" dirty="0"/>
              <a:t>）は</a:t>
            </a:r>
            <a:r>
              <a:rPr kumimoji="1" lang="en-US" altLang="ja-JP" sz="2200" dirty="0"/>
              <a:t>1882</a:t>
            </a:r>
            <a:r>
              <a:rPr kumimoji="1" lang="ja-JP" altLang="en-US" sz="2200" dirty="0"/>
              <a:t>年、ハネイの説明（フェヒナー理論）は写真暗室で見る色には適しているが、回転円盤上で見る色には不満であると述べ</a:t>
            </a:r>
            <a:r>
              <a:rPr lang="ja-JP" altLang="en-US" sz="2200" dirty="0"/>
              <a:t>た</a:t>
            </a:r>
            <a:r>
              <a:rPr kumimoji="1" lang="ja-JP" altLang="en-US" sz="2200" dirty="0"/>
              <a:t>。</a:t>
            </a:r>
          </a:p>
          <a:p>
            <a:pPr>
              <a:lnSpc>
                <a:spcPct val="130000"/>
              </a:lnSpc>
            </a:pPr>
            <a:r>
              <a:rPr kumimoji="1" lang="ja-JP" altLang="en-US" sz="2200" dirty="0"/>
              <a:t>ただし、彼は代替案を提示しなかった。</a:t>
            </a:r>
          </a:p>
        </p:txBody>
      </p:sp>
      <p:sp>
        <p:nvSpPr>
          <p:cNvPr id="4" name="テキスト ボックス 3">
            <a:extLst>
              <a:ext uri="{FF2B5EF4-FFF2-40B4-BE49-F238E27FC236}">
                <a16:creationId xmlns:a16="http://schemas.microsoft.com/office/drawing/2014/main" id="{263E0CD3-01C5-3060-F93E-7CB5A6DC33E8}"/>
              </a:ext>
            </a:extLst>
          </p:cNvPr>
          <p:cNvSpPr txBox="1"/>
          <p:nvPr/>
        </p:nvSpPr>
        <p:spPr>
          <a:xfrm>
            <a:off x="3937000" y="5382309"/>
            <a:ext cx="3779624" cy="646331"/>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SMITH, N. </a:t>
            </a:r>
            <a:r>
              <a:rPr lang="en-US" altLang="ja-JP" sz="1800" b="0" i="0" u="none" strike="noStrike" baseline="0" dirty="0" err="1">
                <a:latin typeface="Times New Roman" panose="02020603050405020304" pitchFamily="18" charset="0"/>
              </a:rPr>
              <a:t>Colour</a:t>
            </a:r>
            <a:r>
              <a:rPr lang="en-US" altLang="ja-JP" sz="1800" b="0" i="0" u="none" strike="noStrike" baseline="0" dirty="0">
                <a:latin typeface="Times New Roman" panose="02020603050405020304" pitchFamily="18" charset="0"/>
              </a:rPr>
              <a:t> perception. </a:t>
            </a:r>
            <a:r>
              <a:rPr lang="en-US" altLang="ja-JP" sz="1800" b="0" i="1" u="none" strike="noStrike" baseline="0" dirty="0">
                <a:latin typeface="Times New Roman" panose="02020603050405020304" pitchFamily="18" charset="0"/>
              </a:rPr>
              <a:t>Nature,</a:t>
            </a:r>
          </a:p>
          <a:p>
            <a:pPr algn="l"/>
            <a:r>
              <a:rPr lang="en-US" altLang="ja-JP" sz="1800" b="0" i="1" u="none" strike="noStrike" baseline="0" dirty="0" err="1">
                <a:latin typeface="Times New Roman" panose="02020603050405020304" pitchFamily="18" charset="0"/>
              </a:rPr>
              <a:t>Lond</a:t>
            </a:r>
            <a:r>
              <a:rPr lang="en-US" altLang="ja-JP" sz="1800" b="0" i="1" u="none" strike="noStrike" baseline="0" dirty="0">
                <a:latin typeface="Times New Roman" panose="02020603050405020304" pitchFamily="18" charset="0"/>
              </a:rPr>
              <a:t>., </a:t>
            </a:r>
            <a:r>
              <a:rPr lang="en-US" altLang="ja-JP" sz="1800" b="0" i="0" u="none" strike="noStrike" baseline="0" dirty="0">
                <a:latin typeface="Times New Roman" panose="02020603050405020304" pitchFamily="18" charset="0"/>
              </a:rPr>
              <a:t>1882, 26, 30-31.</a:t>
            </a:r>
            <a:endParaRPr kumimoji="1" lang="ja-JP" altLang="en-US" dirty="0"/>
          </a:p>
        </p:txBody>
      </p:sp>
    </p:spTree>
    <p:extLst>
      <p:ext uri="{BB962C8B-B14F-4D97-AF65-F5344CB8AC3E}">
        <p14:creationId xmlns:p14="http://schemas.microsoft.com/office/powerpoint/2010/main" val="641560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AFC86D-57D7-3832-B7A4-BB45AB98C95F}"/>
              </a:ext>
            </a:extLst>
          </p:cNvPr>
          <p:cNvSpPr>
            <a:spLocks noGrp="1"/>
          </p:cNvSpPr>
          <p:nvPr>
            <p:ph type="title"/>
          </p:nvPr>
        </p:nvSpPr>
        <p:spPr>
          <a:xfrm>
            <a:off x="838200" y="898525"/>
            <a:ext cx="10515600" cy="1325563"/>
          </a:xfrm>
        </p:spPr>
        <p:txBody>
          <a:bodyPr/>
          <a:lstStyle/>
          <a:p>
            <a:r>
              <a:rPr kumimoji="1" lang="ja-JP" altLang="en-US" dirty="0"/>
              <a:t>ステュワートの研究</a:t>
            </a:r>
          </a:p>
        </p:txBody>
      </p:sp>
      <p:sp>
        <p:nvSpPr>
          <p:cNvPr id="3" name="コンテンツ プレースホルダー 2">
            <a:extLst>
              <a:ext uri="{FF2B5EF4-FFF2-40B4-BE49-F238E27FC236}">
                <a16:creationId xmlns:a16="http://schemas.microsoft.com/office/drawing/2014/main" id="{F864E44B-AE9B-9949-8308-00DDA6940DB3}"/>
              </a:ext>
            </a:extLst>
          </p:cNvPr>
          <p:cNvSpPr>
            <a:spLocks noGrp="1"/>
          </p:cNvSpPr>
          <p:nvPr>
            <p:ph idx="1"/>
          </p:nvPr>
        </p:nvSpPr>
        <p:spPr>
          <a:xfrm>
            <a:off x="838200" y="2697692"/>
            <a:ext cx="10515600" cy="4351338"/>
          </a:xfrm>
        </p:spPr>
        <p:txBody>
          <a:bodyPr>
            <a:normAutofit/>
          </a:bodyPr>
          <a:lstStyle/>
          <a:p>
            <a:pPr>
              <a:lnSpc>
                <a:spcPct val="130000"/>
              </a:lnSpc>
            </a:pPr>
            <a:r>
              <a:rPr kumimoji="1" lang="ja-JP" altLang="en-US" sz="2200" dirty="0"/>
              <a:t>スチュワート</a:t>
            </a:r>
            <a:r>
              <a:rPr lang="ja-JP" altLang="en-US" sz="2200" dirty="0"/>
              <a:t>（</a:t>
            </a:r>
            <a:r>
              <a:rPr lang="en-US" altLang="ja-JP" sz="2200" dirty="0"/>
              <a:t>Stewart</a:t>
            </a:r>
            <a:r>
              <a:rPr lang="ja-JP" altLang="en-US" sz="2200" dirty="0"/>
              <a:t>）</a:t>
            </a:r>
            <a:r>
              <a:rPr kumimoji="1" lang="ja-JP" altLang="en-US" sz="2200" dirty="0"/>
              <a:t>は、</a:t>
            </a:r>
            <a:r>
              <a:rPr kumimoji="1" lang="en-US" altLang="ja-JP" sz="2200" dirty="0"/>
              <a:t>1887</a:t>
            </a:r>
            <a:r>
              <a:rPr kumimoji="1" lang="ja-JP" altLang="en-US" sz="2200" dirty="0"/>
              <a:t>年に、</a:t>
            </a:r>
            <a:r>
              <a:rPr kumimoji="1" lang="en-US" altLang="ja-JP" sz="2200" dirty="0"/>
              <a:t>6</a:t>
            </a:r>
            <a:r>
              <a:rPr kumimoji="1" lang="ja-JP" altLang="en-US" sz="2200" dirty="0"/>
              <a:t>回目となる再発見をした。</a:t>
            </a:r>
          </a:p>
          <a:p>
            <a:pPr>
              <a:lnSpc>
                <a:spcPct val="130000"/>
              </a:lnSpc>
            </a:pPr>
            <a:r>
              <a:rPr kumimoji="1" lang="ja-JP" altLang="en-US" sz="2200" dirty="0"/>
              <a:t>タルボーの法則を調べていた彼は、回転する鏡を観察すると主観的な色彩が生じることに気づいた。</a:t>
            </a:r>
          </a:p>
          <a:p>
            <a:pPr>
              <a:lnSpc>
                <a:spcPct val="130000"/>
              </a:lnSpc>
            </a:pPr>
            <a:r>
              <a:rPr kumimoji="1" lang="ja-JP" altLang="en-US" sz="2200" dirty="0"/>
              <a:t>彼は、強度の異なる照明の下で注意深く観察した結果を説明した。</a:t>
            </a:r>
          </a:p>
        </p:txBody>
      </p:sp>
      <p:sp>
        <p:nvSpPr>
          <p:cNvPr id="4" name="テキスト ボックス 3">
            <a:extLst>
              <a:ext uri="{FF2B5EF4-FFF2-40B4-BE49-F238E27FC236}">
                <a16:creationId xmlns:a16="http://schemas.microsoft.com/office/drawing/2014/main" id="{48930425-0BB6-B8E1-C39E-D2458ABCD1DD}"/>
              </a:ext>
            </a:extLst>
          </p:cNvPr>
          <p:cNvSpPr txBox="1"/>
          <p:nvPr/>
        </p:nvSpPr>
        <p:spPr>
          <a:xfrm>
            <a:off x="3302000" y="5240867"/>
            <a:ext cx="3685753" cy="1200329"/>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STEWART, G. N. Is the law of Talbot</a:t>
            </a:r>
          </a:p>
          <a:p>
            <a:pPr algn="l"/>
            <a:r>
              <a:rPr lang="en-US" altLang="ja-JP" sz="1800" b="0" i="0" u="none" strike="noStrike" baseline="0" dirty="0">
                <a:latin typeface="Times New Roman" panose="02020603050405020304" pitchFamily="18" charset="0"/>
              </a:rPr>
              <a:t>true for very rapidly intermittent</a:t>
            </a:r>
          </a:p>
          <a:p>
            <a:pPr algn="l"/>
            <a:r>
              <a:rPr lang="en-US" altLang="ja-JP" sz="1800" b="0" i="0" u="none" strike="noStrike" baseline="0" dirty="0">
                <a:latin typeface="Times New Roman" panose="02020603050405020304" pitchFamily="18" charset="0"/>
              </a:rPr>
              <a:t>light? </a:t>
            </a:r>
            <a:r>
              <a:rPr lang="en-US" altLang="ja-JP" sz="1800" b="0" i="1" u="none" strike="noStrike" baseline="0" dirty="0">
                <a:latin typeface="Times New Roman" panose="02020603050405020304" pitchFamily="18" charset="0"/>
              </a:rPr>
              <a:t>Proc. </a:t>
            </a:r>
            <a:r>
              <a:rPr lang="en-US" altLang="ja-JP" sz="1800" b="0" i="1" u="none" strike="noStrike" baseline="0" dirty="0" err="1">
                <a:latin typeface="Times New Roman" panose="02020603050405020304" pitchFamily="18" charset="0"/>
              </a:rPr>
              <a:t>roy</a:t>
            </a:r>
            <a:r>
              <a:rPr lang="en-US" altLang="ja-JP" sz="1800" b="0" i="1" u="none" strike="noStrike" baseline="0" dirty="0">
                <a:latin typeface="Times New Roman" panose="02020603050405020304" pitchFamily="18" charset="0"/>
              </a:rPr>
              <a:t>. Soc. </a:t>
            </a:r>
            <a:r>
              <a:rPr lang="en-US" altLang="ja-JP" sz="1800" b="0" i="1" u="none" strike="noStrike" baseline="0" dirty="0" err="1">
                <a:latin typeface="Times New Roman" panose="02020603050405020304" pitchFamily="18" charset="0"/>
              </a:rPr>
              <a:t>Edinb</a:t>
            </a:r>
            <a:r>
              <a:rPr lang="en-US" altLang="ja-JP" sz="1800" b="0" i="1" u="none" strike="noStrike" baseline="0" dirty="0">
                <a:latin typeface="Times New Roman" panose="02020603050405020304" pitchFamily="18" charset="0"/>
              </a:rPr>
              <a:t>., </a:t>
            </a:r>
            <a:r>
              <a:rPr lang="en-US" altLang="ja-JP" sz="1800" b="0" i="0" u="none" strike="noStrike" baseline="0" dirty="0">
                <a:latin typeface="Times New Roman" panose="02020603050405020304" pitchFamily="18" charset="0"/>
              </a:rPr>
              <a:t>1887-</a:t>
            </a:r>
          </a:p>
          <a:p>
            <a:pPr algn="l"/>
            <a:r>
              <a:rPr lang="en-US" altLang="ja-JP" sz="1800" b="0" i="0" u="none" strike="noStrike" baseline="0" dirty="0">
                <a:latin typeface="Times New Roman" panose="02020603050405020304" pitchFamily="18" charset="0"/>
              </a:rPr>
              <a:t>88, IS, 441-464.</a:t>
            </a:r>
            <a:endParaRPr kumimoji="1" lang="ja-JP" altLang="en-US" dirty="0"/>
          </a:p>
        </p:txBody>
      </p:sp>
    </p:spTree>
    <p:extLst>
      <p:ext uri="{BB962C8B-B14F-4D97-AF65-F5344CB8AC3E}">
        <p14:creationId xmlns:p14="http://schemas.microsoft.com/office/powerpoint/2010/main" val="3939488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1C9B7379-1110-9A8F-942C-D74B1CF7858E}"/>
              </a:ext>
            </a:extLst>
          </p:cNvPr>
          <p:cNvSpPr>
            <a:spLocks noGrp="1"/>
          </p:cNvSpPr>
          <p:nvPr>
            <p:ph idx="1"/>
          </p:nvPr>
        </p:nvSpPr>
        <p:spPr>
          <a:xfrm>
            <a:off x="4654296" y="2706624"/>
            <a:ext cx="6894576" cy="4151376"/>
          </a:xfrm>
        </p:spPr>
        <p:txBody>
          <a:bodyPr>
            <a:normAutofit/>
          </a:bodyPr>
          <a:lstStyle/>
          <a:p>
            <a:pPr>
              <a:lnSpc>
                <a:spcPct val="130000"/>
              </a:lnSpc>
            </a:pPr>
            <a:r>
              <a:rPr kumimoji="1" lang="ja-JP" altLang="en-US" sz="2000" dirty="0"/>
              <a:t>スチュワートは、色受容体の異なる立ち上がりと立ち下がりで主観色を説明するフェヒナー理論を独自に導き出した。</a:t>
            </a:r>
          </a:p>
          <a:p>
            <a:pPr>
              <a:lnSpc>
                <a:spcPct val="130000"/>
              </a:lnSpc>
            </a:pPr>
            <a:r>
              <a:rPr kumimoji="1" lang="ja-JP" altLang="en-US" sz="2000" dirty="0"/>
              <a:t>さらに、彼は実験結果からさまざまな応答曲線の数学的性質を決定し、それらが作動しなければならない条件を導き出した。</a:t>
            </a:r>
          </a:p>
          <a:p>
            <a:pPr>
              <a:lnSpc>
                <a:spcPct val="130000"/>
              </a:lnSpc>
            </a:pPr>
            <a:r>
              <a:rPr kumimoji="1" lang="ja-JP" altLang="en-US" sz="2000" dirty="0"/>
              <a:t>その重要性に鑑み、彼の説明をここで要約する。スチュワートは、曲線の性質について、以下の</a:t>
            </a:r>
            <a:r>
              <a:rPr kumimoji="1" lang="en-US" altLang="ja-JP" sz="2000" dirty="0"/>
              <a:t>3</a:t>
            </a:r>
            <a:r>
              <a:rPr kumimoji="1" lang="ja-JP" altLang="en-US" sz="2000" dirty="0"/>
              <a:t>つの可能性を検討した。</a:t>
            </a:r>
          </a:p>
        </p:txBody>
      </p:sp>
      <p:pic>
        <p:nvPicPr>
          <p:cNvPr id="7" name="図 6" descr="ダイアグラム, 設計図&#10;&#10;自動的に生成された説明">
            <a:extLst>
              <a:ext uri="{FF2B5EF4-FFF2-40B4-BE49-F238E27FC236}">
                <a16:creationId xmlns:a16="http://schemas.microsoft.com/office/drawing/2014/main" id="{2E294D18-FD47-8D6E-558F-F760EAFE9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101"/>
            <a:ext cx="4549182" cy="6858000"/>
          </a:xfrm>
          <a:prstGeom prst="rect">
            <a:avLst/>
          </a:prstGeom>
        </p:spPr>
      </p:pic>
    </p:spTree>
    <p:extLst>
      <p:ext uri="{BB962C8B-B14F-4D97-AF65-F5344CB8AC3E}">
        <p14:creationId xmlns:p14="http://schemas.microsoft.com/office/powerpoint/2010/main" val="1336388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6E5624FA-F129-1716-5ECF-50D888A6D892}"/>
              </a:ext>
            </a:extLst>
          </p:cNvPr>
          <p:cNvSpPr>
            <a:spLocks noGrp="1"/>
          </p:cNvSpPr>
          <p:nvPr>
            <p:ph type="title"/>
          </p:nvPr>
        </p:nvSpPr>
        <p:spPr>
          <a:xfrm>
            <a:off x="630936" y="640080"/>
            <a:ext cx="4818888" cy="1481328"/>
          </a:xfrm>
        </p:spPr>
        <p:txBody>
          <a:bodyPr anchor="b">
            <a:normAutofit/>
          </a:bodyPr>
          <a:lstStyle/>
          <a:p>
            <a:r>
              <a:rPr kumimoji="1" lang="ja-JP" altLang="en-US" sz="5400"/>
              <a:t>可能性</a:t>
            </a:r>
            <a:r>
              <a:rPr kumimoji="1" lang="en-US" altLang="ja-JP" sz="5400"/>
              <a:t>1</a:t>
            </a:r>
            <a:endParaRPr kumimoji="1" lang="ja-JP" altLang="en-US" sz="5400"/>
          </a:p>
        </p:txBody>
      </p:sp>
      <p:sp>
        <p:nvSpPr>
          <p:cNvPr id="1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52EF7625-3D57-D598-F2D4-E455CDBE6B37}"/>
              </a:ext>
            </a:extLst>
          </p:cNvPr>
          <p:cNvSpPr>
            <a:spLocks noGrp="1"/>
          </p:cNvSpPr>
          <p:nvPr>
            <p:ph idx="1"/>
          </p:nvPr>
        </p:nvSpPr>
        <p:spPr>
          <a:xfrm>
            <a:off x="630935" y="2660903"/>
            <a:ext cx="5813931" cy="4103453"/>
          </a:xfrm>
        </p:spPr>
        <p:txBody>
          <a:bodyPr anchor="t">
            <a:normAutofit/>
          </a:bodyPr>
          <a:lstStyle/>
          <a:p>
            <a:r>
              <a:rPr kumimoji="1" lang="ja-JP" altLang="en-US" sz="1800" dirty="0"/>
              <a:t>可能性</a:t>
            </a:r>
            <a:r>
              <a:rPr kumimoji="1" lang="en-US" altLang="ja-JP" sz="1800" dirty="0"/>
              <a:t>1</a:t>
            </a:r>
            <a:r>
              <a:rPr kumimoji="1" lang="ja-JP" altLang="en-US" sz="1800" dirty="0"/>
              <a:t>は、</a:t>
            </a:r>
            <a:r>
              <a:rPr kumimoji="1" lang="en-US" altLang="ja-JP" sz="1800" dirty="0"/>
              <a:t>Fig. 3a </a:t>
            </a:r>
            <a:r>
              <a:rPr kumimoji="1" lang="ja-JP" altLang="en-US" sz="1800" dirty="0"/>
              <a:t>に示すように、</a:t>
            </a:r>
            <a:r>
              <a:rPr kumimoji="1" lang="en-US" altLang="ja-JP" sz="1800" dirty="0"/>
              <a:t>3</a:t>
            </a:r>
            <a:r>
              <a:rPr kumimoji="1" lang="ja-JP" altLang="en-US" sz="1800" dirty="0"/>
              <a:t>つの受容体のそれぞれの上昇は直線的で、</a:t>
            </a:r>
            <a:r>
              <a:rPr kumimoji="1" lang="en-US" altLang="ja-JP" sz="1800" dirty="0"/>
              <a:t>3</a:t>
            </a:r>
            <a:r>
              <a:rPr kumimoji="1" lang="ja-JP" altLang="en-US" sz="1800" dirty="0"/>
              <a:t>つとも同じ瞬間に始まるが、それぞれの上昇速度は異なる。</a:t>
            </a:r>
          </a:p>
          <a:p>
            <a:r>
              <a:rPr kumimoji="1" lang="ja-JP" altLang="en-US" sz="1800" dirty="0"/>
              <a:t>曲線は</a:t>
            </a:r>
            <a:r>
              <a:rPr kumimoji="1" lang="en-US" altLang="ja-JP" sz="1800" dirty="0"/>
              <a:t>3</a:t>
            </a:r>
            <a:r>
              <a:rPr kumimoji="1" lang="ja-JP" altLang="en-US" sz="1800" dirty="0"/>
              <a:t>つの別々の横軸に示されているが、実際には</a:t>
            </a:r>
            <a:r>
              <a:rPr kumimoji="1" lang="en-US" altLang="ja-JP" sz="1800" dirty="0"/>
              <a:t>1</a:t>
            </a:r>
            <a:r>
              <a:rPr kumimoji="1" lang="ja-JP" altLang="en-US" sz="1800" dirty="0"/>
              <a:t>つずつ重なっている。</a:t>
            </a:r>
          </a:p>
          <a:p>
            <a:r>
              <a:rPr kumimoji="1" lang="ja-JP" altLang="en-US" sz="1800" dirty="0"/>
              <a:t>任意の瞬間、例えば時刻</a:t>
            </a:r>
            <a:r>
              <a:rPr kumimoji="1" lang="en-US" altLang="ja-JP" sz="1800" dirty="0"/>
              <a:t>X</a:t>
            </a:r>
            <a:r>
              <a:rPr kumimoji="1" lang="ja-JP" altLang="en-US" sz="1800" dirty="0"/>
              <a:t>に見える色は、</a:t>
            </a:r>
            <a:r>
              <a:rPr kumimoji="1" lang="en-US" altLang="ja-JP" sz="1800" dirty="0"/>
              <a:t>I1</a:t>
            </a:r>
            <a:r>
              <a:rPr kumimoji="1" lang="ja-JP" altLang="en-US" sz="1800" dirty="0"/>
              <a:t>：</a:t>
            </a:r>
            <a:r>
              <a:rPr kumimoji="1" lang="en-US" altLang="ja-JP" sz="1800" dirty="0"/>
              <a:t>I2</a:t>
            </a:r>
            <a:r>
              <a:rPr kumimoji="1" lang="ja-JP" altLang="en-US" sz="1800" dirty="0"/>
              <a:t>：</a:t>
            </a:r>
            <a:r>
              <a:rPr kumimoji="1" lang="en-US" altLang="ja-JP" sz="1800" dirty="0"/>
              <a:t>I3</a:t>
            </a:r>
            <a:r>
              <a:rPr kumimoji="1" lang="ja-JP" altLang="en-US" sz="1800" dirty="0"/>
              <a:t>の比率である。</a:t>
            </a:r>
            <a:r>
              <a:rPr kumimoji="1" lang="en-US" altLang="ja-JP" sz="1800" dirty="0"/>
              <a:t>I1</a:t>
            </a:r>
            <a:r>
              <a:rPr kumimoji="1" lang="ja-JP" altLang="en-US" sz="1800" dirty="0"/>
              <a:t>、</a:t>
            </a:r>
            <a:r>
              <a:rPr kumimoji="1" lang="en-US" altLang="ja-JP" sz="1800" dirty="0"/>
              <a:t>I2</a:t>
            </a:r>
            <a:r>
              <a:rPr kumimoji="1" lang="ja-JP" altLang="en-US" sz="1800" dirty="0"/>
              <a:t>、</a:t>
            </a:r>
            <a:r>
              <a:rPr kumimoji="1" lang="en-US" altLang="ja-JP" sz="1800" dirty="0"/>
              <a:t>I3</a:t>
            </a:r>
            <a:r>
              <a:rPr kumimoji="1" lang="ja-JP" altLang="en-US" sz="1800" dirty="0"/>
              <a:t>がそれぞれ最大になったとき、白が見える。</a:t>
            </a:r>
          </a:p>
          <a:p>
            <a:r>
              <a:rPr kumimoji="1" lang="ja-JP" altLang="en-US" sz="1800" dirty="0"/>
              <a:t>この場合、</a:t>
            </a:r>
            <a:r>
              <a:rPr kumimoji="1" lang="en-US" altLang="ja-JP" sz="1800" dirty="0"/>
              <a:t>I1:I2:I3 </a:t>
            </a:r>
            <a:r>
              <a:rPr kumimoji="1" lang="ja-JP" altLang="en-US" sz="1800" dirty="0"/>
              <a:t>の比率によって異なる色が見えるが、受容体が興奮のピークに達しても色は変化しない。</a:t>
            </a:r>
            <a:endParaRPr kumimoji="1" lang="en-US" altLang="ja-JP" sz="1800" dirty="0"/>
          </a:p>
          <a:p>
            <a:r>
              <a:rPr kumimoji="1" lang="ja-JP" altLang="en-US" sz="1800" dirty="0"/>
              <a:t>実験的には、主観的な色は時間的に変化するので、</a:t>
            </a:r>
            <a:r>
              <a:rPr lang="ja-JP" altLang="en-US" sz="1800" dirty="0"/>
              <a:t>可能性</a:t>
            </a:r>
            <a:r>
              <a:rPr kumimoji="1" lang="en-US" altLang="ja-JP" sz="1800" dirty="0"/>
              <a:t>1</a:t>
            </a:r>
            <a:r>
              <a:rPr kumimoji="1" lang="ja-JP" altLang="en-US" sz="1800" dirty="0"/>
              <a:t>ではない。</a:t>
            </a:r>
          </a:p>
        </p:txBody>
      </p:sp>
      <p:pic>
        <p:nvPicPr>
          <p:cNvPr id="5" name="図 4" descr="ダイアグラム&#10;&#10;自動的に生成された説明">
            <a:extLst>
              <a:ext uri="{FF2B5EF4-FFF2-40B4-BE49-F238E27FC236}">
                <a16:creationId xmlns:a16="http://schemas.microsoft.com/office/drawing/2014/main" id="{BFB63DAB-AF52-41F8-150D-1616228F8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959" y="33907"/>
            <a:ext cx="5505967" cy="6839712"/>
          </a:xfrm>
          <a:prstGeom prst="rect">
            <a:avLst/>
          </a:prstGeom>
        </p:spPr>
      </p:pic>
    </p:spTree>
    <p:extLst>
      <p:ext uri="{BB962C8B-B14F-4D97-AF65-F5344CB8AC3E}">
        <p14:creationId xmlns:p14="http://schemas.microsoft.com/office/powerpoint/2010/main" val="762103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463CC9FE-6D31-1F32-542F-C1991BF15A67}"/>
              </a:ext>
            </a:extLst>
          </p:cNvPr>
          <p:cNvSpPr>
            <a:spLocks noGrp="1"/>
          </p:cNvSpPr>
          <p:nvPr>
            <p:ph type="title"/>
          </p:nvPr>
        </p:nvSpPr>
        <p:spPr>
          <a:xfrm>
            <a:off x="630936" y="640080"/>
            <a:ext cx="4818888" cy="1481328"/>
          </a:xfrm>
        </p:spPr>
        <p:txBody>
          <a:bodyPr anchor="b">
            <a:normAutofit/>
          </a:bodyPr>
          <a:lstStyle/>
          <a:p>
            <a:r>
              <a:rPr kumimoji="1" lang="ja-JP" altLang="en-US" sz="5400"/>
              <a:t>可能性</a:t>
            </a:r>
            <a:r>
              <a:rPr kumimoji="1" lang="en-US" altLang="ja-JP" sz="5400"/>
              <a:t>2</a:t>
            </a:r>
            <a:endParaRPr kumimoji="1" lang="ja-JP" altLang="en-US" sz="5400"/>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9712D89D-BC00-1DF1-5F30-96BB26698A60}"/>
              </a:ext>
            </a:extLst>
          </p:cNvPr>
          <p:cNvSpPr>
            <a:spLocks noGrp="1"/>
          </p:cNvSpPr>
          <p:nvPr>
            <p:ph idx="1"/>
          </p:nvPr>
        </p:nvSpPr>
        <p:spPr>
          <a:xfrm>
            <a:off x="630936" y="2660903"/>
            <a:ext cx="5031734" cy="3905149"/>
          </a:xfrm>
        </p:spPr>
        <p:txBody>
          <a:bodyPr anchor="t">
            <a:normAutofit/>
          </a:bodyPr>
          <a:lstStyle/>
          <a:p>
            <a:pPr>
              <a:lnSpc>
                <a:spcPct val="130000"/>
              </a:lnSpc>
            </a:pPr>
            <a:r>
              <a:rPr kumimoji="1" lang="ja-JP" altLang="en-US" sz="2000" dirty="0"/>
              <a:t>可能性</a:t>
            </a:r>
            <a:r>
              <a:rPr kumimoji="1" lang="en-US" altLang="ja-JP" sz="2000" dirty="0"/>
              <a:t>2</a:t>
            </a:r>
            <a:r>
              <a:rPr kumimoji="1" lang="ja-JP" altLang="en-US" sz="2000" dirty="0"/>
              <a:t>は、</a:t>
            </a:r>
            <a:r>
              <a:rPr kumimoji="1" lang="en-US" altLang="ja-JP" sz="2000" dirty="0"/>
              <a:t>Fig. 3b </a:t>
            </a:r>
            <a:r>
              <a:rPr kumimoji="1" lang="ja-JP" altLang="en-US" sz="2000" dirty="0"/>
              <a:t>のように、</a:t>
            </a:r>
            <a:r>
              <a:rPr kumimoji="1" lang="en-US" altLang="ja-JP" sz="2000" dirty="0"/>
              <a:t>3</a:t>
            </a:r>
            <a:r>
              <a:rPr kumimoji="1" lang="ja-JP" altLang="en-US" sz="2000" dirty="0"/>
              <a:t>つの受容体の上昇は直線的であるが、</a:t>
            </a:r>
            <a:r>
              <a:rPr kumimoji="1" lang="en-US" altLang="ja-JP" sz="2000" dirty="0"/>
              <a:t>3</a:t>
            </a:r>
            <a:r>
              <a:rPr kumimoji="1" lang="ja-JP" altLang="en-US" sz="2000" dirty="0"/>
              <a:t>つとも同じ瞬間に始まるわけではなく、また</a:t>
            </a:r>
            <a:r>
              <a:rPr kumimoji="1" lang="en-US" altLang="ja-JP" sz="2000" dirty="0"/>
              <a:t>3</a:t>
            </a:r>
            <a:r>
              <a:rPr kumimoji="1" lang="ja-JP" altLang="en-US" sz="2000" dirty="0"/>
              <a:t>つの受容体の上昇速度はそれぞれ異なるというものである。</a:t>
            </a:r>
          </a:p>
          <a:p>
            <a:pPr>
              <a:lnSpc>
                <a:spcPct val="130000"/>
              </a:lnSpc>
            </a:pPr>
            <a:r>
              <a:rPr kumimoji="1" lang="ja-JP" altLang="en-US" sz="2000" dirty="0"/>
              <a:t>このような条件下では、ある受容体は反応しているのに、他の受容体は反応していないことがあるので、主観的な色が生じることを説明できる</a:t>
            </a:r>
            <a:r>
              <a:rPr kumimoji="1" lang="ja-JP" altLang="en-US" sz="2200" dirty="0"/>
              <a:t>。</a:t>
            </a:r>
          </a:p>
        </p:txBody>
      </p:sp>
      <p:pic>
        <p:nvPicPr>
          <p:cNvPr id="5" name="図 4" descr="ダイアグラム&#10;&#10;自動的に生成された説明">
            <a:extLst>
              <a:ext uri="{FF2B5EF4-FFF2-40B4-BE49-F238E27FC236}">
                <a16:creationId xmlns:a16="http://schemas.microsoft.com/office/drawing/2014/main" id="{28712AE5-73D1-3C05-0ABF-62B0F6DF7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746" y="400669"/>
            <a:ext cx="5763167" cy="6457331"/>
          </a:xfrm>
          <a:prstGeom prst="rect">
            <a:avLst/>
          </a:prstGeom>
        </p:spPr>
      </p:pic>
    </p:spTree>
    <p:extLst>
      <p:ext uri="{BB962C8B-B14F-4D97-AF65-F5344CB8AC3E}">
        <p14:creationId xmlns:p14="http://schemas.microsoft.com/office/powerpoint/2010/main" val="1149823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F956D6A4-7BE4-3D95-7299-D3512A20CAA3}"/>
              </a:ext>
            </a:extLst>
          </p:cNvPr>
          <p:cNvSpPr>
            <a:spLocks noGrp="1"/>
          </p:cNvSpPr>
          <p:nvPr>
            <p:ph type="title"/>
          </p:nvPr>
        </p:nvSpPr>
        <p:spPr>
          <a:xfrm>
            <a:off x="630936" y="640080"/>
            <a:ext cx="4818888" cy="1481328"/>
          </a:xfrm>
        </p:spPr>
        <p:txBody>
          <a:bodyPr anchor="b">
            <a:normAutofit/>
          </a:bodyPr>
          <a:lstStyle/>
          <a:p>
            <a:r>
              <a:rPr lang="ja-JP" altLang="en-US" sz="5400"/>
              <a:t>可能性</a:t>
            </a:r>
            <a:r>
              <a:rPr lang="en-US" altLang="ja-JP" sz="5400"/>
              <a:t>3</a:t>
            </a:r>
            <a:endParaRPr kumimoji="1" lang="ja-JP" altLang="en-US" sz="5400"/>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A73B1C8D-3DB0-FC2D-F248-CC8D5AB7EA3F}"/>
              </a:ext>
            </a:extLst>
          </p:cNvPr>
          <p:cNvSpPr>
            <a:spLocks noGrp="1"/>
          </p:cNvSpPr>
          <p:nvPr>
            <p:ph idx="1"/>
          </p:nvPr>
        </p:nvSpPr>
        <p:spPr>
          <a:xfrm>
            <a:off x="630936" y="2660903"/>
            <a:ext cx="5058664" cy="4034876"/>
          </a:xfrm>
        </p:spPr>
        <p:txBody>
          <a:bodyPr anchor="t">
            <a:noAutofit/>
          </a:bodyPr>
          <a:lstStyle/>
          <a:p>
            <a:pPr>
              <a:lnSpc>
                <a:spcPct val="130000"/>
              </a:lnSpc>
            </a:pPr>
            <a:r>
              <a:rPr kumimoji="1" lang="ja-JP" altLang="en-US" sz="1800" dirty="0"/>
              <a:t>可能性</a:t>
            </a:r>
            <a:r>
              <a:rPr kumimoji="1" lang="en-US" altLang="ja-JP" sz="1800" dirty="0"/>
              <a:t>3</a:t>
            </a:r>
            <a:r>
              <a:rPr kumimoji="1" lang="ja-JP" altLang="en-US" sz="1800" dirty="0"/>
              <a:t>では、</a:t>
            </a:r>
            <a:r>
              <a:rPr kumimoji="1" lang="en-US" altLang="ja-JP" sz="1800" dirty="0"/>
              <a:t>3</a:t>
            </a:r>
            <a:r>
              <a:rPr kumimoji="1" lang="ja-JP" altLang="en-US" sz="1800" dirty="0"/>
              <a:t>つの受容体の立ち上がりは非線形で、</a:t>
            </a:r>
            <a:r>
              <a:rPr kumimoji="1" lang="en-US" altLang="ja-JP" sz="1800" dirty="0"/>
              <a:t>3</a:t>
            </a:r>
            <a:r>
              <a:rPr kumimoji="1" lang="ja-JP" altLang="en-US" sz="1800" dirty="0"/>
              <a:t>つとも同じ瞬間に始まると仮定する（</a:t>
            </a:r>
            <a:r>
              <a:rPr kumimoji="1" lang="en-US" altLang="ja-JP" sz="1800" dirty="0"/>
              <a:t>Fig. 3c</a:t>
            </a:r>
            <a:r>
              <a:rPr kumimoji="1" lang="ja-JP" altLang="en-US" sz="1800" dirty="0"/>
              <a:t>）。</a:t>
            </a:r>
          </a:p>
          <a:p>
            <a:pPr>
              <a:lnSpc>
                <a:spcPct val="130000"/>
              </a:lnSpc>
            </a:pPr>
            <a:r>
              <a:rPr kumimoji="1" lang="ja-JP" altLang="en-US" sz="1800" dirty="0"/>
              <a:t>時間</a:t>
            </a:r>
            <a:r>
              <a:rPr kumimoji="1" lang="en-US" altLang="ja-JP" sz="1800" dirty="0"/>
              <a:t>X1</a:t>
            </a:r>
            <a:r>
              <a:rPr kumimoji="1" lang="ja-JP" altLang="en-US" sz="1800" dirty="0"/>
              <a:t>に見える色（この例では白）は、比率</a:t>
            </a:r>
            <a:r>
              <a:rPr kumimoji="1" lang="en-US" altLang="ja-JP" sz="1800" dirty="0"/>
              <a:t>A1B1</a:t>
            </a:r>
            <a:r>
              <a:rPr kumimoji="1" lang="ja-JP" altLang="en-US" sz="1800" dirty="0"/>
              <a:t>：</a:t>
            </a:r>
            <a:r>
              <a:rPr kumimoji="1" lang="en-US" altLang="ja-JP" sz="1800" dirty="0"/>
              <a:t>A2B2</a:t>
            </a:r>
            <a:r>
              <a:rPr kumimoji="1" lang="ja-JP" altLang="en-US" sz="1800" dirty="0"/>
              <a:t>：</a:t>
            </a:r>
            <a:r>
              <a:rPr kumimoji="1" lang="en-US" altLang="ja-JP" sz="1800" dirty="0"/>
              <a:t>A3B3</a:t>
            </a:r>
            <a:r>
              <a:rPr kumimoji="1" lang="ja-JP" altLang="en-US" sz="1800" dirty="0"/>
              <a:t>によって与えられる。一方、時刻</a:t>
            </a:r>
            <a:r>
              <a:rPr kumimoji="1" lang="en-US" altLang="ja-JP" sz="1800" dirty="0"/>
              <a:t>X2</a:t>
            </a:r>
            <a:r>
              <a:rPr kumimoji="1" lang="ja-JP" altLang="en-US" sz="1800" dirty="0"/>
              <a:t>において、</a:t>
            </a:r>
            <a:r>
              <a:rPr kumimoji="1" lang="en-US" altLang="ja-JP" sz="1800" dirty="0"/>
              <a:t>a1b1:a2b2:a3b3</a:t>
            </a:r>
            <a:r>
              <a:rPr kumimoji="1" lang="ja-JP" altLang="en-US" sz="1800" dirty="0"/>
              <a:t>という比率になると、前者の比率とは異なるため、（白でない）色となる。</a:t>
            </a:r>
          </a:p>
          <a:p>
            <a:pPr>
              <a:lnSpc>
                <a:spcPct val="130000"/>
              </a:lnSpc>
            </a:pPr>
            <a:r>
              <a:rPr kumimoji="1" lang="ja-JP" altLang="en-US" sz="1800" dirty="0"/>
              <a:t>これで、主観色のメカニズムが説明できる</a:t>
            </a:r>
            <a:r>
              <a:rPr kumimoji="1" lang="ja-JP" altLang="en-US" sz="2200" dirty="0"/>
              <a:t>。</a:t>
            </a:r>
          </a:p>
        </p:txBody>
      </p:sp>
      <p:pic>
        <p:nvPicPr>
          <p:cNvPr id="7" name="図 6" descr="ダイアグラム, 設計図&#10;&#10;自動的に生成された説明">
            <a:extLst>
              <a:ext uri="{FF2B5EF4-FFF2-40B4-BE49-F238E27FC236}">
                <a16:creationId xmlns:a16="http://schemas.microsoft.com/office/drawing/2014/main" id="{96BC330F-7503-1E64-B2F4-E4ADA1259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0034" y="0"/>
            <a:ext cx="6137355" cy="6858000"/>
          </a:xfrm>
          <a:prstGeom prst="rect">
            <a:avLst/>
          </a:prstGeom>
        </p:spPr>
      </p:pic>
    </p:spTree>
    <p:extLst>
      <p:ext uri="{BB962C8B-B14F-4D97-AF65-F5344CB8AC3E}">
        <p14:creationId xmlns:p14="http://schemas.microsoft.com/office/powerpoint/2010/main" val="2365239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46D9164D-C02D-B276-2D61-CAEE4B1B87B9}"/>
              </a:ext>
            </a:extLst>
          </p:cNvPr>
          <p:cNvSpPr>
            <a:spLocks noGrp="1"/>
          </p:cNvSpPr>
          <p:nvPr>
            <p:ph type="title"/>
          </p:nvPr>
        </p:nvSpPr>
        <p:spPr>
          <a:xfrm>
            <a:off x="630936" y="640080"/>
            <a:ext cx="4818888" cy="1481328"/>
          </a:xfrm>
        </p:spPr>
        <p:txBody>
          <a:bodyPr anchor="b">
            <a:normAutofit/>
          </a:bodyPr>
          <a:lstStyle/>
          <a:p>
            <a:r>
              <a:rPr kumimoji="1" lang="ja-JP" altLang="en-US" sz="4600"/>
              <a:t>パルス状の白色光への反応</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F4693051-7FF7-75EC-F15F-6039243B56B3}"/>
              </a:ext>
            </a:extLst>
          </p:cNvPr>
          <p:cNvSpPr>
            <a:spLocks noGrp="1"/>
          </p:cNvSpPr>
          <p:nvPr>
            <p:ph idx="1"/>
          </p:nvPr>
        </p:nvSpPr>
        <p:spPr>
          <a:xfrm>
            <a:off x="376283" y="2572851"/>
            <a:ext cx="6474500" cy="4103453"/>
          </a:xfrm>
        </p:spPr>
        <p:txBody>
          <a:bodyPr anchor="t">
            <a:noAutofit/>
          </a:bodyPr>
          <a:lstStyle/>
          <a:p>
            <a:pPr>
              <a:lnSpc>
                <a:spcPct val="130000"/>
              </a:lnSpc>
            </a:pPr>
            <a:r>
              <a:rPr kumimoji="1" lang="en-US" altLang="ja-JP" sz="1400" dirty="0"/>
              <a:t>Fig. 3d </a:t>
            </a:r>
            <a:r>
              <a:rPr kumimoji="1" lang="ja-JP" altLang="en-US" sz="1400" dirty="0"/>
              <a:t>は、パルス状の白色光に対する</a:t>
            </a:r>
            <a:r>
              <a:rPr kumimoji="1" lang="en-US" altLang="ja-JP" sz="1400" dirty="0"/>
              <a:t>3</a:t>
            </a:r>
            <a:r>
              <a:rPr kumimoji="1" lang="ja-JP" altLang="en-US" sz="1400" dirty="0"/>
              <a:t>つの受容体の反応を示す。</a:t>
            </a:r>
          </a:p>
          <a:p>
            <a:pPr>
              <a:lnSpc>
                <a:spcPct val="130000"/>
              </a:lnSpc>
            </a:pPr>
            <a:r>
              <a:rPr kumimoji="1" lang="ja-JP" altLang="en-US" sz="1400" dirty="0"/>
              <a:t>パルス状の白色光は持続時間が短いため、刺激が白色として知覚されることはほとんど</a:t>
            </a:r>
            <a:r>
              <a:rPr lang="ja-JP" altLang="en-US" sz="1400" dirty="0"/>
              <a:t>ない</a:t>
            </a:r>
            <a:r>
              <a:rPr kumimoji="1" lang="ja-JP" altLang="en-US" sz="1400" dirty="0"/>
              <a:t>。</a:t>
            </a:r>
          </a:p>
          <a:p>
            <a:pPr>
              <a:lnSpc>
                <a:spcPct val="130000"/>
              </a:lnSpc>
            </a:pPr>
            <a:r>
              <a:rPr kumimoji="1" lang="ja-JP" altLang="en-US" sz="1400" dirty="0"/>
              <a:t>それぞれの受容体の自然周期はおそらく異なるので、パルス状の光は受容体の間で異なる位相関係を設定するという仮定がなされている。</a:t>
            </a:r>
          </a:p>
          <a:p>
            <a:pPr>
              <a:lnSpc>
                <a:spcPct val="130000"/>
              </a:lnSpc>
            </a:pPr>
            <a:r>
              <a:rPr kumimoji="1" lang="ja-JP" altLang="en-US" sz="1400" dirty="0"/>
              <a:t>観察によれば、パルス状の白色光の強度が増すにつれて、主観的な色は紫色に向かう傾向がある。（北岡注：それって、説明できているの？）</a:t>
            </a:r>
          </a:p>
          <a:p>
            <a:pPr>
              <a:lnSpc>
                <a:spcPct val="130000"/>
              </a:lnSpc>
            </a:pPr>
            <a:r>
              <a:rPr kumimoji="1" lang="en-US" altLang="ja-JP" sz="1400" dirty="0"/>
              <a:t>Fig. 3d </a:t>
            </a:r>
            <a:r>
              <a:rPr kumimoji="1" lang="ja-JP" altLang="en-US" sz="1400" dirty="0"/>
              <a:t>から考えて、上昇率が変化するところは、グラフが急でないところであることが仮定される。 （北岡注：何言っているのかわからない）</a:t>
            </a:r>
          </a:p>
          <a:p>
            <a:pPr marL="0" indent="0">
              <a:lnSpc>
                <a:spcPct val="130000"/>
              </a:lnSpc>
              <a:buNone/>
            </a:pPr>
            <a:r>
              <a:rPr kumimoji="1" lang="en-US" altLang="ja-JP" sz="1000" dirty="0"/>
              <a:t>(The explanation is found with reference to Fig. 3d, where it is assumed that the change in rate of rise is most appreciable in those curves which, at a given speed, are less steep.)</a:t>
            </a:r>
            <a:endParaRPr kumimoji="1" lang="ja-JP" altLang="en-US" sz="1000" dirty="0"/>
          </a:p>
        </p:txBody>
      </p:sp>
      <p:pic>
        <p:nvPicPr>
          <p:cNvPr id="5" name="図 4" descr="ダイアグラム&#10;&#10;中程度の精度で自動的に生成された説明">
            <a:extLst>
              <a:ext uri="{FF2B5EF4-FFF2-40B4-BE49-F238E27FC236}">
                <a16:creationId xmlns:a16="http://schemas.microsoft.com/office/drawing/2014/main" id="{C5C06132-93A2-2227-8728-B33A75E4A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065" y="33673"/>
            <a:ext cx="4964935" cy="6848187"/>
          </a:xfrm>
          <a:prstGeom prst="rect">
            <a:avLst/>
          </a:prstGeom>
        </p:spPr>
      </p:pic>
    </p:spTree>
    <p:extLst>
      <p:ext uri="{BB962C8B-B14F-4D97-AF65-F5344CB8AC3E}">
        <p14:creationId xmlns:p14="http://schemas.microsoft.com/office/powerpoint/2010/main" val="670192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F259DF7-598D-CB39-30A4-C8C3F2F6BFBE}"/>
              </a:ext>
            </a:extLst>
          </p:cNvPr>
          <p:cNvSpPr>
            <a:spLocks noGrp="1"/>
          </p:cNvSpPr>
          <p:nvPr>
            <p:ph idx="1"/>
          </p:nvPr>
        </p:nvSpPr>
        <p:spPr>
          <a:xfrm>
            <a:off x="761997" y="1591997"/>
            <a:ext cx="10515600" cy="4351338"/>
          </a:xfrm>
        </p:spPr>
        <p:txBody>
          <a:bodyPr>
            <a:normAutofit/>
          </a:bodyPr>
          <a:lstStyle/>
          <a:p>
            <a:pPr>
              <a:lnSpc>
                <a:spcPct val="130000"/>
              </a:lnSpc>
            </a:pPr>
            <a:r>
              <a:rPr kumimoji="1" lang="ja-JP" altLang="en-US" sz="2200" dirty="0"/>
              <a:t>スチュワートは、白以外の色（単色もある）をパルス状に照射した実験を数多く報告している。</a:t>
            </a:r>
          </a:p>
          <a:p>
            <a:pPr>
              <a:lnSpc>
                <a:spcPct val="130000"/>
              </a:lnSpc>
            </a:pPr>
            <a:r>
              <a:rPr kumimoji="1" lang="ja-JP" altLang="en-US" sz="2200" dirty="0"/>
              <a:t>それでも主観的な色が多く観察されることから、複数の受容体が刺激されていることがわかる。</a:t>
            </a:r>
          </a:p>
        </p:txBody>
      </p:sp>
      <p:pic>
        <p:nvPicPr>
          <p:cNvPr id="5" name="図 4" descr="アイコン&#10;&#10;自動的に生成された説明">
            <a:extLst>
              <a:ext uri="{FF2B5EF4-FFF2-40B4-BE49-F238E27FC236}">
                <a16:creationId xmlns:a16="http://schemas.microsoft.com/office/drawing/2014/main" id="{E61E2F26-D175-8562-CB74-0F7F5F13C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1" y="4343398"/>
            <a:ext cx="2514602" cy="2514602"/>
          </a:xfrm>
          <a:prstGeom prst="rect">
            <a:avLst/>
          </a:prstGeom>
        </p:spPr>
      </p:pic>
      <p:pic>
        <p:nvPicPr>
          <p:cNvPr id="7" name="図 6" descr="ロゴ が含まれている画像&#10;&#10;自動的に生成された説明">
            <a:extLst>
              <a:ext uri="{FF2B5EF4-FFF2-40B4-BE49-F238E27FC236}">
                <a16:creationId xmlns:a16="http://schemas.microsoft.com/office/drawing/2014/main" id="{FF701BEC-79F4-442E-858C-24954FA90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7" y="4343400"/>
            <a:ext cx="2514600" cy="2514600"/>
          </a:xfrm>
          <a:prstGeom prst="rect">
            <a:avLst/>
          </a:prstGeom>
        </p:spPr>
      </p:pic>
      <p:pic>
        <p:nvPicPr>
          <p:cNvPr id="9" name="図 8" descr="ロゴ&#10;&#10;中程度の精度で自動的に生成された説明">
            <a:extLst>
              <a:ext uri="{FF2B5EF4-FFF2-40B4-BE49-F238E27FC236}">
                <a16:creationId xmlns:a16="http://schemas.microsoft.com/office/drawing/2014/main" id="{D6909C75-363E-645F-97C5-D86619CC6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799" y="4343400"/>
            <a:ext cx="2514601" cy="2514601"/>
          </a:xfrm>
          <a:prstGeom prst="rect">
            <a:avLst/>
          </a:prstGeom>
        </p:spPr>
      </p:pic>
      <p:pic>
        <p:nvPicPr>
          <p:cNvPr id="11" name="図 10" descr="ロゴ&#10;&#10;中程度の精度で自動的に生成された説明">
            <a:extLst>
              <a:ext uri="{FF2B5EF4-FFF2-40B4-BE49-F238E27FC236}">
                <a16:creationId xmlns:a16="http://schemas.microsoft.com/office/drawing/2014/main" id="{A0662F62-9467-40CA-F230-0FFBAA499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602" y="4343398"/>
            <a:ext cx="2514602" cy="2514602"/>
          </a:xfrm>
          <a:prstGeom prst="rect">
            <a:avLst/>
          </a:prstGeom>
        </p:spPr>
      </p:pic>
    </p:spTree>
    <p:extLst>
      <p:ext uri="{BB962C8B-B14F-4D97-AF65-F5344CB8AC3E}">
        <p14:creationId xmlns:p14="http://schemas.microsoft.com/office/powerpoint/2010/main" val="197688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07AEE3-3E5E-7047-5B9E-56B78201F9FE}"/>
              </a:ext>
            </a:extLst>
          </p:cNvPr>
          <p:cNvSpPr>
            <a:spLocks noGrp="1"/>
          </p:cNvSpPr>
          <p:nvPr>
            <p:ph type="title"/>
          </p:nvPr>
        </p:nvSpPr>
        <p:spPr>
          <a:xfrm>
            <a:off x="3293228" y="-201938"/>
            <a:ext cx="10515600" cy="1325563"/>
          </a:xfrm>
        </p:spPr>
        <p:txBody>
          <a:bodyPr>
            <a:normAutofit/>
          </a:bodyPr>
          <a:lstStyle/>
          <a:p>
            <a:pPr algn="ctr"/>
            <a:r>
              <a:rPr kumimoji="1" lang="ja-JP" altLang="en-US" sz="2500" dirty="0"/>
              <a:t>脱線のついでに色の錯視のつくり方の紹介</a:t>
            </a:r>
          </a:p>
        </p:txBody>
      </p:sp>
      <p:pic>
        <p:nvPicPr>
          <p:cNvPr id="5" name="図 4" descr="背景パターン&#10;&#10;自動的に生成された説明">
            <a:extLst>
              <a:ext uri="{FF2B5EF4-FFF2-40B4-BE49-F238E27FC236}">
                <a16:creationId xmlns:a16="http://schemas.microsoft.com/office/drawing/2014/main" id="{067477E4-C30C-3870-9ADF-3872956B3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7" name="図 6" descr="背景パターン&#10;&#10;自動的に生成された説明">
            <a:extLst>
              <a:ext uri="{FF2B5EF4-FFF2-40B4-BE49-F238E27FC236}">
                <a16:creationId xmlns:a16="http://schemas.microsoft.com/office/drawing/2014/main" id="{134B41A2-F65B-6AF7-2A77-7EC8D75BC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506" y="867768"/>
            <a:ext cx="4105274" cy="3649133"/>
          </a:xfrm>
          <a:prstGeom prst="rect">
            <a:avLst/>
          </a:prstGeom>
        </p:spPr>
      </p:pic>
      <p:sp>
        <p:nvSpPr>
          <p:cNvPr id="8" name="テキスト ボックス 7">
            <a:extLst>
              <a:ext uri="{FF2B5EF4-FFF2-40B4-BE49-F238E27FC236}">
                <a16:creationId xmlns:a16="http://schemas.microsoft.com/office/drawing/2014/main" id="{E87017F6-7788-FC02-3182-447AEEA29098}"/>
              </a:ext>
            </a:extLst>
          </p:cNvPr>
          <p:cNvSpPr txBox="1"/>
          <p:nvPr/>
        </p:nvSpPr>
        <p:spPr>
          <a:xfrm>
            <a:off x="5658826" y="6489337"/>
            <a:ext cx="6131807" cy="261610"/>
          </a:xfrm>
          <a:prstGeom prst="rect">
            <a:avLst/>
          </a:prstGeom>
          <a:noFill/>
        </p:spPr>
        <p:txBody>
          <a:bodyPr wrap="none" rtlCol="0">
            <a:spAutoFit/>
          </a:bodyPr>
          <a:lstStyle/>
          <a:p>
            <a:r>
              <a:rPr kumimoji="1" lang="en-US" altLang="ja-JP" sz="1100" dirty="0">
                <a:hlinkClick r:id="rId4"/>
              </a:rPr>
              <a:t>https://www.psy.ritsumei.ac.jp/akitaoka/JavaScript-spatial_color_mixing-twolanes01k.html</a:t>
            </a:r>
            <a:endParaRPr kumimoji="1" lang="ja-JP" altLang="en-US" sz="1100" dirty="0"/>
          </a:p>
        </p:txBody>
      </p:sp>
      <p:pic>
        <p:nvPicPr>
          <p:cNvPr id="10" name="図 9" descr="背景パターン が含まれている画像&#10;&#10;自動的に生成された説明">
            <a:extLst>
              <a:ext uri="{FF2B5EF4-FFF2-40B4-BE49-F238E27FC236}">
                <a16:creationId xmlns:a16="http://schemas.microsoft.com/office/drawing/2014/main" id="{EA82A45A-7AFF-6380-59E9-9609F1F1DA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4973" y="4609082"/>
            <a:ext cx="4105274" cy="1788074"/>
          </a:xfrm>
          <a:prstGeom prst="rect">
            <a:avLst/>
          </a:prstGeom>
        </p:spPr>
      </p:pic>
    </p:spTree>
    <p:extLst>
      <p:ext uri="{BB962C8B-B14F-4D97-AF65-F5344CB8AC3E}">
        <p14:creationId xmlns:p14="http://schemas.microsoft.com/office/powerpoint/2010/main" val="4014630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905C0A-C16E-1702-FDA4-34535E64E446}"/>
              </a:ext>
            </a:extLst>
          </p:cNvPr>
          <p:cNvSpPr>
            <a:spLocks noGrp="1"/>
          </p:cNvSpPr>
          <p:nvPr>
            <p:ph type="title"/>
          </p:nvPr>
        </p:nvSpPr>
        <p:spPr/>
        <p:txBody>
          <a:bodyPr/>
          <a:lstStyle/>
          <a:p>
            <a:r>
              <a:rPr kumimoji="1" lang="ja-JP" altLang="en-US" dirty="0"/>
              <a:t>シャルパンティエの研究</a:t>
            </a:r>
          </a:p>
        </p:txBody>
      </p:sp>
      <p:sp>
        <p:nvSpPr>
          <p:cNvPr id="3" name="コンテンツ プレースホルダー 2">
            <a:extLst>
              <a:ext uri="{FF2B5EF4-FFF2-40B4-BE49-F238E27FC236}">
                <a16:creationId xmlns:a16="http://schemas.microsoft.com/office/drawing/2014/main" id="{54D337F6-7ADD-647A-B536-D68E4CA5E8DB}"/>
              </a:ext>
            </a:extLst>
          </p:cNvPr>
          <p:cNvSpPr>
            <a:spLocks noGrp="1"/>
          </p:cNvSpPr>
          <p:nvPr>
            <p:ph idx="1"/>
          </p:nvPr>
        </p:nvSpPr>
        <p:spPr>
          <a:xfrm>
            <a:off x="685800" y="1935691"/>
            <a:ext cx="10515600" cy="4922309"/>
          </a:xfrm>
        </p:spPr>
        <p:txBody>
          <a:bodyPr>
            <a:normAutofit/>
          </a:bodyPr>
          <a:lstStyle/>
          <a:p>
            <a:pPr>
              <a:lnSpc>
                <a:spcPct val="130000"/>
              </a:lnSpc>
            </a:pPr>
            <a:r>
              <a:rPr kumimoji="1" lang="ja-JP" altLang="en-US" sz="2100" dirty="0"/>
              <a:t>シャルパンティエ（</a:t>
            </a:r>
            <a:r>
              <a:rPr kumimoji="1" lang="en-US" altLang="ja-JP" sz="2100" dirty="0"/>
              <a:t>Charpentier</a:t>
            </a:r>
            <a:r>
              <a:rPr kumimoji="1" lang="ja-JP" altLang="en-US" sz="2100" dirty="0"/>
              <a:t>）は、</a:t>
            </a:r>
            <a:r>
              <a:rPr kumimoji="1" lang="en-US" altLang="ja-JP" sz="2100" dirty="0"/>
              <a:t>1891</a:t>
            </a:r>
            <a:r>
              <a:rPr kumimoji="1" lang="ja-JP" altLang="en-US" sz="2100" dirty="0"/>
              <a:t>年に、</a:t>
            </a:r>
            <a:r>
              <a:rPr kumimoji="1" lang="en-US" altLang="ja-JP" sz="2100" dirty="0"/>
              <a:t>7</a:t>
            </a:r>
            <a:r>
              <a:rPr kumimoji="1" lang="ja-JP" altLang="en-US" sz="2100" dirty="0"/>
              <a:t>回目となる主観色の再発見をした。</a:t>
            </a:r>
          </a:p>
          <a:p>
            <a:pPr>
              <a:lnSpc>
                <a:spcPct val="130000"/>
              </a:lnSpc>
            </a:pPr>
            <a:r>
              <a:rPr kumimoji="1" lang="ja-JP" altLang="en-US" sz="2100" dirty="0"/>
              <a:t>彼は、穴を通して断続的にパルス化された光を見て、その現象を観察した。</a:t>
            </a:r>
          </a:p>
          <a:p>
            <a:pPr>
              <a:lnSpc>
                <a:spcPct val="130000"/>
              </a:lnSpc>
            </a:pPr>
            <a:r>
              <a:rPr kumimoji="1" lang="en-US" altLang="ja-JP" sz="2100" dirty="0"/>
              <a:t>2</a:t>
            </a:r>
            <a:r>
              <a:rPr kumimoji="1" lang="ja-JP" altLang="en-US" sz="2100" dirty="0"/>
              <a:t>番目の論文で、彼は自分の「発見」の理論的な意味合いを論じた。彼は、光の強さは関係ないことを報告している。</a:t>
            </a:r>
          </a:p>
          <a:p>
            <a:pPr>
              <a:lnSpc>
                <a:spcPct val="130000"/>
              </a:lnSpc>
            </a:pPr>
            <a:r>
              <a:rPr kumimoji="1" lang="ja-JP" altLang="en-US" sz="2100" dirty="0"/>
              <a:t>彼は、主観的な色は、ヘルムホルツの色覚の三色説を否定する傾向があると述べている。なぜなら、三色だけでなく、すべての色が再現されるからである。</a:t>
            </a:r>
          </a:p>
          <a:p>
            <a:pPr>
              <a:lnSpc>
                <a:spcPct val="130000"/>
              </a:lnSpc>
            </a:pPr>
            <a:r>
              <a:rPr kumimoji="1" lang="ja-JP" altLang="en-US" sz="2100" dirty="0"/>
              <a:t>しかし、彼が提唱した代わりの理論は合理的でない。（と著者は考える）</a:t>
            </a:r>
          </a:p>
          <a:p>
            <a:pPr>
              <a:lnSpc>
                <a:spcPct val="130000"/>
              </a:lnSpc>
            </a:pPr>
            <a:r>
              <a:rPr kumimoji="1" lang="en-US" altLang="ja-JP" sz="2100" dirty="0"/>
              <a:t>3</a:t>
            </a:r>
            <a:r>
              <a:rPr kumimoji="1" lang="ja-JP" altLang="en-US" sz="2100" dirty="0"/>
              <a:t>番目の論文があって、そこでは色を作り出すための追加の技術が説明されている。</a:t>
            </a:r>
          </a:p>
        </p:txBody>
      </p:sp>
      <p:sp>
        <p:nvSpPr>
          <p:cNvPr id="4" name="テキスト ボックス 3">
            <a:extLst>
              <a:ext uri="{FF2B5EF4-FFF2-40B4-BE49-F238E27FC236}">
                <a16:creationId xmlns:a16="http://schemas.microsoft.com/office/drawing/2014/main" id="{F9A0906F-D1E1-7C4C-D790-0AE00BDCFF81}"/>
              </a:ext>
            </a:extLst>
          </p:cNvPr>
          <p:cNvSpPr txBox="1"/>
          <p:nvPr/>
        </p:nvSpPr>
        <p:spPr>
          <a:xfrm>
            <a:off x="7425266" y="542217"/>
            <a:ext cx="4685898" cy="1200329"/>
          </a:xfrm>
          <a:prstGeom prst="rect">
            <a:avLst/>
          </a:prstGeom>
          <a:noFill/>
        </p:spPr>
        <p:txBody>
          <a:bodyPr wrap="none" rtlCol="0">
            <a:spAutoFit/>
          </a:bodyPr>
          <a:lstStyle/>
          <a:p>
            <a:pPr algn="l"/>
            <a:r>
              <a:rPr lang="fr-FR" altLang="ja-JP" sz="1800" b="0" i="0" u="none" strike="noStrike" baseline="0" dirty="0">
                <a:latin typeface="Times New Roman" panose="02020603050405020304" pitchFamily="18" charset="0"/>
              </a:rPr>
              <a:t>CHARPENTIER, A. Remarques et experiences</a:t>
            </a:r>
          </a:p>
          <a:p>
            <a:pPr algn="l"/>
            <a:r>
              <a:rPr lang="fr-FR" altLang="ja-JP" sz="1800" b="0" i="0" u="none" strike="noStrike" baseline="0" dirty="0">
                <a:latin typeface="Times New Roman" panose="02020603050405020304" pitchFamily="18" charset="0"/>
              </a:rPr>
              <a:t>au sujet de la coloration</a:t>
            </a:r>
            <a:r>
              <a:rPr lang="ja-JP" altLang="en-US" dirty="0">
                <a:latin typeface="Times New Roman" panose="02020603050405020304" pitchFamily="18" charset="0"/>
              </a:rPr>
              <a:t> </a:t>
            </a:r>
            <a:r>
              <a:rPr lang="fr-FR" altLang="ja-JP" sz="1800" b="0" i="0" u="none" strike="noStrike" baseline="0" dirty="0">
                <a:latin typeface="Times New Roman" panose="02020603050405020304" pitchFamily="18" charset="0"/>
              </a:rPr>
              <a:t>entopique des lumieres </a:t>
            </a:r>
          </a:p>
          <a:p>
            <a:pPr algn="l"/>
            <a:r>
              <a:rPr lang="fr-FR" altLang="ja-JP" sz="1800" b="0" i="0" u="none" strike="noStrike" baseline="0" dirty="0">
                <a:latin typeface="Times New Roman" panose="02020603050405020304" pitchFamily="18" charset="0"/>
              </a:rPr>
              <a:t>blanches instantees. </a:t>
            </a:r>
            <a:r>
              <a:rPr lang="en-US" altLang="ja-JP" sz="1800" b="0" i="1" u="none" strike="noStrike" baseline="0" dirty="0">
                <a:latin typeface="Times New Roman" panose="02020603050405020304" pitchFamily="18" charset="0"/>
              </a:rPr>
              <a:t>C. R. Soc. Biol. Paris, </a:t>
            </a:r>
            <a:r>
              <a:rPr lang="en-US" altLang="ja-JP" sz="1800" b="0" i="0" u="none" strike="noStrike" baseline="0" dirty="0">
                <a:latin typeface="Times New Roman" panose="02020603050405020304" pitchFamily="18" charset="0"/>
              </a:rPr>
              <a:t>1891,</a:t>
            </a:r>
          </a:p>
          <a:p>
            <a:pPr algn="l"/>
            <a:r>
              <a:rPr lang="en-US" altLang="ja-JP" sz="1800" b="0" i="0" u="none" strike="noStrike" baseline="0" dirty="0">
                <a:latin typeface="Times New Roman" panose="02020603050405020304" pitchFamily="18" charset="0"/>
              </a:rPr>
              <a:t>3 (9 </a:t>
            </a:r>
            <a:r>
              <a:rPr lang="en-US" altLang="ja-JP" sz="1800" b="0" i="0" u="none" strike="noStrike" baseline="0" dirty="0" err="1">
                <a:latin typeface="Times New Roman" panose="02020603050405020304" pitchFamily="18" charset="0"/>
              </a:rPr>
              <a:t>serie</a:t>
            </a:r>
            <a:r>
              <a:rPr lang="en-US" altLang="ja-JP" sz="1800" b="0" i="0" u="none" strike="noStrike" baseline="0" dirty="0">
                <a:latin typeface="Times New Roman" panose="02020603050405020304" pitchFamily="18" charset="0"/>
              </a:rPr>
              <a:t>), 601-604.</a:t>
            </a:r>
            <a:endParaRPr kumimoji="1" lang="ja-JP" altLang="en-US" dirty="0"/>
          </a:p>
        </p:txBody>
      </p:sp>
    </p:spTree>
    <p:extLst>
      <p:ext uri="{BB962C8B-B14F-4D97-AF65-F5344CB8AC3E}">
        <p14:creationId xmlns:p14="http://schemas.microsoft.com/office/powerpoint/2010/main" val="11240332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B67A9B-80D2-B0EB-92FA-62AADD0778AB}"/>
              </a:ext>
            </a:extLst>
          </p:cNvPr>
          <p:cNvSpPr>
            <a:spLocks noGrp="1"/>
          </p:cNvSpPr>
          <p:nvPr>
            <p:ph type="title"/>
          </p:nvPr>
        </p:nvSpPr>
        <p:spPr>
          <a:xfrm>
            <a:off x="838200" y="1169458"/>
            <a:ext cx="10515600" cy="1325563"/>
          </a:xfrm>
        </p:spPr>
        <p:txBody>
          <a:bodyPr/>
          <a:lstStyle/>
          <a:p>
            <a:r>
              <a:rPr kumimoji="1" lang="ja-JP" altLang="en-US" dirty="0"/>
              <a:t>サンフォードの授業実践</a:t>
            </a:r>
          </a:p>
        </p:txBody>
      </p:sp>
      <p:sp>
        <p:nvSpPr>
          <p:cNvPr id="3" name="コンテンツ プレースホルダー 2">
            <a:extLst>
              <a:ext uri="{FF2B5EF4-FFF2-40B4-BE49-F238E27FC236}">
                <a16:creationId xmlns:a16="http://schemas.microsoft.com/office/drawing/2014/main" id="{2B206627-5F3B-A74E-E9B1-D6880433C0F6}"/>
              </a:ext>
            </a:extLst>
          </p:cNvPr>
          <p:cNvSpPr>
            <a:spLocks noGrp="1"/>
          </p:cNvSpPr>
          <p:nvPr>
            <p:ph idx="1"/>
          </p:nvPr>
        </p:nvSpPr>
        <p:spPr>
          <a:xfrm>
            <a:off x="838200" y="2951692"/>
            <a:ext cx="10515600" cy="4351338"/>
          </a:xfrm>
        </p:spPr>
        <p:txBody>
          <a:bodyPr>
            <a:normAutofit/>
          </a:bodyPr>
          <a:lstStyle/>
          <a:p>
            <a:pPr>
              <a:lnSpc>
                <a:spcPct val="130000"/>
              </a:lnSpc>
            </a:pPr>
            <a:r>
              <a:rPr kumimoji="1" lang="ja-JP" altLang="en-US" sz="2200" dirty="0"/>
              <a:t>サンフォード（</a:t>
            </a:r>
            <a:r>
              <a:rPr kumimoji="1" lang="en-US" altLang="ja-JP" sz="2200" dirty="0"/>
              <a:t>Sanford</a:t>
            </a:r>
            <a:r>
              <a:rPr kumimoji="1" lang="ja-JP" altLang="en-US" sz="2200" dirty="0"/>
              <a:t>）は、教室での授業に主観的な色彩を取り入れた最初の人物であったようだ。</a:t>
            </a:r>
            <a:endParaRPr kumimoji="1" lang="en-US" altLang="ja-JP" sz="2200" dirty="0"/>
          </a:p>
          <a:p>
            <a:pPr>
              <a:lnSpc>
                <a:spcPct val="130000"/>
              </a:lnSpc>
            </a:pPr>
            <a:r>
              <a:rPr kumimoji="1" lang="ja-JP" altLang="en-US" sz="2200" dirty="0"/>
              <a:t>彼は</a:t>
            </a:r>
            <a:r>
              <a:rPr lang="ja-JP" altLang="en-US" sz="2200" dirty="0"/>
              <a:t>、</a:t>
            </a:r>
            <a:r>
              <a:rPr kumimoji="1" lang="en-US" altLang="ja-JP" sz="2200" dirty="0"/>
              <a:t>1893</a:t>
            </a:r>
            <a:r>
              <a:rPr kumimoji="1" lang="ja-JP" altLang="en-US" sz="2200" dirty="0"/>
              <a:t>年に、生理心理学の講義で色彩に関する実験を取り上げた。</a:t>
            </a:r>
          </a:p>
        </p:txBody>
      </p:sp>
    </p:spTree>
    <p:extLst>
      <p:ext uri="{BB962C8B-B14F-4D97-AF65-F5344CB8AC3E}">
        <p14:creationId xmlns:p14="http://schemas.microsoft.com/office/powerpoint/2010/main" val="231923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0">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668DEA3E-BC70-EE20-B377-051E1CFA6E33}"/>
              </a:ext>
            </a:extLst>
          </p:cNvPr>
          <p:cNvSpPr>
            <a:spLocks noGrp="1"/>
          </p:cNvSpPr>
          <p:nvPr>
            <p:ph type="title"/>
          </p:nvPr>
        </p:nvSpPr>
        <p:spPr>
          <a:xfrm>
            <a:off x="5596500" y="489508"/>
            <a:ext cx="6136463" cy="1667569"/>
          </a:xfrm>
        </p:spPr>
        <p:txBody>
          <a:bodyPr anchor="b">
            <a:normAutofit/>
          </a:bodyPr>
          <a:lstStyle/>
          <a:p>
            <a:r>
              <a:rPr kumimoji="1" lang="en-US" altLang="ja-JP" sz="4000" dirty="0"/>
              <a:t>III. 1894-95</a:t>
            </a:r>
            <a:r>
              <a:rPr kumimoji="1" lang="ja-JP" altLang="en-US" sz="4000" dirty="0"/>
              <a:t>年の再発見と観察への回帰</a:t>
            </a:r>
          </a:p>
        </p:txBody>
      </p:sp>
      <p:pic>
        <p:nvPicPr>
          <p:cNvPr id="5" name="図 4" descr="会社名 が含まれている画像&#10;&#10;自動的に生成された説明">
            <a:extLst>
              <a:ext uri="{FF2B5EF4-FFF2-40B4-BE49-F238E27FC236}">
                <a16:creationId xmlns:a16="http://schemas.microsoft.com/office/drawing/2014/main" id="{13CAAC1B-8B05-00B7-A6C7-427B246B2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130" y="1283722"/>
            <a:ext cx="3876165" cy="3858861"/>
          </a:xfrm>
          <a:prstGeom prst="rect">
            <a:avLst/>
          </a:prstGeom>
        </p:spPr>
      </p:pic>
      <p:sp>
        <p:nvSpPr>
          <p:cNvPr id="3" name="コンテンツ プレースホルダー 2">
            <a:extLst>
              <a:ext uri="{FF2B5EF4-FFF2-40B4-BE49-F238E27FC236}">
                <a16:creationId xmlns:a16="http://schemas.microsoft.com/office/drawing/2014/main" id="{A2D80BAD-8342-75E0-80BB-0EF02883C2B9}"/>
              </a:ext>
            </a:extLst>
          </p:cNvPr>
          <p:cNvSpPr>
            <a:spLocks noGrp="1"/>
          </p:cNvSpPr>
          <p:nvPr>
            <p:ph idx="1"/>
          </p:nvPr>
        </p:nvSpPr>
        <p:spPr>
          <a:xfrm>
            <a:off x="5596501" y="2405893"/>
            <a:ext cx="6136461" cy="3858861"/>
          </a:xfrm>
        </p:spPr>
        <p:txBody>
          <a:bodyPr anchor="t">
            <a:normAutofit/>
          </a:bodyPr>
          <a:lstStyle/>
          <a:p>
            <a:pPr>
              <a:lnSpc>
                <a:spcPct val="130000"/>
              </a:lnSpc>
            </a:pPr>
            <a:r>
              <a:rPr kumimoji="1" lang="en-US" altLang="ja-JP" sz="1700" dirty="0"/>
              <a:t>1894</a:t>
            </a:r>
            <a:r>
              <a:rPr kumimoji="1" lang="ja-JP" altLang="en-US" sz="1700" dirty="0"/>
              <a:t>年から</a:t>
            </a:r>
            <a:r>
              <a:rPr kumimoji="1" lang="en-US" altLang="ja-JP" sz="1700" dirty="0"/>
              <a:t>1895</a:t>
            </a:r>
            <a:r>
              <a:rPr kumimoji="1" lang="ja-JP" altLang="en-US" sz="1700" dirty="0"/>
              <a:t>年にかけて、イギリスでは人工的スペクトル独楽（</a:t>
            </a:r>
            <a:r>
              <a:rPr kumimoji="1" lang="en-US" altLang="ja-JP" sz="1700" dirty="0"/>
              <a:t>artificial spectrum top</a:t>
            </a:r>
            <a:r>
              <a:rPr kumimoji="1" lang="ja-JP" altLang="en-US" sz="1700" dirty="0"/>
              <a:t>）と呼ばれるものに大きな関心が寄せられるようになった。</a:t>
            </a:r>
          </a:p>
          <a:p>
            <a:pPr>
              <a:lnSpc>
                <a:spcPct val="130000"/>
              </a:lnSpc>
            </a:pPr>
            <a:r>
              <a:rPr kumimoji="1" lang="ja-JP" altLang="en-US" sz="1700" dirty="0"/>
              <a:t>その議論はイギリスの雑誌</a:t>
            </a:r>
            <a:r>
              <a:rPr kumimoji="1" lang="en-US" altLang="ja-JP" sz="1700" dirty="0"/>
              <a:t>『</a:t>
            </a:r>
            <a:r>
              <a:rPr kumimoji="1" lang="ja-JP" altLang="en-US" sz="1700" dirty="0"/>
              <a:t>ネイチャー</a:t>
            </a:r>
            <a:r>
              <a:rPr kumimoji="1" lang="en-US" altLang="ja-JP" sz="1700" dirty="0"/>
              <a:t>』</a:t>
            </a:r>
            <a:r>
              <a:rPr kumimoji="1" lang="ja-JP" altLang="en-US" sz="1700" dirty="0"/>
              <a:t>に掲載され、いわゆるベンハム</a:t>
            </a:r>
            <a:r>
              <a:rPr lang="ja-JP" altLang="en-US" sz="1700" dirty="0"/>
              <a:t>のコマ</a:t>
            </a:r>
            <a:r>
              <a:rPr kumimoji="1" lang="ja-JP" altLang="en-US" sz="1700" dirty="0"/>
              <a:t>（</a:t>
            </a:r>
            <a:r>
              <a:rPr kumimoji="1" lang="en-US" altLang="ja-JP" sz="1700" dirty="0"/>
              <a:t>Fig. </a:t>
            </a:r>
            <a:r>
              <a:rPr lang="en-US" altLang="ja-JP" sz="1700" dirty="0"/>
              <a:t>1</a:t>
            </a:r>
            <a:r>
              <a:rPr kumimoji="1" lang="en-US" altLang="ja-JP" sz="1700" dirty="0"/>
              <a:t>m</a:t>
            </a:r>
            <a:r>
              <a:rPr kumimoji="1" lang="ja-JP" altLang="en-US" sz="1700" dirty="0"/>
              <a:t>）の解説がその中心であった。</a:t>
            </a:r>
            <a:endParaRPr kumimoji="1" lang="en-US" altLang="ja-JP" sz="1700" dirty="0"/>
          </a:p>
          <a:p>
            <a:pPr>
              <a:lnSpc>
                <a:spcPct val="130000"/>
              </a:lnSpc>
            </a:pPr>
            <a:r>
              <a:rPr kumimoji="1" lang="ja-JP" altLang="en-US" sz="1700" dirty="0"/>
              <a:t>このコマは、玩具として広く販売され、極めて印象的な方法で色を表現しており、回転方向を逆にすると色の位置が逆転するので、さらに興味深い。</a:t>
            </a:r>
          </a:p>
          <a:p>
            <a:pPr>
              <a:lnSpc>
                <a:spcPct val="130000"/>
              </a:lnSpc>
            </a:pPr>
            <a:r>
              <a:rPr kumimoji="1" lang="ja-JP" altLang="en-US" sz="1700" dirty="0"/>
              <a:t>ベンハムのコマは、</a:t>
            </a:r>
            <a:r>
              <a:rPr kumimoji="1" lang="en-US" altLang="ja-JP" sz="1700" dirty="0"/>
              <a:t>8</a:t>
            </a:r>
            <a:r>
              <a:rPr kumimoji="1" lang="ja-JP" altLang="en-US" sz="1700" dirty="0"/>
              <a:t>番目の再発見に位置付けられる。</a:t>
            </a:r>
          </a:p>
        </p:txBody>
      </p:sp>
      <p:sp>
        <p:nvSpPr>
          <p:cNvPr id="41" name="Rectangle 32">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テキスト ボックス 5">
            <a:extLst>
              <a:ext uri="{FF2B5EF4-FFF2-40B4-BE49-F238E27FC236}">
                <a16:creationId xmlns:a16="http://schemas.microsoft.com/office/drawing/2014/main" id="{E56F1CDF-8553-9406-A9A3-07CB91F0B053}"/>
              </a:ext>
            </a:extLst>
          </p:cNvPr>
          <p:cNvSpPr txBox="1"/>
          <p:nvPr/>
        </p:nvSpPr>
        <p:spPr>
          <a:xfrm>
            <a:off x="1531181" y="5686445"/>
            <a:ext cx="3413114" cy="646331"/>
          </a:xfrm>
          <a:prstGeom prst="rect">
            <a:avLst/>
          </a:prstGeom>
          <a:noFill/>
        </p:spPr>
        <p:txBody>
          <a:bodyPr wrap="none" rtlCol="0">
            <a:spAutoFit/>
          </a:bodyPr>
          <a:lstStyle/>
          <a:p>
            <a:pPr algn="l"/>
            <a:r>
              <a:rPr lang="en-US" altLang="ja-JP" sz="1800" b="0" i="1" u="none" strike="noStrike" baseline="0" dirty="0">
                <a:latin typeface="Times New Roman" panose="02020603050405020304" pitchFamily="18" charset="0"/>
              </a:rPr>
              <a:t>Anon. </a:t>
            </a:r>
            <a:r>
              <a:rPr lang="en-US" altLang="ja-JP" sz="1800" b="0" i="0" u="none" strike="noStrike" baseline="0" dirty="0">
                <a:latin typeface="Times New Roman" panose="02020603050405020304" pitchFamily="18" charset="0"/>
              </a:rPr>
              <a:t>An "artificial spectrum top."</a:t>
            </a:r>
          </a:p>
          <a:p>
            <a:pPr algn="l"/>
            <a:r>
              <a:rPr lang="en-US" altLang="ja-JP" sz="1800" b="0" i="1" u="none" strike="noStrike" baseline="0" dirty="0">
                <a:latin typeface="Times New Roman" panose="02020603050405020304" pitchFamily="18" charset="0"/>
              </a:rPr>
              <a:t>Nature, </a:t>
            </a:r>
            <a:r>
              <a:rPr lang="en-US" altLang="ja-JP" sz="1800" b="0" i="1" u="none" strike="noStrike" baseline="0" dirty="0" err="1">
                <a:latin typeface="Times New Roman" panose="02020603050405020304" pitchFamily="18" charset="0"/>
              </a:rPr>
              <a:t>Lond</a:t>
            </a:r>
            <a:r>
              <a:rPr lang="en-US" altLang="ja-JP" sz="1800" b="0" i="1" u="none" strike="noStrike" baseline="0" dirty="0">
                <a:latin typeface="Times New Roman" panose="02020603050405020304" pitchFamily="18" charset="0"/>
              </a:rPr>
              <a:t>., </a:t>
            </a:r>
            <a:r>
              <a:rPr lang="en-US" altLang="ja-JP" sz="1800" b="0" i="0" u="none" strike="noStrike" baseline="0" dirty="0">
                <a:latin typeface="Times New Roman" panose="02020603050405020304" pitchFamily="18" charset="0"/>
              </a:rPr>
              <a:t>1894, 51, 113-114.</a:t>
            </a:r>
            <a:endParaRPr kumimoji="1" lang="ja-JP" altLang="en-US" dirty="0"/>
          </a:p>
        </p:txBody>
      </p:sp>
      <p:sp>
        <p:nvSpPr>
          <p:cNvPr id="7" name="テキスト ボックス 6">
            <a:extLst>
              <a:ext uri="{FF2B5EF4-FFF2-40B4-BE49-F238E27FC236}">
                <a16:creationId xmlns:a16="http://schemas.microsoft.com/office/drawing/2014/main" id="{6F9F8A1B-AFBE-0355-A0B9-59F10DAF7160}"/>
              </a:ext>
            </a:extLst>
          </p:cNvPr>
          <p:cNvSpPr txBox="1"/>
          <p:nvPr/>
        </p:nvSpPr>
        <p:spPr>
          <a:xfrm>
            <a:off x="6468533" y="6444519"/>
            <a:ext cx="829073" cy="369332"/>
          </a:xfrm>
          <a:prstGeom prst="rect">
            <a:avLst/>
          </a:prstGeom>
          <a:noFill/>
        </p:spPr>
        <p:txBody>
          <a:bodyPr wrap="none" rtlCol="0">
            <a:spAutoFit/>
          </a:bodyPr>
          <a:lstStyle/>
          <a:p>
            <a:r>
              <a:rPr lang="en-US" altLang="ja-JP" dirty="0">
                <a:solidFill>
                  <a:schemeClr val="bg1"/>
                </a:solidFill>
              </a:rPr>
              <a:t>p. 109</a:t>
            </a:r>
            <a:endParaRPr kumimoji="1" lang="ja-JP" altLang="en-US" dirty="0">
              <a:solidFill>
                <a:schemeClr val="bg1"/>
              </a:solidFill>
            </a:endParaRPr>
          </a:p>
        </p:txBody>
      </p:sp>
      <p:sp>
        <p:nvSpPr>
          <p:cNvPr id="4" name="テキスト ボックス 3">
            <a:extLst>
              <a:ext uri="{FF2B5EF4-FFF2-40B4-BE49-F238E27FC236}">
                <a16:creationId xmlns:a16="http://schemas.microsoft.com/office/drawing/2014/main" id="{7D496D52-53CC-70E6-AF99-3D7697DC1CD3}"/>
              </a:ext>
            </a:extLst>
          </p:cNvPr>
          <p:cNvSpPr txBox="1"/>
          <p:nvPr/>
        </p:nvSpPr>
        <p:spPr>
          <a:xfrm>
            <a:off x="513222" y="370528"/>
            <a:ext cx="4031873" cy="553998"/>
          </a:xfrm>
          <a:prstGeom prst="rect">
            <a:avLst/>
          </a:prstGeom>
          <a:noFill/>
        </p:spPr>
        <p:txBody>
          <a:bodyPr wrap="none" rtlCol="0">
            <a:spAutoFit/>
          </a:bodyPr>
          <a:lstStyle/>
          <a:p>
            <a:r>
              <a:rPr lang="ja-JP" altLang="en-US" sz="3000" dirty="0">
                <a:solidFill>
                  <a:srgbClr val="C00000"/>
                </a:solidFill>
                <a:latin typeface="メイリオ" panose="020B0604030504040204" pitchFamily="50" charset="-128"/>
                <a:ea typeface="メイリオ" panose="020B0604030504040204" pitchFamily="50" charset="-128"/>
              </a:rPr>
              <a:t>ベンハムのコマ登場！</a:t>
            </a:r>
            <a:endParaRPr kumimoji="1" lang="ja-JP" altLang="en-US" sz="3000" dirty="0">
              <a:solidFill>
                <a:srgbClr val="C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99542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53BB3BB-7C9C-65CA-61EB-51F739BCA7E7}"/>
              </a:ext>
            </a:extLst>
          </p:cNvPr>
          <p:cNvSpPr>
            <a:spLocks noGrp="1"/>
          </p:cNvSpPr>
          <p:nvPr>
            <p:ph type="title"/>
          </p:nvPr>
        </p:nvSpPr>
        <p:spPr>
          <a:xfrm>
            <a:off x="6412091" y="501651"/>
            <a:ext cx="4395340" cy="1716255"/>
          </a:xfrm>
        </p:spPr>
        <p:txBody>
          <a:bodyPr anchor="b">
            <a:normAutofit/>
          </a:bodyPr>
          <a:lstStyle/>
          <a:p>
            <a:r>
              <a:rPr kumimoji="1" lang="en-US" altLang="ja-JP" sz="3000" dirty="0"/>
              <a:t>Fig. 1 </a:t>
            </a:r>
            <a:r>
              <a:rPr kumimoji="1" lang="ja-JP" altLang="en-US" sz="3000" dirty="0"/>
              <a:t>の続き</a:t>
            </a:r>
          </a:p>
        </p:txBody>
      </p:sp>
      <p:sp>
        <p:nvSpPr>
          <p:cNvPr id="18" name="Rectangle 17">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コンテンツ プレースホルダー 8" descr="図形, 円&#10;&#10;自動的に生成された説明">
            <a:extLst>
              <a:ext uri="{FF2B5EF4-FFF2-40B4-BE49-F238E27FC236}">
                <a16:creationId xmlns:a16="http://schemas.microsoft.com/office/drawing/2014/main" id="{D22F556A-83EE-54BC-9644-D0A5EAC40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76" y="-12416"/>
            <a:ext cx="4757760" cy="6870416"/>
          </a:xfrm>
          <a:prstGeom prst="rect">
            <a:avLst/>
          </a:prstGeom>
        </p:spPr>
      </p:pic>
      <p:sp>
        <p:nvSpPr>
          <p:cNvPr id="13" name="Content Placeholder 12">
            <a:extLst>
              <a:ext uri="{FF2B5EF4-FFF2-40B4-BE49-F238E27FC236}">
                <a16:creationId xmlns:a16="http://schemas.microsoft.com/office/drawing/2014/main" id="{1B866A5F-41F1-8763-1CE8-5D9C04EF7749}"/>
              </a:ext>
            </a:extLst>
          </p:cNvPr>
          <p:cNvSpPr>
            <a:spLocks noGrp="1"/>
          </p:cNvSpPr>
          <p:nvPr>
            <p:ph idx="1"/>
          </p:nvPr>
        </p:nvSpPr>
        <p:spPr>
          <a:xfrm>
            <a:off x="6392583" y="2645922"/>
            <a:ext cx="4434721" cy="3710427"/>
          </a:xfrm>
        </p:spPr>
        <p:txBody>
          <a:bodyPr anchor="t">
            <a:normAutofit/>
          </a:bodyPr>
          <a:lstStyle/>
          <a:p>
            <a:r>
              <a:rPr lang="en-US" sz="2000" dirty="0">
                <a:solidFill>
                  <a:schemeClr val="tx1">
                    <a:alpha val="80000"/>
                  </a:schemeClr>
                </a:solidFill>
              </a:rPr>
              <a:t>p. 101</a:t>
            </a:r>
          </a:p>
        </p:txBody>
      </p:sp>
      <p:cxnSp>
        <p:nvCxnSpPr>
          <p:cNvPr id="20" name="Straight Connector 1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658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ECEE8-0D1D-4718-8535-2F3174927CBE}"/>
              </a:ext>
            </a:extLst>
          </p:cNvPr>
          <p:cNvSpPr>
            <a:spLocks noGrp="1"/>
          </p:cNvSpPr>
          <p:nvPr>
            <p:ph type="title"/>
          </p:nvPr>
        </p:nvSpPr>
        <p:spPr>
          <a:xfrm>
            <a:off x="838200" y="1482725"/>
            <a:ext cx="10515600" cy="1325563"/>
          </a:xfrm>
        </p:spPr>
        <p:txBody>
          <a:bodyPr/>
          <a:lstStyle/>
          <a:p>
            <a:r>
              <a:rPr kumimoji="1" lang="ja-JP" altLang="en-US" dirty="0"/>
              <a:t>リヴィング</a:t>
            </a:r>
            <a:r>
              <a:rPr lang="ja-JP" altLang="en-US" dirty="0"/>
              <a:t>の研究</a:t>
            </a:r>
            <a:endParaRPr kumimoji="1" lang="ja-JP" altLang="en-US" dirty="0"/>
          </a:p>
        </p:txBody>
      </p:sp>
      <p:sp>
        <p:nvSpPr>
          <p:cNvPr id="3" name="コンテンツ プレースホルダー 2">
            <a:extLst>
              <a:ext uri="{FF2B5EF4-FFF2-40B4-BE49-F238E27FC236}">
                <a16:creationId xmlns:a16="http://schemas.microsoft.com/office/drawing/2014/main" id="{F5B1B55F-DB2A-4374-4DBE-3A24AA811BC7}"/>
              </a:ext>
            </a:extLst>
          </p:cNvPr>
          <p:cNvSpPr>
            <a:spLocks noGrp="1"/>
          </p:cNvSpPr>
          <p:nvPr>
            <p:ph idx="1"/>
          </p:nvPr>
        </p:nvSpPr>
        <p:spPr>
          <a:xfrm>
            <a:off x="762000" y="3163358"/>
            <a:ext cx="10515600" cy="4351338"/>
          </a:xfrm>
        </p:spPr>
        <p:txBody>
          <a:bodyPr>
            <a:normAutofit/>
          </a:bodyPr>
          <a:lstStyle/>
          <a:p>
            <a:pPr>
              <a:lnSpc>
                <a:spcPct val="130000"/>
              </a:lnSpc>
            </a:pPr>
            <a:r>
              <a:rPr kumimoji="1" lang="ja-JP" altLang="en-US" sz="2200" dirty="0"/>
              <a:t>リヴィング（</a:t>
            </a:r>
            <a:r>
              <a:rPr kumimoji="1" lang="en-US" altLang="ja-JP" sz="2200" dirty="0" err="1"/>
              <a:t>Liveing</a:t>
            </a:r>
            <a:r>
              <a:rPr kumimoji="1" lang="ja-JP" altLang="en-US" sz="2200" dirty="0"/>
              <a:t>）は、</a:t>
            </a:r>
            <a:r>
              <a:rPr kumimoji="1" lang="en-US" altLang="ja-JP" sz="2200" dirty="0"/>
              <a:t>1894</a:t>
            </a:r>
            <a:r>
              <a:rPr kumimoji="1" lang="ja-JP" altLang="en-US" sz="2200" dirty="0"/>
              <a:t>年に、ケンブリッジ哲学協会で講演を行い、ベンハムに似た様々な円盤を提示し、フェヒナーに非常に近い理論を提示した。</a:t>
            </a:r>
          </a:p>
        </p:txBody>
      </p:sp>
      <p:sp>
        <p:nvSpPr>
          <p:cNvPr id="4" name="テキスト ボックス 3">
            <a:extLst>
              <a:ext uri="{FF2B5EF4-FFF2-40B4-BE49-F238E27FC236}">
                <a16:creationId xmlns:a16="http://schemas.microsoft.com/office/drawing/2014/main" id="{4174D35E-7AA5-6841-E40F-2BBF86942E6C}"/>
              </a:ext>
            </a:extLst>
          </p:cNvPr>
          <p:cNvSpPr txBox="1"/>
          <p:nvPr/>
        </p:nvSpPr>
        <p:spPr>
          <a:xfrm>
            <a:off x="3361267" y="4724400"/>
            <a:ext cx="3894015"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LIVEING, G. D. On </a:t>
            </a:r>
            <a:r>
              <a:rPr lang="en-US" altLang="ja-JP" sz="1800" b="0" i="0" u="none" strike="noStrike" baseline="0" dirty="0" err="1">
                <a:latin typeface="Times New Roman" panose="02020603050405020304" pitchFamily="18" charset="0"/>
              </a:rPr>
              <a:t>Benharn's</a:t>
            </a:r>
            <a:r>
              <a:rPr lang="en-US" altLang="ja-JP" sz="1800" b="0" i="0" u="none" strike="noStrike" baseline="0" dirty="0">
                <a:latin typeface="Times New Roman" panose="02020603050405020304" pitchFamily="18" charset="0"/>
              </a:rPr>
              <a:t> artificial</a:t>
            </a:r>
          </a:p>
          <a:p>
            <a:pPr algn="l"/>
            <a:r>
              <a:rPr lang="en-US" altLang="ja-JP" sz="1800" b="0" i="0" u="none" strike="noStrike" baseline="0" dirty="0">
                <a:latin typeface="Times New Roman" panose="02020603050405020304" pitchFamily="18" charset="0"/>
              </a:rPr>
              <a:t>spectrum top. </a:t>
            </a:r>
            <a:r>
              <a:rPr lang="en-US" altLang="ja-JP" sz="1800" b="0" i="1" u="none" strike="noStrike" baseline="0" dirty="0">
                <a:latin typeface="Times New Roman" panose="02020603050405020304" pitchFamily="18" charset="0"/>
              </a:rPr>
              <a:t>Nature, Land.,</a:t>
            </a:r>
          </a:p>
          <a:p>
            <a:pPr algn="l"/>
            <a:r>
              <a:rPr lang="en-US" altLang="ja-JP" sz="1800" b="0" i="0" u="none" strike="noStrike" baseline="0" dirty="0">
                <a:latin typeface="Times New Roman" panose="02020603050405020304" pitchFamily="18" charset="0"/>
              </a:rPr>
              <a:t>1894, 51, 167.</a:t>
            </a:r>
            <a:endParaRPr kumimoji="1" lang="ja-JP" altLang="en-US" dirty="0"/>
          </a:p>
        </p:txBody>
      </p:sp>
    </p:spTree>
    <p:extLst>
      <p:ext uri="{BB962C8B-B14F-4D97-AF65-F5344CB8AC3E}">
        <p14:creationId xmlns:p14="http://schemas.microsoft.com/office/powerpoint/2010/main" val="2168363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D6B94E-C0DD-68B1-62A4-6B7C9A5D6039}"/>
              </a:ext>
            </a:extLst>
          </p:cNvPr>
          <p:cNvSpPr>
            <a:spLocks noGrp="1"/>
          </p:cNvSpPr>
          <p:nvPr>
            <p:ph type="title"/>
          </p:nvPr>
        </p:nvSpPr>
        <p:spPr>
          <a:xfrm>
            <a:off x="838200" y="754591"/>
            <a:ext cx="10515600" cy="1325563"/>
          </a:xfrm>
        </p:spPr>
        <p:txBody>
          <a:bodyPr/>
          <a:lstStyle/>
          <a:p>
            <a:r>
              <a:rPr lang="ja-JP" altLang="en-US" dirty="0"/>
              <a:t>ベンハムの批判</a:t>
            </a:r>
            <a:endParaRPr kumimoji="1" lang="ja-JP" altLang="en-US" dirty="0"/>
          </a:p>
        </p:txBody>
      </p:sp>
      <p:sp>
        <p:nvSpPr>
          <p:cNvPr id="3" name="コンテンツ プレースホルダー 2">
            <a:extLst>
              <a:ext uri="{FF2B5EF4-FFF2-40B4-BE49-F238E27FC236}">
                <a16:creationId xmlns:a16="http://schemas.microsoft.com/office/drawing/2014/main" id="{71CA15A0-CF2B-3629-5A38-20FE3D24844D}"/>
              </a:ext>
            </a:extLst>
          </p:cNvPr>
          <p:cNvSpPr>
            <a:spLocks noGrp="1"/>
          </p:cNvSpPr>
          <p:nvPr>
            <p:ph idx="1"/>
          </p:nvPr>
        </p:nvSpPr>
        <p:spPr>
          <a:xfrm>
            <a:off x="838200" y="2392892"/>
            <a:ext cx="10515600" cy="4351338"/>
          </a:xfrm>
        </p:spPr>
        <p:txBody>
          <a:bodyPr>
            <a:normAutofit/>
          </a:bodyPr>
          <a:lstStyle/>
          <a:p>
            <a:pPr>
              <a:lnSpc>
                <a:spcPct val="130000"/>
              </a:lnSpc>
            </a:pPr>
            <a:r>
              <a:rPr kumimoji="1" lang="ja-JP" altLang="en-US" sz="2200" dirty="0"/>
              <a:t>ベンハム（ベナム？）（</a:t>
            </a:r>
            <a:r>
              <a:rPr kumimoji="1" lang="en-US" altLang="ja-JP" sz="2200" dirty="0"/>
              <a:t>Benham</a:t>
            </a:r>
            <a:r>
              <a:rPr kumimoji="1" lang="ja-JP" altLang="en-US" sz="2200" dirty="0"/>
              <a:t>）は、ナトリウムランプの光で色が見えるのだから、リヴィングの理論は間違っていて、自分の理論は正しいのだと言って議論に加わった。</a:t>
            </a:r>
            <a:endParaRPr kumimoji="1" lang="en-US" altLang="ja-JP" sz="2200" dirty="0"/>
          </a:p>
          <a:p>
            <a:pPr>
              <a:lnSpc>
                <a:spcPct val="130000"/>
              </a:lnSpc>
            </a:pPr>
            <a:r>
              <a:rPr kumimoji="1" lang="ja-JP" altLang="en-US" sz="2200" dirty="0"/>
              <a:t>ただし、なぜフェヒナー的な理論ではこのような条件下での発色を説明できないのか、その理由は明らかにされなかった。</a:t>
            </a:r>
            <a:endParaRPr kumimoji="1" lang="en-US" altLang="ja-JP" sz="2200" dirty="0"/>
          </a:p>
          <a:p>
            <a:pPr>
              <a:lnSpc>
                <a:spcPct val="130000"/>
              </a:lnSpc>
            </a:pPr>
            <a:endParaRPr lang="en-US" altLang="ja-JP" sz="2200" dirty="0"/>
          </a:p>
          <a:p>
            <a:pPr>
              <a:lnSpc>
                <a:spcPct val="130000"/>
              </a:lnSpc>
            </a:pPr>
            <a:endParaRPr kumimoji="1" lang="ja-JP" altLang="en-US" sz="2200" dirty="0"/>
          </a:p>
        </p:txBody>
      </p:sp>
      <p:sp>
        <p:nvSpPr>
          <p:cNvPr id="4" name="テキスト ボックス 3">
            <a:extLst>
              <a:ext uri="{FF2B5EF4-FFF2-40B4-BE49-F238E27FC236}">
                <a16:creationId xmlns:a16="http://schemas.microsoft.com/office/drawing/2014/main" id="{7A00816B-174B-0DD3-628E-0B9A79A6A2F0}"/>
              </a:ext>
            </a:extLst>
          </p:cNvPr>
          <p:cNvSpPr txBox="1"/>
          <p:nvPr/>
        </p:nvSpPr>
        <p:spPr>
          <a:xfrm>
            <a:off x="3445933" y="5530632"/>
            <a:ext cx="3925113" cy="646331"/>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BENHAM, C. E. The artificial spectrum</a:t>
            </a:r>
          </a:p>
          <a:p>
            <a:pPr algn="l"/>
            <a:r>
              <a:rPr lang="en-US" altLang="ja-JP" sz="1800" b="0" i="0" u="none" strike="noStrike" baseline="0" dirty="0">
                <a:latin typeface="Times New Roman" panose="02020603050405020304" pitchFamily="18" charset="0"/>
              </a:rPr>
              <a:t>top. </a:t>
            </a:r>
            <a:r>
              <a:rPr lang="en-US" altLang="ja-JP" sz="1800" b="0" i="1" u="none" strike="noStrike" baseline="0" dirty="0">
                <a:latin typeface="Times New Roman" panose="02020603050405020304" pitchFamily="18" charset="0"/>
              </a:rPr>
              <a:t>Nature, Land., </a:t>
            </a:r>
            <a:r>
              <a:rPr lang="en-US" altLang="ja-JP" sz="1800" b="0" i="0" u="none" strike="noStrike" baseline="0" dirty="0">
                <a:latin typeface="Times New Roman" panose="02020603050405020304" pitchFamily="18" charset="0"/>
              </a:rPr>
              <a:t>1894, 51, 200.</a:t>
            </a:r>
            <a:endParaRPr kumimoji="1" lang="ja-JP" altLang="en-US" dirty="0"/>
          </a:p>
        </p:txBody>
      </p:sp>
      <p:sp>
        <p:nvSpPr>
          <p:cNvPr id="5" name="テキスト ボックス 4">
            <a:extLst>
              <a:ext uri="{FF2B5EF4-FFF2-40B4-BE49-F238E27FC236}">
                <a16:creationId xmlns:a16="http://schemas.microsoft.com/office/drawing/2014/main" id="{63CB16D8-C770-BD8B-E353-559F9F159D02}"/>
              </a:ext>
            </a:extLst>
          </p:cNvPr>
          <p:cNvSpPr txBox="1"/>
          <p:nvPr/>
        </p:nvSpPr>
        <p:spPr>
          <a:xfrm>
            <a:off x="6917267" y="1417372"/>
            <a:ext cx="4707467" cy="646331"/>
          </a:xfrm>
          <a:prstGeom prst="rect">
            <a:avLst/>
          </a:prstGeom>
          <a:noFill/>
        </p:spPr>
        <p:txBody>
          <a:bodyPr wrap="square" rtlCol="0">
            <a:spAutoFit/>
          </a:bodyPr>
          <a:lstStyle/>
          <a:p>
            <a:r>
              <a:rPr kumimoji="1" lang="ja-JP" altLang="en-US" dirty="0"/>
              <a:t>北岡注：単色光でいろいろな主観色が見えることを指摘した最初の報告はベンハム？</a:t>
            </a:r>
          </a:p>
        </p:txBody>
      </p:sp>
    </p:spTree>
    <p:extLst>
      <p:ext uri="{BB962C8B-B14F-4D97-AF65-F5344CB8AC3E}">
        <p14:creationId xmlns:p14="http://schemas.microsoft.com/office/powerpoint/2010/main" val="41502206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5B41E2-6A76-38B1-F51D-6EB520413777}"/>
              </a:ext>
            </a:extLst>
          </p:cNvPr>
          <p:cNvSpPr>
            <a:spLocks noGrp="1"/>
          </p:cNvSpPr>
          <p:nvPr>
            <p:ph type="title"/>
          </p:nvPr>
        </p:nvSpPr>
        <p:spPr>
          <a:xfrm>
            <a:off x="838200" y="822325"/>
            <a:ext cx="10515600" cy="1325563"/>
          </a:xfrm>
        </p:spPr>
        <p:txBody>
          <a:bodyPr/>
          <a:lstStyle/>
          <a:p>
            <a:r>
              <a:rPr kumimoji="1" lang="ja-JP" altLang="en-US" sz="4400" dirty="0"/>
              <a:t>リヴィングの反論</a:t>
            </a:r>
            <a:endParaRPr kumimoji="1" lang="ja-JP" altLang="en-US" dirty="0"/>
          </a:p>
        </p:txBody>
      </p:sp>
      <p:sp>
        <p:nvSpPr>
          <p:cNvPr id="3" name="コンテンツ プレースホルダー 2">
            <a:extLst>
              <a:ext uri="{FF2B5EF4-FFF2-40B4-BE49-F238E27FC236}">
                <a16:creationId xmlns:a16="http://schemas.microsoft.com/office/drawing/2014/main" id="{308883D3-0D0B-712F-8694-706784C0AF1E}"/>
              </a:ext>
            </a:extLst>
          </p:cNvPr>
          <p:cNvSpPr>
            <a:spLocks noGrp="1"/>
          </p:cNvSpPr>
          <p:nvPr>
            <p:ph idx="1"/>
          </p:nvPr>
        </p:nvSpPr>
        <p:spPr>
          <a:xfrm>
            <a:off x="838200" y="2506662"/>
            <a:ext cx="10515600" cy="4351338"/>
          </a:xfrm>
        </p:spPr>
        <p:txBody>
          <a:bodyPr>
            <a:normAutofit/>
          </a:bodyPr>
          <a:lstStyle/>
          <a:p>
            <a:pPr>
              <a:lnSpc>
                <a:spcPct val="130000"/>
              </a:lnSpc>
            </a:pPr>
            <a:r>
              <a:rPr kumimoji="1" lang="ja-JP" altLang="en-US" sz="2200" dirty="0"/>
              <a:t>リヴィングは、ナトリウム灯の下でトップを観察し、色を観察したが、その色は白色灯の下で観察した色と同じではなかったと答えた。</a:t>
            </a:r>
          </a:p>
          <a:p>
            <a:pPr>
              <a:lnSpc>
                <a:spcPct val="130000"/>
              </a:lnSpc>
            </a:pPr>
            <a:r>
              <a:rPr kumimoji="1" lang="ja-JP" altLang="en-US" sz="2200" dirty="0"/>
              <a:t>彼もまた、フェヒナー理論で色が説明できることを述べず、色は主観的なものであることを繰り返すだけであった。</a:t>
            </a:r>
          </a:p>
        </p:txBody>
      </p:sp>
      <p:sp>
        <p:nvSpPr>
          <p:cNvPr id="4" name="テキスト ボックス 3">
            <a:extLst>
              <a:ext uri="{FF2B5EF4-FFF2-40B4-BE49-F238E27FC236}">
                <a16:creationId xmlns:a16="http://schemas.microsoft.com/office/drawing/2014/main" id="{30BE9DFD-BC13-4BC0-42F7-7DF7025AEAB2}"/>
              </a:ext>
            </a:extLst>
          </p:cNvPr>
          <p:cNvSpPr txBox="1"/>
          <p:nvPr/>
        </p:nvSpPr>
        <p:spPr>
          <a:xfrm>
            <a:off x="2921000" y="5655733"/>
            <a:ext cx="3899465" cy="646331"/>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LIVEING, G. D. The artificial spectrum</a:t>
            </a:r>
          </a:p>
          <a:p>
            <a:pPr algn="l"/>
            <a:r>
              <a:rPr lang="en-US" altLang="ja-JP" sz="1800" b="0" i="0" u="none" strike="noStrike" baseline="0" dirty="0">
                <a:latin typeface="Times New Roman" panose="02020603050405020304" pitchFamily="18" charset="0"/>
              </a:rPr>
              <a:t>top. </a:t>
            </a:r>
            <a:r>
              <a:rPr lang="en-US" altLang="ja-JP" sz="1800" b="0" i="1" u="none" strike="noStrike" baseline="0" dirty="0">
                <a:latin typeface="Times New Roman" panose="02020603050405020304" pitchFamily="18" charset="0"/>
              </a:rPr>
              <a:t>Nature, Land,, </a:t>
            </a:r>
            <a:r>
              <a:rPr lang="en-US" altLang="ja-JP" sz="1800" b="0" i="0" u="none" strike="noStrike" baseline="0" dirty="0">
                <a:latin typeface="Times New Roman" panose="02020603050405020304" pitchFamily="18" charset="0"/>
              </a:rPr>
              <a:t>1894, 51, 200.</a:t>
            </a:r>
            <a:endParaRPr kumimoji="1" lang="ja-JP" altLang="en-US" dirty="0"/>
          </a:p>
        </p:txBody>
      </p:sp>
    </p:spTree>
    <p:extLst>
      <p:ext uri="{BB962C8B-B14F-4D97-AF65-F5344CB8AC3E}">
        <p14:creationId xmlns:p14="http://schemas.microsoft.com/office/powerpoint/2010/main" val="375146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0FD1A6-698C-A44A-6378-F66FE749429E}"/>
              </a:ext>
            </a:extLst>
          </p:cNvPr>
          <p:cNvSpPr>
            <a:spLocks noGrp="1"/>
          </p:cNvSpPr>
          <p:nvPr>
            <p:ph type="title"/>
          </p:nvPr>
        </p:nvSpPr>
        <p:spPr/>
        <p:txBody>
          <a:bodyPr/>
          <a:lstStyle/>
          <a:p>
            <a:r>
              <a:rPr kumimoji="1" lang="ja-JP" altLang="en-US" dirty="0"/>
              <a:t>アブニーの研究</a:t>
            </a:r>
          </a:p>
        </p:txBody>
      </p:sp>
      <p:sp>
        <p:nvSpPr>
          <p:cNvPr id="3" name="コンテンツ プレースホルダー 2">
            <a:extLst>
              <a:ext uri="{FF2B5EF4-FFF2-40B4-BE49-F238E27FC236}">
                <a16:creationId xmlns:a16="http://schemas.microsoft.com/office/drawing/2014/main" id="{5739C145-AB27-B2C3-DF08-CD25491A300C}"/>
              </a:ext>
            </a:extLst>
          </p:cNvPr>
          <p:cNvSpPr>
            <a:spLocks noGrp="1"/>
          </p:cNvSpPr>
          <p:nvPr>
            <p:ph idx="1"/>
          </p:nvPr>
        </p:nvSpPr>
        <p:spPr/>
        <p:txBody>
          <a:bodyPr>
            <a:normAutofit/>
          </a:bodyPr>
          <a:lstStyle/>
          <a:p>
            <a:pPr>
              <a:lnSpc>
                <a:spcPct val="130000"/>
              </a:lnSpc>
            </a:pPr>
            <a:r>
              <a:rPr kumimoji="1" lang="ja-JP" altLang="en-US" sz="2200" dirty="0"/>
              <a:t>アブニー（</a:t>
            </a:r>
            <a:r>
              <a:rPr kumimoji="1" lang="en-US" altLang="ja-JP" sz="2200" dirty="0"/>
              <a:t>Abney</a:t>
            </a:r>
            <a:r>
              <a:rPr kumimoji="1" lang="ja-JP" altLang="en-US" sz="2200" dirty="0"/>
              <a:t>）は、</a:t>
            </a:r>
            <a:r>
              <a:rPr kumimoji="1" lang="en-US" altLang="ja-JP" sz="2200" dirty="0"/>
              <a:t>1894</a:t>
            </a:r>
            <a:r>
              <a:rPr kumimoji="1" lang="ja-JP" altLang="en-US" sz="2200" dirty="0"/>
              <a:t>年に、白色光および単色光に近い光でベンハムのコマを回転させた</a:t>
            </a:r>
            <a:r>
              <a:rPr kumimoji="1" lang="ja-JP" altLang="en-US" sz="1500" dirty="0"/>
              <a:t>（北岡注：時計回りと思われる）</a:t>
            </a:r>
            <a:r>
              <a:rPr kumimoji="1" lang="ja-JP" altLang="en-US" sz="2200" dirty="0"/>
              <a:t>。ここで、</a:t>
            </a:r>
            <a:r>
              <a:rPr kumimoji="1" lang="en-US" altLang="ja-JP" sz="2200" dirty="0"/>
              <a:t>No.1</a:t>
            </a:r>
            <a:r>
              <a:rPr kumimoji="1" lang="ja-JP" altLang="en-US" sz="2200" dirty="0"/>
              <a:t>、</a:t>
            </a:r>
            <a:r>
              <a:rPr kumimoji="1" lang="en-US" altLang="ja-JP" sz="2200" dirty="0"/>
              <a:t>No.2</a:t>
            </a:r>
            <a:r>
              <a:rPr kumimoji="1" lang="ja-JP" altLang="en-US" sz="2200" dirty="0"/>
              <a:t>、</a:t>
            </a:r>
            <a:r>
              <a:rPr kumimoji="1" lang="en-US" altLang="ja-JP" sz="2200" dirty="0"/>
              <a:t>No.3</a:t>
            </a:r>
            <a:r>
              <a:rPr kumimoji="1" lang="ja-JP" altLang="en-US" sz="2200" dirty="0"/>
              <a:t>、</a:t>
            </a:r>
            <a:r>
              <a:rPr kumimoji="1" lang="en-US" altLang="ja-JP" sz="2200" dirty="0"/>
              <a:t>No.4 </a:t>
            </a:r>
            <a:r>
              <a:rPr kumimoji="1" lang="ja-JP" altLang="en-US" sz="2200" dirty="0"/>
              <a:t>とは、天板の三重線（</a:t>
            </a:r>
            <a:r>
              <a:rPr kumimoji="1" lang="en-US" altLang="ja-JP" sz="2200" dirty="0"/>
              <a:t>Fig. 1m</a:t>
            </a:r>
            <a:r>
              <a:rPr kumimoji="1" lang="ja-JP" altLang="en-US" sz="2200" dirty="0"/>
              <a:t>）を中心から順に並べたもので、以下の色が観測された。</a:t>
            </a:r>
          </a:p>
        </p:txBody>
      </p:sp>
      <p:pic>
        <p:nvPicPr>
          <p:cNvPr id="4" name="図 3" descr="会社名 が含まれている画像&#10;&#10;自動的に生成された説明">
            <a:extLst>
              <a:ext uri="{FF2B5EF4-FFF2-40B4-BE49-F238E27FC236}">
                <a16:creationId xmlns:a16="http://schemas.microsoft.com/office/drawing/2014/main" id="{12361406-55CA-E5FF-F229-DEEE187D1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3811" y="3429000"/>
            <a:ext cx="3444377" cy="3429000"/>
          </a:xfrm>
          <a:prstGeom prst="rect">
            <a:avLst/>
          </a:prstGeom>
        </p:spPr>
      </p:pic>
      <p:sp>
        <p:nvSpPr>
          <p:cNvPr id="5" name="テキスト ボックス 4">
            <a:extLst>
              <a:ext uri="{FF2B5EF4-FFF2-40B4-BE49-F238E27FC236}">
                <a16:creationId xmlns:a16="http://schemas.microsoft.com/office/drawing/2014/main" id="{D21B95EC-BBD5-7651-E623-D31CECF58787}"/>
              </a:ext>
            </a:extLst>
          </p:cNvPr>
          <p:cNvSpPr txBox="1"/>
          <p:nvPr/>
        </p:nvSpPr>
        <p:spPr>
          <a:xfrm>
            <a:off x="6095999" y="562273"/>
            <a:ext cx="4146071"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ABNEY, W. DE W. The artificial spectrum</a:t>
            </a:r>
          </a:p>
          <a:p>
            <a:pPr algn="l"/>
            <a:r>
              <a:rPr lang="en-US" altLang="ja-JP" sz="1800" b="0" i="0" u="none" strike="noStrike" baseline="0" dirty="0">
                <a:latin typeface="Times New Roman" panose="02020603050405020304" pitchFamily="18" charset="0"/>
              </a:rPr>
              <a:t>top. </a:t>
            </a:r>
            <a:r>
              <a:rPr lang="en-US" altLang="ja-JP" sz="1800" b="0" i="1" u="none" strike="noStrike" baseline="0" dirty="0">
                <a:latin typeface="Times New Roman" panose="02020603050405020304" pitchFamily="18" charset="0"/>
              </a:rPr>
              <a:t>Nature, Land., </a:t>
            </a:r>
            <a:r>
              <a:rPr lang="en-US" altLang="ja-JP" sz="1800" b="0" i="0" u="none" strike="noStrike" baseline="0" dirty="0">
                <a:latin typeface="Times New Roman" panose="02020603050405020304" pitchFamily="18" charset="0"/>
              </a:rPr>
              <a:t>1894, 51,</a:t>
            </a:r>
          </a:p>
          <a:p>
            <a:pPr algn="l"/>
            <a:r>
              <a:rPr lang="en-US" altLang="ja-JP" sz="1800" b="0" i="0" u="none" strike="noStrike" baseline="0" dirty="0">
                <a:latin typeface="Times New Roman" panose="02020603050405020304" pitchFamily="18" charset="0"/>
              </a:rPr>
              <a:t>292.</a:t>
            </a:r>
            <a:endParaRPr kumimoji="1" lang="ja-JP" altLang="en-US" dirty="0"/>
          </a:p>
        </p:txBody>
      </p:sp>
      <p:sp>
        <p:nvSpPr>
          <p:cNvPr id="6" name="テキスト ボックス 5">
            <a:extLst>
              <a:ext uri="{FF2B5EF4-FFF2-40B4-BE49-F238E27FC236}">
                <a16:creationId xmlns:a16="http://schemas.microsoft.com/office/drawing/2014/main" id="{5C4AFDB9-F529-9B46-E2A4-64D2587C90A4}"/>
              </a:ext>
            </a:extLst>
          </p:cNvPr>
          <p:cNvSpPr txBox="1"/>
          <p:nvPr/>
        </p:nvSpPr>
        <p:spPr>
          <a:xfrm>
            <a:off x="7509932" y="5972561"/>
            <a:ext cx="4682068" cy="646331"/>
          </a:xfrm>
          <a:prstGeom prst="rect">
            <a:avLst/>
          </a:prstGeom>
          <a:noFill/>
        </p:spPr>
        <p:txBody>
          <a:bodyPr wrap="square" rtlCol="0">
            <a:spAutoFit/>
          </a:bodyPr>
          <a:lstStyle/>
          <a:p>
            <a:r>
              <a:rPr kumimoji="1" lang="ja-JP" altLang="en-US" dirty="0"/>
              <a:t>北岡注：単色光でいろいろな主観色が見えることを指摘した最初の報告はアブニー？</a:t>
            </a:r>
          </a:p>
        </p:txBody>
      </p:sp>
    </p:spTree>
    <p:extLst>
      <p:ext uri="{BB962C8B-B14F-4D97-AF65-F5344CB8AC3E}">
        <p14:creationId xmlns:p14="http://schemas.microsoft.com/office/powerpoint/2010/main" val="973398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259319-0A73-C0F4-D5E7-613DF383A939}"/>
              </a:ext>
            </a:extLst>
          </p:cNvPr>
          <p:cNvSpPr>
            <a:spLocks noGrp="1"/>
          </p:cNvSpPr>
          <p:nvPr>
            <p:ph type="title"/>
          </p:nvPr>
        </p:nvSpPr>
        <p:spPr>
          <a:xfrm>
            <a:off x="838200" y="278869"/>
            <a:ext cx="10515600" cy="1325563"/>
          </a:xfrm>
        </p:spPr>
        <p:txBody>
          <a:bodyPr/>
          <a:lstStyle/>
          <a:p>
            <a:r>
              <a:rPr lang="ja-JP" altLang="en-US" dirty="0"/>
              <a:t>色光によるベンハムのコマの見え方</a:t>
            </a:r>
            <a:endParaRPr kumimoji="1" lang="ja-JP" altLang="en-US" dirty="0"/>
          </a:p>
        </p:txBody>
      </p:sp>
      <p:sp>
        <p:nvSpPr>
          <p:cNvPr id="3" name="コンテンツ プレースホルダー 2">
            <a:extLst>
              <a:ext uri="{FF2B5EF4-FFF2-40B4-BE49-F238E27FC236}">
                <a16:creationId xmlns:a16="http://schemas.microsoft.com/office/drawing/2014/main" id="{81EAAD1A-FFBD-6C9F-559D-5FBD167602D6}"/>
              </a:ext>
            </a:extLst>
          </p:cNvPr>
          <p:cNvSpPr>
            <a:spLocks noGrp="1"/>
          </p:cNvSpPr>
          <p:nvPr>
            <p:ph idx="1"/>
          </p:nvPr>
        </p:nvSpPr>
        <p:spPr>
          <a:xfrm>
            <a:off x="838200" y="1604432"/>
            <a:ext cx="10515600" cy="4778375"/>
          </a:xfrm>
        </p:spPr>
        <p:txBody>
          <a:bodyPr>
            <a:normAutofit/>
          </a:bodyPr>
          <a:lstStyle/>
          <a:p>
            <a:pPr>
              <a:lnSpc>
                <a:spcPct val="130000"/>
              </a:lnSpc>
            </a:pPr>
            <a:r>
              <a:rPr kumimoji="1" lang="ja-JP" altLang="en-US" sz="1900" dirty="0"/>
              <a:t>白色光： </a:t>
            </a:r>
            <a:r>
              <a:rPr kumimoji="1" lang="en-US" altLang="ja-JP" sz="1900" dirty="0"/>
              <a:t>No.1 </a:t>
            </a:r>
            <a:r>
              <a:rPr kumimoji="1" lang="ja-JP" altLang="en-US" sz="1900" dirty="0"/>
              <a:t>深紅（</a:t>
            </a:r>
            <a:r>
              <a:rPr kumimoji="1" lang="en-US" altLang="ja-JP" sz="1900" dirty="0"/>
              <a:t>crimson</a:t>
            </a:r>
            <a:r>
              <a:rPr kumimoji="1" lang="ja-JP" altLang="en-US" sz="1900" dirty="0"/>
              <a:t>）、</a:t>
            </a:r>
            <a:r>
              <a:rPr lang="en-US" altLang="ja-JP" sz="1900" dirty="0"/>
              <a:t>No.2 </a:t>
            </a:r>
            <a:r>
              <a:rPr kumimoji="1" lang="ja-JP" altLang="en-US" sz="1900" dirty="0"/>
              <a:t>オリーブグリーン、</a:t>
            </a:r>
            <a:r>
              <a:rPr kumimoji="1" lang="en-US" altLang="ja-JP" sz="1900" dirty="0"/>
              <a:t>No.3 </a:t>
            </a:r>
            <a:r>
              <a:rPr kumimoji="1" lang="ja-JP" altLang="en-US" sz="1900" dirty="0"/>
              <a:t>グレー（やや紫）、</a:t>
            </a:r>
            <a:r>
              <a:rPr kumimoji="1" lang="en-US" altLang="ja-JP" sz="1900" dirty="0"/>
              <a:t>No.4 </a:t>
            </a:r>
            <a:r>
              <a:rPr kumimoji="1" lang="ja-JP" altLang="en-US" sz="1900" dirty="0"/>
              <a:t>ダークバイオレット</a:t>
            </a:r>
            <a:endParaRPr kumimoji="1" lang="en-US" altLang="ja-JP" sz="1900" dirty="0"/>
          </a:p>
          <a:p>
            <a:pPr>
              <a:lnSpc>
                <a:spcPct val="130000"/>
              </a:lnSpc>
            </a:pPr>
            <a:r>
              <a:rPr kumimoji="1" lang="ja-JP" altLang="en-US" sz="1900" dirty="0"/>
              <a:t>赤色光（</a:t>
            </a:r>
            <a:r>
              <a:rPr kumimoji="1" lang="en-US" altLang="ja-JP" sz="1900" dirty="0"/>
              <a:t>C</a:t>
            </a:r>
            <a:r>
              <a:rPr kumimoji="1" lang="ja-JP" altLang="en-US" sz="1900" dirty="0"/>
              <a:t>ライト）： </a:t>
            </a:r>
            <a:r>
              <a:rPr kumimoji="1" lang="en-US" altLang="ja-JP" sz="1900" dirty="0"/>
              <a:t>No.1 </a:t>
            </a:r>
            <a:r>
              <a:rPr kumimoji="1" lang="ja-JP" altLang="en-US" sz="1900" dirty="0"/>
              <a:t>赤、</a:t>
            </a:r>
            <a:r>
              <a:rPr kumimoji="1" lang="en-US" altLang="ja-JP" sz="1900" dirty="0"/>
              <a:t>No.2 </a:t>
            </a:r>
            <a:r>
              <a:rPr kumimoji="1" lang="ja-JP" altLang="en-US" sz="1900" dirty="0"/>
              <a:t>明るい赤、</a:t>
            </a:r>
            <a:r>
              <a:rPr kumimoji="1" lang="en-US" altLang="ja-JP" sz="1900" dirty="0"/>
              <a:t>No.3 </a:t>
            </a:r>
            <a:r>
              <a:rPr kumimoji="1" lang="ja-JP" altLang="en-US" sz="1900" dirty="0"/>
              <a:t>とても明るいオリーブグリーン、</a:t>
            </a:r>
            <a:r>
              <a:rPr kumimoji="1" lang="en-US" altLang="ja-JP" sz="1900" dirty="0"/>
              <a:t>No.4 </a:t>
            </a:r>
            <a:r>
              <a:rPr kumimoji="1" lang="ja-JP" altLang="en-US" sz="1900" dirty="0"/>
              <a:t>暗めのオリーブグリーン</a:t>
            </a:r>
            <a:endParaRPr kumimoji="1" lang="en-US" altLang="ja-JP" sz="1900" dirty="0"/>
          </a:p>
          <a:p>
            <a:pPr>
              <a:lnSpc>
                <a:spcPct val="130000"/>
              </a:lnSpc>
            </a:pPr>
            <a:r>
              <a:rPr kumimoji="1" lang="ja-JP" altLang="en-US" sz="1900" dirty="0"/>
              <a:t>緑色光（マグネシウム</a:t>
            </a:r>
            <a:r>
              <a:rPr kumimoji="1" lang="en-US" altLang="ja-JP" sz="1900" dirty="0"/>
              <a:t>b</a:t>
            </a:r>
            <a:r>
              <a:rPr kumimoji="1" lang="ja-JP" altLang="en-US" sz="1900" dirty="0"/>
              <a:t>）： </a:t>
            </a:r>
            <a:r>
              <a:rPr kumimoji="1" lang="en-US" altLang="ja-JP" sz="1900" dirty="0"/>
              <a:t>No.1 </a:t>
            </a:r>
            <a:r>
              <a:rPr kumimoji="1" lang="ja-JP" altLang="en-US" sz="1900" dirty="0"/>
              <a:t>青緑、</a:t>
            </a:r>
            <a:r>
              <a:rPr kumimoji="1" lang="en-US" altLang="ja-JP" sz="1900" dirty="0"/>
              <a:t>No.2</a:t>
            </a:r>
            <a:r>
              <a:rPr kumimoji="1" lang="ja-JP" altLang="en-US" sz="1900" dirty="0"/>
              <a:t> 明るい青緑、</a:t>
            </a:r>
            <a:r>
              <a:rPr kumimoji="1" lang="en-US" altLang="ja-JP" sz="1900" dirty="0"/>
              <a:t>No.3 </a:t>
            </a:r>
            <a:r>
              <a:rPr kumimoji="1" lang="ja-JP" altLang="en-US" sz="1900" dirty="0"/>
              <a:t>明るい青緑、</a:t>
            </a:r>
            <a:r>
              <a:rPr kumimoji="1" lang="en-US" altLang="ja-JP" sz="1900" dirty="0"/>
              <a:t>No.4 </a:t>
            </a:r>
            <a:r>
              <a:rPr kumimoji="1" lang="ja-JP" altLang="en-US" sz="1900" dirty="0"/>
              <a:t>赤黒</a:t>
            </a:r>
            <a:endParaRPr kumimoji="1" lang="en-US" altLang="ja-JP" sz="1900" dirty="0"/>
          </a:p>
          <a:p>
            <a:pPr>
              <a:lnSpc>
                <a:spcPct val="130000"/>
              </a:lnSpc>
            </a:pPr>
            <a:r>
              <a:rPr kumimoji="1" lang="ja-JP" altLang="en-US" sz="1900" dirty="0"/>
              <a:t>青色光（リチウムの青に近い色）： </a:t>
            </a:r>
            <a:r>
              <a:rPr kumimoji="1" lang="en-US" altLang="ja-JP" sz="1900" dirty="0"/>
              <a:t>No.1 </a:t>
            </a:r>
            <a:r>
              <a:rPr kumimoji="1" lang="ja-JP" altLang="en-US" sz="1900" dirty="0"/>
              <a:t>グラスグリーン、</a:t>
            </a:r>
            <a:r>
              <a:rPr kumimoji="1" lang="en-US" altLang="ja-JP" sz="1900" dirty="0"/>
              <a:t>No.2 </a:t>
            </a:r>
            <a:r>
              <a:rPr kumimoji="1" lang="ja-JP" altLang="en-US" sz="1900" dirty="0"/>
              <a:t>明るいグラスグリーン、</a:t>
            </a:r>
            <a:r>
              <a:rPr kumimoji="1" lang="en-US" altLang="ja-JP" sz="1900" dirty="0"/>
              <a:t>No.3 </a:t>
            </a:r>
            <a:r>
              <a:rPr kumimoji="1" lang="ja-JP" altLang="en-US" sz="1900" dirty="0"/>
              <a:t>明るいグラスグリーン、</a:t>
            </a:r>
            <a:r>
              <a:rPr kumimoji="1" lang="en-US" altLang="ja-JP" sz="1900" dirty="0"/>
              <a:t>No.4 </a:t>
            </a:r>
            <a:r>
              <a:rPr kumimoji="1" lang="ja-JP" altLang="en-US" sz="1900" dirty="0"/>
              <a:t>赤黒</a:t>
            </a:r>
          </a:p>
          <a:p>
            <a:pPr>
              <a:lnSpc>
                <a:spcPct val="130000"/>
              </a:lnSpc>
            </a:pPr>
            <a:r>
              <a:rPr kumimoji="1" lang="ja-JP" altLang="en-US" sz="1900" dirty="0"/>
              <a:t>バイオレット色光（スペクトルに含まれるすべての紫）： </a:t>
            </a:r>
            <a:r>
              <a:rPr kumimoji="1" lang="en-US" altLang="ja-JP" sz="1900" dirty="0"/>
              <a:t>No.1 </a:t>
            </a:r>
            <a:r>
              <a:rPr kumimoji="1" lang="ja-JP" altLang="en-US" sz="1900" dirty="0"/>
              <a:t>明るいバイオレット、</a:t>
            </a:r>
            <a:r>
              <a:rPr kumimoji="1" lang="en-US" altLang="ja-JP" sz="1900" dirty="0"/>
              <a:t>No.2 </a:t>
            </a:r>
            <a:r>
              <a:rPr kumimoji="1" lang="ja-JP" altLang="en-US" sz="1900" dirty="0"/>
              <a:t>明るいバイオレット、</a:t>
            </a:r>
            <a:r>
              <a:rPr kumimoji="1" lang="en-US" altLang="ja-JP" sz="1900" dirty="0"/>
              <a:t>No.3 </a:t>
            </a:r>
            <a:r>
              <a:rPr kumimoji="1" lang="ja-JP" altLang="en-US" sz="1900" dirty="0"/>
              <a:t>明るいバイオレット、</a:t>
            </a:r>
            <a:r>
              <a:rPr kumimoji="1" lang="en-US" altLang="ja-JP" sz="1900" dirty="0"/>
              <a:t>No.4 </a:t>
            </a:r>
            <a:r>
              <a:rPr kumimoji="1" lang="ja-JP" altLang="en-US" sz="1900" dirty="0"/>
              <a:t>赤なのかもしれない暗いバイオレット。</a:t>
            </a:r>
          </a:p>
        </p:txBody>
      </p:sp>
      <p:sp>
        <p:nvSpPr>
          <p:cNvPr id="4" name="テキスト ボックス 3">
            <a:extLst>
              <a:ext uri="{FF2B5EF4-FFF2-40B4-BE49-F238E27FC236}">
                <a16:creationId xmlns:a16="http://schemas.microsoft.com/office/drawing/2014/main" id="{003AD329-D78E-F483-7A19-4D9C4EE8FDA6}"/>
              </a:ext>
            </a:extLst>
          </p:cNvPr>
          <p:cNvSpPr txBox="1"/>
          <p:nvPr/>
        </p:nvSpPr>
        <p:spPr>
          <a:xfrm>
            <a:off x="1718733" y="6169709"/>
            <a:ext cx="5994401" cy="646331"/>
          </a:xfrm>
          <a:prstGeom prst="rect">
            <a:avLst/>
          </a:prstGeom>
          <a:noFill/>
        </p:spPr>
        <p:txBody>
          <a:bodyPr wrap="square" rtlCol="0">
            <a:spAutoFit/>
          </a:bodyPr>
          <a:lstStyle/>
          <a:p>
            <a:r>
              <a:rPr kumimoji="1" lang="ja-JP" altLang="en-US" dirty="0"/>
              <a:t>北岡注：半値幅の狭いいろいろな波長のライトを用いて観察したところ、概ねアブニーの記述通りに見えた。</a:t>
            </a:r>
          </a:p>
        </p:txBody>
      </p:sp>
      <p:pic>
        <p:nvPicPr>
          <p:cNvPr id="6" name="図 5" descr="テーブル, 屋内, 異なる, トッピング が含まれている画像&#10;&#10;自動的に生成された説明">
            <a:extLst>
              <a:ext uri="{FF2B5EF4-FFF2-40B4-BE49-F238E27FC236}">
                <a16:creationId xmlns:a16="http://schemas.microsoft.com/office/drawing/2014/main" id="{F24206F1-BFF0-B1DB-F01A-76DC9C30F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1338" y="5746555"/>
            <a:ext cx="2097795" cy="1111445"/>
          </a:xfrm>
          <a:prstGeom prst="rect">
            <a:avLst/>
          </a:prstGeom>
        </p:spPr>
      </p:pic>
    </p:spTree>
    <p:extLst>
      <p:ext uri="{BB962C8B-B14F-4D97-AF65-F5344CB8AC3E}">
        <p14:creationId xmlns:p14="http://schemas.microsoft.com/office/powerpoint/2010/main" val="29184345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B07412-02A0-83EE-5C71-093123FC6A10}"/>
              </a:ext>
            </a:extLst>
          </p:cNvPr>
          <p:cNvSpPr>
            <a:spLocks noGrp="1"/>
          </p:cNvSpPr>
          <p:nvPr>
            <p:ph type="title"/>
          </p:nvPr>
        </p:nvSpPr>
        <p:spPr>
          <a:xfrm>
            <a:off x="838200" y="966259"/>
            <a:ext cx="10515600" cy="1325563"/>
          </a:xfrm>
        </p:spPr>
        <p:txBody>
          <a:bodyPr/>
          <a:lstStyle/>
          <a:p>
            <a:r>
              <a:rPr kumimoji="1" lang="ja-JP" altLang="en-US" dirty="0"/>
              <a:t>ここまでのアブニーの考察</a:t>
            </a:r>
          </a:p>
        </p:txBody>
      </p:sp>
      <p:sp>
        <p:nvSpPr>
          <p:cNvPr id="3" name="コンテンツ プレースホルダー 2">
            <a:extLst>
              <a:ext uri="{FF2B5EF4-FFF2-40B4-BE49-F238E27FC236}">
                <a16:creationId xmlns:a16="http://schemas.microsoft.com/office/drawing/2014/main" id="{54D3BE27-AB06-C849-51A5-456C636288F7}"/>
              </a:ext>
            </a:extLst>
          </p:cNvPr>
          <p:cNvSpPr>
            <a:spLocks noGrp="1"/>
          </p:cNvSpPr>
          <p:nvPr>
            <p:ph idx="1"/>
          </p:nvPr>
        </p:nvSpPr>
        <p:spPr>
          <a:xfrm>
            <a:off x="736600" y="2672292"/>
            <a:ext cx="10515600" cy="4351338"/>
          </a:xfrm>
        </p:spPr>
        <p:txBody>
          <a:bodyPr>
            <a:normAutofit/>
          </a:bodyPr>
          <a:lstStyle/>
          <a:p>
            <a:pPr>
              <a:lnSpc>
                <a:spcPct val="130000"/>
              </a:lnSpc>
            </a:pPr>
            <a:r>
              <a:rPr kumimoji="1" lang="ja-JP" altLang="en-US" sz="2200" dirty="0"/>
              <a:t>アブニーは、</a:t>
            </a:r>
            <a:r>
              <a:rPr lang="ja-JP" altLang="en-US" sz="2200" dirty="0"/>
              <a:t>「</a:t>
            </a:r>
            <a:r>
              <a:rPr kumimoji="1" lang="ja-JP" altLang="en-US" sz="2200" dirty="0"/>
              <a:t>赤のリチウム線より少し下の赤を採用した場合、すべてのグループが濃い赤に見え、三感覚理論（三原色説？）ではこの部分と紫は単純な感覚なので、これらの最後に得られた結果は予想通りだった」と述べた。</a:t>
            </a:r>
          </a:p>
          <a:p>
            <a:pPr>
              <a:lnSpc>
                <a:spcPct val="130000"/>
              </a:lnSpc>
            </a:pPr>
            <a:r>
              <a:rPr kumimoji="1" lang="en-US" altLang="ja-JP" sz="1600" dirty="0"/>
              <a:t>Abney states, "When a red a little below the red lithium line was employed, all the groups appeared dark red, and, as in the three sensation theory this part and the violet are simple sensations, the results obtained in these last were to be expected."</a:t>
            </a:r>
            <a:endParaRPr kumimoji="1" lang="ja-JP" altLang="en-US" sz="1600" dirty="0"/>
          </a:p>
        </p:txBody>
      </p:sp>
    </p:spTree>
    <p:extLst>
      <p:ext uri="{BB962C8B-B14F-4D97-AF65-F5344CB8AC3E}">
        <p14:creationId xmlns:p14="http://schemas.microsoft.com/office/powerpoint/2010/main" val="2454747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F6E6DC4B-F3B8-678F-57DA-1CE75D0BBADA}"/>
              </a:ext>
            </a:extLst>
          </p:cNvPr>
          <p:cNvSpPr>
            <a:spLocks noGrp="1"/>
          </p:cNvSpPr>
          <p:nvPr>
            <p:ph type="title"/>
          </p:nvPr>
        </p:nvSpPr>
        <p:spPr>
          <a:xfrm>
            <a:off x="630936" y="544576"/>
            <a:ext cx="4818888" cy="1481328"/>
          </a:xfrm>
        </p:spPr>
        <p:txBody>
          <a:bodyPr anchor="b">
            <a:normAutofit/>
          </a:bodyPr>
          <a:lstStyle/>
          <a:p>
            <a:r>
              <a:rPr kumimoji="1" lang="ja-JP" altLang="en-US" sz="5400" dirty="0"/>
              <a:t>本論文の目的</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11A7BD66-E429-DF33-9855-5C800E25C872}"/>
              </a:ext>
            </a:extLst>
          </p:cNvPr>
          <p:cNvSpPr>
            <a:spLocks noGrp="1"/>
          </p:cNvSpPr>
          <p:nvPr>
            <p:ph idx="1"/>
          </p:nvPr>
        </p:nvSpPr>
        <p:spPr>
          <a:xfrm>
            <a:off x="630936" y="2660904"/>
            <a:ext cx="4818888" cy="4015318"/>
          </a:xfrm>
        </p:spPr>
        <p:txBody>
          <a:bodyPr anchor="t">
            <a:normAutofit/>
          </a:bodyPr>
          <a:lstStyle/>
          <a:p>
            <a:pPr>
              <a:lnSpc>
                <a:spcPct val="120000"/>
              </a:lnSpc>
            </a:pPr>
            <a:r>
              <a:rPr kumimoji="1" lang="ja-JP" altLang="en-US" sz="1800" dirty="0"/>
              <a:t>色彩の専門家からはあまり考慮されてこなかったが、原色を選択するための外部基準がまだ残っている。</a:t>
            </a:r>
          </a:p>
          <a:p>
            <a:pPr>
              <a:lnSpc>
                <a:spcPct val="120000"/>
              </a:lnSpc>
            </a:pPr>
            <a:r>
              <a:rPr kumimoji="1" lang="ja-JP" altLang="en-US" sz="1800" dirty="0"/>
              <a:t>それは、</a:t>
            </a:r>
            <a:r>
              <a:rPr kumimoji="1" lang="en-US" altLang="ja-JP" sz="1800" dirty="0"/>
              <a:t>122</a:t>
            </a:r>
            <a:r>
              <a:rPr kumimoji="1" lang="ja-JP" altLang="en-US" sz="1800" dirty="0"/>
              <a:t>年前にベネディクト・プレヴォスト（</a:t>
            </a:r>
            <a:r>
              <a:rPr kumimoji="1" lang="en-US" altLang="ja-JP" sz="1800" dirty="0"/>
              <a:t> </a:t>
            </a:r>
            <a:r>
              <a:rPr kumimoji="1" lang="en-US" altLang="ja-JP" sz="1800" dirty="0" err="1"/>
              <a:t>Bénédict</a:t>
            </a:r>
            <a:r>
              <a:rPr kumimoji="1" lang="en-US" altLang="ja-JP" sz="1800" dirty="0"/>
              <a:t> Prevost </a:t>
            </a:r>
            <a:r>
              <a:rPr kumimoji="1" lang="ja-JP" altLang="en-US" sz="1800" dirty="0"/>
              <a:t>）によって発見された「主観色」という現象である。</a:t>
            </a:r>
          </a:p>
          <a:p>
            <a:pPr>
              <a:lnSpc>
                <a:spcPct val="120000"/>
              </a:lnSpc>
            </a:pPr>
            <a:r>
              <a:rPr kumimoji="1" lang="ja-JP" altLang="en-US" sz="1800" dirty="0"/>
              <a:t>本論文では、これらの色に関する実験的研究の詳細な歴史を紹介し、これらの色（主観色）が原色の受容体およびそれらに対応する投影と基本的な感覚曲線を決定するための論理について、レビューする。</a:t>
            </a:r>
          </a:p>
        </p:txBody>
      </p:sp>
      <p:pic>
        <p:nvPicPr>
          <p:cNvPr id="5" name="図 4" descr="ロゴ&#10;&#10;中程度の精度で自動的に生成された説明">
            <a:extLst>
              <a:ext uri="{FF2B5EF4-FFF2-40B4-BE49-F238E27FC236}">
                <a16:creationId xmlns:a16="http://schemas.microsoft.com/office/drawing/2014/main" id="{D54BB625-3FA0-F000-AB0E-E81C70F9F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
        <p:nvSpPr>
          <p:cNvPr id="4" name="テキスト ボックス 3">
            <a:extLst>
              <a:ext uri="{FF2B5EF4-FFF2-40B4-BE49-F238E27FC236}">
                <a16:creationId xmlns:a16="http://schemas.microsoft.com/office/drawing/2014/main" id="{424C77E3-1D29-4464-EF61-4807AC42E50F}"/>
              </a:ext>
            </a:extLst>
          </p:cNvPr>
          <p:cNvSpPr txBox="1"/>
          <p:nvPr/>
        </p:nvSpPr>
        <p:spPr>
          <a:xfrm>
            <a:off x="431799" y="1870702"/>
            <a:ext cx="2763898" cy="369332"/>
          </a:xfrm>
          <a:prstGeom prst="rect">
            <a:avLst/>
          </a:prstGeom>
          <a:noFill/>
        </p:spPr>
        <p:txBody>
          <a:bodyPr wrap="none" rtlCol="0">
            <a:spAutoFit/>
          </a:bodyPr>
          <a:lstStyle/>
          <a:p>
            <a:r>
              <a:rPr kumimoji="1" lang="en-US" altLang="ja-JP" sz="1800" dirty="0"/>
              <a:t>(Cohen &amp; Gordon, 1949)</a:t>
            </a:r>
            <a:endParaRPr kumimoji="1" lang="ja-JP" altLang="en-US" dirty="0"/>
          </a:p>
        </p:txBody>
      </p:sp>
      <p:sp>
        <p:nvSpPr>
          <p:cNvPr id="6" name="タイトル 1">
            <a:extLst>
              <a:ext uri="{FF2B5EF4-FFF2-40B4-BE49-F238E27FC236}">
                <a16:creationId xmlns:a16="http://schemas.microsoft.com/office/drawing/2014/main" id="{27E98BF7-D5D1-33EB-E073-ABED367394CC}"/>
              </a:ext>
            </a:extLst>
          </p:cNvPr>
          <p:cNvSpPr txBox="1">
            <a:spLocks/>
          </p:cNvSpPr>
          <p:nvPr/>
        </p:nvSpPr>
        <p:spPr>
          <a:xfrm>
            <a:off x="-542171" y="164162"/>
            <a:ext cx="3107572" cy="7608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algn="ctr"/>
            <a:r>
              <a:rPr lang="ja-JP" altLang="en-US" sz="1500" dirty="0"/>
              <a:t>話を戻して、</a:t>
            </a:r>
          </a:p>
        </p:txBody>
      </p:sp>
    </p:spTree>
    <p:extLst>
      <p:ext uri="{BB962C8B-B14F-4D97-AF65-F5344CB8AC3E}">
        <p14:creationId xmlns:p14="http://schemas.microsoft.com/office/powerpoint/2010/main" val="3893058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21E3A7-14E9-B9D3-AD4C-85A1553BAE48}"/>
              </a:ext>
            </a:extLst>
          </p:cNvPr>
          <p:cNvSpPr>
            <a:spLocks noGrp="1"/>
          </p:cNvSpPr>
          <p:nvPr>
            <p:ph type="title"/>
          </p:nvPr>
        </p:nvSpPr>
        <p:spPr>
          <a:xfrm>
            <a:off x="838200" y="1000125"/>
            <a:ext cx="10515600" cy="1325563"/>
          </a:xfrm>
        </p:spPr>
        <p:txBody>
          <a:bodyPr/>
          <a:lstStyle/>
          <a:p>
            <a:r>
              <a:rPr kumimoji="1" lang="ja-JP" altLang="en-US" sz="4400" dirty="0"/>
              <a:t>単純な</a:t>
            </a:r>
            <a:r>
              <a:rPr kumimoji="1" lang="en-US" altLang="ja-JP" sz="4400" dirty="0"/>
              <a:t>2</a:t>
            </a:r>
            <a:r>
              <a:rPr kumimoji="1" lang="ja-JP" altLang="en-US" sz="4400" dirty="0"/>
              <a:t>色の</a:t>
            </a:r>
            <a:r>
              <a:rPr lang="ja-JP" altLang="en-US" dirty="0"/>
              <a:t>混色の照明の場合</a:t>
            </a:r>
            <a:endParaRPr kumimoji="1" lang="ja-JP" altLang="en-US" dirty="0"/>
          </a:p>
        </p:txBody>
      </p:sp>
      <p:sp>
        <p:nvSpPr>
          <p:cNvPr id="3" name="コンテンツ プレースホルダー 2">
            <a:extLst>
              <a:ext uri="{FF2B5EF4-FFF2-40B4-BE49-F238E27FC236}">
                <a16:creationId xmlns:a16="http://schemas.microsoft.com/office/drawing/2014/main" id="{D3A6D861-EBA2-C1EF-C957-E47383B66302}"/>
              </a:ext>
            </a:extLst>
          </p:cNvPr>
          <p:cNvSpPr>
            <a:spLocks noGrp="1"/>
          </p:cNvSpPr>
          <p:nvPr>
            <p:ph idx="1"/>
          </p:nvPr>
        </p:nvSpPr>
        <p:spPr>
          <a:xfrm>
            <a:off x="778933" y="2629958"/>
            <a:ext cx="10515600" cy="4351338"/>
          </a:xfrm>
        </p:spPr>
        <p:txBody>
          <a:bodyPr>
            <a:normAutofit/>
          </a:bodyPr>
          <a:lstStyle/>
          <a:p>
            <a:pPr>
              <a:lnSpc>
                <a:spcPct val="130000"/>
              </a:lnSpc>
            </a:pPr>
            <a:r>
              <a:rPr kumimoji="1" lang="ja-JP" altLang="en-US" sz="2200" dirty="0"/>
              <a:t>続けて、単純な</a:t>
            </a:r>
            <a:r>
              <a:rPr kumimoji="1" lang="en-US" altLang="ja-JP" sz="2200" dirty="0"/>
              <a:t>2</a:t>
            </a:r>
            <a:r>
              <a:rPr kumimoji="1" lang="ja-JP" altLang="en-US" sz="2200" dirty="0"/>
              <a:t>色の混合物では、次のような結果が得られた。</a:t>
            </a:r>
          </a:p>
          <a:p>
            <a:pPr>
              <a:lnSpc>
                <a:spcPct val="130000"/>
              </a:lnSpc>
            </a:pPr>
            <a:r>
              <a:rPr kumimoji="1" lang="ja-JP" altLang="en-US" sz="2200" dirty="0"/>
              <a:t>赤と緑を混ぜて白にした場合： </a:t>
            </a:r>
            <a:r>
              <a:rPr kumimoji="1" lang="en-US" altLang="ja-JP" sz="2200" dirty="0"/>
              <a:t>No.1 </a:t>
            </a:r>
            <a:r>
              <a:rPr kumimoji="1" lang="ja-JP" altLang="en-US" sz="2200" dirty="0"/>
              <a:t>インディゴブルー、</a:t>
            </a:r>
            <a:r>
              <a:rPr kumimoji="1" lang="en-US" altLang="ja-JP" sz="2200" dirty="0"/>
              <a:t>No.2</a:t>
            </a:r>
            <a:r>
              <a:rPr kumimoji="1" lang="ja-JP" altLang="en-US" sz="2200" dirty="0"/>
              <a:t>番 レディッシュオレンジ、</a:t>
            </a:r>
            <a:r>
              <a:rPr kumimoji="1" lang="en-US" altLang="ja-JP" sz="2200" dirty="0"/>
              <a:t>No.3 </a:t>
            </a:r>
            <a:r>
              <a:rPr kumimoji="1" lang="ja-JP" altLang="en-US" sz="2200" dirty="0"/>
              <a:t>レディッシュオレンジ、</a:t>
            </a:r>
            <a:r>
              <a:rPr kumimoji="1" lang="en-US" altLang="ja-JP" sz="2200" dirty="0"/>
              <a:t>No.4 </a:t>
            </a:r>
            <a:r>
              <a:rPr kumimoji="1" lang="ja-JP" altLang="en-US" sz="2200" dirty="0"/>
              <a:t>ダークオレンジ</a:t>
            </a:r>
            <a:endParaRPr kumimoji="1" lang="en-US" altLang="ja-JP" sz="2200" dirty="0"/>
          </a:p>
          <a:p>
            <a:pPr>
              <a:lnSpc>
                <a:spcPct val="130000"/>
              </a:lnSpc>
            </a:pPr>
            <a:r>
              <a:rPr kumimoji="1" lang="ja-JP" altLang="en-US" sz="2200" dirty="0"/>
              <a:t>黄色と青色を混ぜて白に</a:t>
            </a:r>
            <a:r>
              <a:rPr lang="ja-JP" altLang="en-US" sz="2200" dirty="0"/>
              <a:t>した場合</a:t>
            </a:r>
            <a:r>
              <a:rPr kumimoji="1" lang="ja-JP" altLang="en-US" sz="2200" dirty="0"/>
              <a:t>： </a:t>
            </a:r>
            <a:r>
              <a:rPr kumimoji="1" lang="en-US" altLang="ja-JP" sz="2200" dirty="0"/>
              <a:t>No.1 </a:t>
            </a:r>
            <a:r>
              <a:rPr kumimoji="1" lang="ja-JP" altLang="en-US" sz="2200" dirty="0"/>
              <a:t>スカイブルー、</a:t>
            </a:r>
            <a:r>
              <a:rPr kumimoji="1" lang="en-US" altLang="ja-JP" sz="2200" dirty="0"/>
              <a:t>No.2 </a:t>
            </a:r>
            <a:r>
              <a:rPr kumimoji="1" lang="ja-JP" altLang="en-US" sz="2200" dirty="0"/>
              <a:t>セージグリーン、</a:t>
            </a:r>
            <a:r>
              <a:rPr kumimoji="1" lang="en-US" altLang="ja-JP" sz="2200" dirty="0"/>
              <a:t>No.3 </a:t>
            </a:r>
            <a:r>
              <a:rPr kumimoji="1" lang="ja-JP" altLang="en-US" sz="2200" dirty="0"/>
              <a:t>セージグリーン、</a:t>
            </a:r>
            <a:r>
              <a:rPr kumimoji="1" lang="en-US" altLang="ja-JP" sz="2200" dirty="0"/>
              <a:t>No.4 </a:t>
            </a:r>
            <a:r>
              <a:rPr kumimoji="1" lang="ja-JP" altLang="en-US" sz="2200" dirty="0"/>
              <a:t>ブルーイッシュブラック（おそらく黒）</a:t>
            </a:r>
          </a:p>
          <a:p>
            <a:pPr>
              <a:lnSpc>
                <a:spcPct val="130000"/>
              </a:lnSpc>
            </a:pPr>
            <a:r>
              <a:rPr kumimoji="1" lang="ja-JP" altLang="en-US" sz="2200" dirty="0"/>
              <a:t>これらの結果は、これらの色を一次受容体の分離に理論的に応用する上で極めて重要である。</a:t>
            </a:r>
          </a:p>
        </p:txBody>
      </p:sp>
    </p:spTree>
    <p:extLst>
      <p:ext uri="{BB962C8B-B14F-4D97-AF65-F5344CB8AC3E}">
        <p14:creationId xmlns:p14="http://schemas.microsoft.com/office/powerpoint/2010/main" val="493293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0FE2AC-9702-C6E2-FDA8-F585DE9F3FF8}"/>
              </a:ext>
            </a:extLst>
          </p:cNvPr>
          <p:cNvSpPr>
            <a:spLocks noGrp="1"/>
          </p:cNvSpPr>
          <p:nvPr>
            <p:ph type="title"/>
          </p:nvPr>
        </p:nvSpPr>
        <p:spPr/>
        <p:txBody>
          <a:bodyPr/>
          <a:lstStyle/>
          <a:p>
            <a:r>
              <a:rPr kumimoji="1" lang="ja-JP" altLang="en-US" dirty="0"/>
              <a:t>フィネガンとムーアの研究</a:t>
            </a:r>
          </a:p>
        </p:txBody>
      </p:sp>
      <p:sp>
        <p:nvSpPr>
          <p:cNvPr id="3" name="コンテンツ プレースホルダー 2">
            <a:extLst>
              <a:ext uri="{FF2B5EF4-FFF2-40B4-BE49-F238E27FC236}">
                <a16:creationId xmlns:a16="http://schemas.microsoft.com/office/drawing/2014/main" id="{C131A9D4-77A3-ECCE-4805-37EADB0EDC22}"/>
              </a:ext>
            </a:extLst>
          </p:cNvPr>
          <p:cNvSpPr>
            <a:spLocks noGrp="1"/>
          </p:cNvSpPr>
          <p:nvPr>
            <p:ph idx="1"/>
          </p:nvPr>
        </p:nvSpPr>
        <p:spPr/>
        <p:txBody>
          <a:bodyPr>
            <a:normAutofit/>
          </a:bodyPr>
          <a:lstStyle/>
          <a:p>
            <a:pPr>
              <a:lnSpc>
                <a:spcPct val="130000"/>
              </a:lnSpc>
            </a:pPr>
            <a:r>
              <a:rPr kumimoji="1" lang="en-US" altLang="ja-JP" sz="2200" dirty="0"/>
              <a:t>1895</a:t>
            </a:r>
            <a:r>
              <a:rPr kumimoji="1" lang="ja-JP" altLang="en-US" sz="2200" dirty="0"/>
              <a:t>年、フィネガンとムーア（</a:t>
            </a:r>
            <a:r>
              <a:rPr kumimoji="1" lang="en-US" altLang="ja-JP" sz="2200" dirty="0"/>
              <a:t>Finnegan &amp; Moore</a:t>
            </a:r>
            <a:r>
              <a:rPr kumimoji="1" lang="ja-JP" altLang="en-US" sz="2200" dirty="0"/>
              <a:t>）は、</a:t>
            </a:r>
            <a:r>
              <a:rPr kumimoji="1" lang="en-US" altLang="ja-JP" sz="2200" dirty="0"/>
              <a:t>Figs.</a:t>
            </a:r>
            <a:r>
              <a:rPr lang="ja-JP" altLang="en-US" sz="2200" dirty="0"/>
              <a:t> </a:t>
            </a:r>
            <a:r>
              <a:rPr lang="en-US" altLang="ja-JP" sz="2200" dirty="0"/>
              <a:t>1</a:t>
            </a:r>
            <a:r>
              <a:rPr kumimoji="1" lang="en-US" altLang="ja-JP" sz="2200" dirty="0"/>
              <a:t>n </a:t>
            </a:r>
            <a:r>
              <a:rPr kumimoji="1" lang="ja-JP" altLang="en-US" sz="2200" dirty="0"/>
              <a:t>と </a:t>
            </a:r>
            <a:r>
              <a:rPr kumimoji="1" lang="en-US" altLang="ja-JP" sz="2200" dirty="0"/>
              <a:t>1o </a:t>
            </a:r>
            <a:r>
              <a:rPr kumimoji="1" lang="ja-JP" altLang="en-US" sz="2200" dirty="0"/>
              <a:t>に示す</a:t>
            </a:r>
            <a:r>
              <a:rPr kumimoji="1" lang="en-US" altLang="ja-JP" sz="2200" dirty="0"/>
              <a:t>2</a:t>
            </a:r>
            <a:r>
              <a:rPr kumimoji="1" lang="ja-JP" altLang="en-US" sz="2200" dirty="0"/>
              <a:t>つの円盤を作成した。</a:t>
            </a:r>
            <a:endParaRPr kumimoji="1" lang="en-US" altLang="ja-JP" sz="2200" dirty="0"/>
          </a:p>
          <a:p>
            <a:pPr>
              <a:lnSpc>
                <a:spcPct val="130000"/>
              </a:lnSpc>
            </a:pPr>
            <a:r>
              <a:rPr kumimoji="1" lang="ja-JP" altLang="en-US" sz="2200" dirty="0"/>
              <a:t>線の幅は非常に重要で、線が広すぎると端の方にしか色が出ない。</a:t>
            </a:r>
            <a:endParaRPr kumimoji="1" lang="en-US" altLang="ja-JP" sz="2200" dirty="0"/>
          </a:p>
          <a:p>
            <a:pPr>
              <a:lnSpc>
                <a:spcPct val="130000"/>
              </a:lnSpc>
            </a:pPr>
            <a:r>
              <a:rPr kumimoji="1" lang="ja-JP" altLang="en-US" sz="2200" dirty="0"/>
              <a:t>さらに、線に対する白黒の順序と回転速度が、見える色を決定する。</a:t>
            </a:r>
          </a:p>
        </p:txBody>
      </p:sp>
      <p:pic>
        <p:nvPicPr>
          <p:cNvPr id="5" name="図 4" descr="ロゴ&#10;&#10;自動的に生成された説明">
            <a:extLst>
              <a:ext uri="{FF2B5EF4-FFF2-40B4-BE49-F238E27FC236}">
                <a16:creationId xmlns:a16="http://schemas.microsoft.com/office/drawing/2014/main" id="{1CC370FF-93E7-39E9-B3DE-7488CA1BC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703" y="4025754"/>
            <a:ext cx="5702593" cy="2832246"/>
          </a:xfrm>
          <a:prstGeom prst="rect">
            <a:avLst/>
          </a:prstGeom>
        </p:spPr>
      </p:pic>
      <p:sp>
        <p:nvSpPr>
          <p:cNvPr id="6" name="テキスト ボックス 5">
            <a:extLst>
              <a:ext uri="{FF2B5EF4-FFF2-40B4-BE49-F238E27FC236}">
                <a16:creationId xmlns:a16="http://schemas.microsoft.com/office/drawing/2014/main" id="{4E4C9601-5460-878E-1CF2-294BB14FFE4A}"/>
              </a:ext>
            </a:extLst>
          </p:cNvPr>
          <p:cNvSpPr txBox="1"/>
          <p:nvPr/>
        </p:nvSpPr>
        <p:spPr>
          <a:xfrm>
            <a:off x="227662" y="5965651"/>
            <a:ext cx="2879604" cy="692497"/>
          </a:xfrm>
          <a:prstGeom prst="rect">
            <a:avLst/>
          </a:prstGeom>
          <a:noFill/>
        </p:spPr>
        <p:txBody>
          <a:bodyPr wrap="square" rtlCol="0">
            <a:spAutoFit/>
          </a:bodyPr>
          <a:lstStyle/>
          <a:p>
            <a:r>
              <a:rPr kumimoji="1" lang="en-US" altLang="ja-JP" sz="1300" dirty="0"/>
              <a:t>FINNEGAN, J. M., &amp; MOORE, B. The artificial spectrum top. Nature, </a:t>
            </a:r>
            <a:r>
              <a:rPr kumimoji="1" lang="en-US" altLang="ja-JP" sz="1300" dirty="0" err="1"/>
              <a:t>Lond</a:t>
            </a:r>
            <a:r>
              <a:rPr kumimoji="1" lang="en-US" altLang="ja-JP" sz="1300" dirty="0"/>
              <a:t>., 1895, 51, 292-293.</a:t>
            </a:r>
            <a:endParaRPr kumimoji="1" lang="ja-JP" altLang="en-US" sz="1300" dirty="0"/>
          </a:p>
        </p:txBody>
      </p:sp>
      <p:sp>
        <p:nvSpPr>
          <p:cNvPr id="4" name="テキスト ボックス 3">
            <a:extLst>
              <a:ext uri="{FF2B5EF4-FFF2-40B4-BE49-F238E27FC236}">
                <a16:creationId xmlns:a16="http://schemas.microsoft.com/office/drawing/2014/main" id="{6EF76A16-03B4-FFD2-7C60-B527A094C7EB}"/>
              </a:ext>
            </a:extLst>
          </p:cNvPr>
          <p:cNvSpPr txBox="1"/>
          <p:nvPr/>
        </p:nvSpPr>
        <p:spPr>
          <a:xfrm>
            <a:off x="9144001" y="4495800"/>
            <a:ext cx="2820338" cy="1754326"/>
          </a:xfrm>
          <a:prstGeom prst="rect">
            <a:avLst/>
          </a:prstGeom>
          <a:noFill/>
        </p:spPr>
        <p:txBody>
          <a:bodyPr wrap="square" rtlCol="0">
            <a:spAutoFit/>
          </a:bodyPr>
          <a:lstStyle/>
          <a:p>
            <a:r>
              <a:rPr lang="ja-JP" altLang="en-US" dirty="0"/>
              <a:t>北岡注：線は細い方が色は鮮やかに見えることを指摘した最初の研究と思われる。黒地に白線のバージョン（右図）の研究も初めてかもしれない。</a:t>
            </a:r>
            <a:endParaRPr kumimoji="1" lang="ja-JP" altLang="en-US" dirty="0"/>
          </a:p>
        </p:txBody>
      </p:sp>
    </p:spTree>
    <p:extLst>
      <p:ext uri="{BB962C8B-B14F-4D97-AF65-F5344CB8AC3E}">
        <p14:creationId xmlns:p14="http://schemas.microsoft.com/office/powerpoint/2010/main" val="41904492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F8870B-F13C-23C6-DDC2-FCFDD1E56534}"/>
              </a:ext>
            </a:extLst>
          </p:cNvPr>
          <p:cNvSpPr>
            <a:spLocks noGrp="1"/>
          </p:cNvSpPr>
          <p:nvPr>
            <p:ph type="title"/>
          </p:nvPr>
        </p:nvSpPr>
        <p:spPr>
          <a:xfrm>
            <a:off x="838200" y="1160992"/>
            <a:ext cx="10515600" cy="1325563"/>
          </a:xfrm>
        </p:spPr>
        <p:txBody>
          <a:bodyPr/>
          <a:lstStyle/>
          <a:p>
            <a:r>
              <a:rPr kumimoji="1" lang="ja-JP" altLang="en-US" dirty="0"/>
              <a:t>エドリッジ</a:t>
            </a:r>
            <a:r>
              <a:rPr kumimoji="1" lang="en-US" altLang="ja-JP" dirty="0"/>
              <a:t>=</a:t>
            </a:r>
            <a:r>
              <a:rPr kumimoji="1" lang="ja-JP" altLang="en-US" dirty="0"/>
              <a:t>グリーン</a:t>
            </a:r>
            <a:r>
              <a:rPr lang="ja-JP" altLang="en-US" dirty="0"/>
              <a:t>の研究</a:t>
            </a:r>
            <a:endParaRPr kumimoji="1" lang="ja-JP" altLang="en-US" dirty="0"/>
          </a:p>
        </p:txBody>
      </p:sp>
      <p:sp>
        <p:nvSpPr>
          <p:cNvPr id="3" name="コンテンツ プレースホルダー 2">
            <a:extLst>
              <a:ext uri="{FF2B5EF4-FFF2-40B4-BE49-F238E27FC236}">
                <a16:creationId xmlns:a16="http://schemas.microsoft.com/office/drawing/2014/main" id="{A4108204-C4EF-26E1-ADA8-834183032750}"/>
              </a:ext>
            </a:extLst>
          </p:cNvPr>
          <p:cNvSpPr>
            <a:spLocks noGrp="1"/>
          </p:cNvSpPr>
          <p:nvPr>
            <p:ph idx="1"/>
          </p:nvPr>
        </p:nvSpPr>
        <p:spPr>
          <a:xfrm>
            <a:off x="778933" y="3197225"/>
            <a:ext cx="10515600" cy="4351338"/>
          </a:xfrm>
        </p:spPr>
        <p:txBody>
          <a:bodyPr>
            <a:normAutofit/>
          </a:bodyPr>
          <a:lstStyle/>
          <a:p>
            <a:pPr>
              <a:lnSpc>
                <a:spcPct val="130000"/>
              </a:lnSpc>
            </a:pPr>
            <a:r>
              <a:rPr kumimoji="1" lang="ja-JP" altLang="en-US" sz="2200" dirty="0"/>
              <a:t>エドリッジ</a:t>
            </a:r>
            <a:r>
              <a:rPr kumimoji="1" lang="en-US" altLang="ja-JP" sz="2200" dirty="0"/>
              <a:t>=</a:t>
            </a:r>
            <a:r>
              <a:rPr kumimoji="1" lang="ja-JP" altLang="en-US" sz="2200" dirty="0"/>
              <a:t>グリーン（</a:t>
            </a:r>
            <a:r>
              <a:rPr kumimoji="1" lang="en-US" altLang="ja-JP" sz="2200" dirty="0" err="1"/>
              <a:t>Edridge</a:t>
            </a:r>
            <a:r>
              <a:rPr kumimoji="1" lang="en-US" altLang="ja-JP" sz="2200" dirty="0"/>
              <a:t>-Green</a:t>
            </a:r>
            <a:r>
              <a:rPr kumimoji="1" lang="ja-JP" altLang="en-US" sz="2200" dirty="0"/>
              <a:t>） は、</a:t>
            </a:r>
            <a:r>
              <a:rPr kumimoji="1" lang="en-US" altLang="ja-JP" sz="2200" dirty="0"/>
              <a:t>1895</a:t>
            </a:r>
            <a:r>
              <a:rPr kumimoji="1" lang="ja-JP" altLang="en-US" sz="2200" dirty="0"/>
              <a:t>年に、ベンハムのコマの主観色について、以前ヘルムホルツとフェヒナーによって議論されていた六角形のセル構造</a:t>
            </a:r>
            <a:r>
              <a:rPr lang="ja-JP" altLang="en-US" sz="2200" dirty="0"/>
              <a:t>が見られることを</a:t>
            </a:r>
            <a:r>
              <a:rPr kumimoji="1" lang="ja-JP" altLang="en-US" sz="2200" dirty="0"/>
              <a:t>報告した。</a:t>
            </a:r>
          </a:p>
        </p:txBody>
      </p:sp>
      <p:sp>
        <p:nvSpPr>
          <p:cNvPr id="4" name="テキスト ボックス 3">
            <a:extLst>
              <a:ext uri="{FF2B5EF4-FFF2-40B4-BE49-F238E27FC236}">
                <a16:creationId xmlns:a16="http://schemas.microsoft.com/office/drawing/2014/main" id="{F340C146-E264-25A3-3187-4575B0796209}"/>
              </a:ext>
            </a:extLst>
          </p:cNvPr>
          <p:cNvSpPr txBox="1"/>
          <p:nvPr/>
        </p:nvSpPr>
        <p:spPr>
          <a:xfrm>
            <a:off x="2734733" y="5274733"/>
            <a:ext cx="3887731"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EDRIDGE-GREEN, F. W. The artificial</a:t>
            </a:r>
          </a:p>
          <a:p>
            <a:pPr algn="l"/>
            <a:r>
              <a:rPr lang="en-US" altLang="ja-JP" sz="1800" b="0" i="0" u="none" strike="noStrike" baseline="0" dirty="0">
                <a:latin typeface="Times New Roman" panose="02020603050405020304" pitchFamily="18" charset="0"/>
              </a:rPr>
              <a:t>spectrum top. </a:t>
            </a:r>
            <a:r>
              <a:rPr lang="en-US" altLang="ja-JP" sz="1800" b="0" i="1" u="none" strike="noStrike" baseline="0" dirty="0">
                <a:latin typeface="Times New Roman" panose="02020603050405020304" pitchFamily="18" charset="0"/>
              </a:rPr>
              <a:t>Nature, Land., </a:t>
            </a:r>
            <a:r>
              <a:rPr lang="en-US" altLang="ja-JP" sz="1800" b="0" i="0" u="none" strike="noStrike" baseline="0" dirty="0">
                <a:latin typeface="Times New Roman" panose="02020603050405020304" pitchFamily="18" charset="0"/>
              </a:rPr>
              <a:t>1895,</a:t>
            </a:r>
          </a:p>
          <a:p>
            <a:pPr algn="l"/>
            <a:r>
              <a:rPr lang="en-US" altLang="ja-JP" sz="1800" b="0" i="0" u="none" strike="noStrike" baseline="0" dirty="0">
                <a:latin typeface="Times New Roman" panose="02020603050405020304" pitchFamily="18" charset="0"/>
              </a:rPr>
              <a:t>51, 321.</a:t>
            </a:r>
            <a:endParaRPr kumimoji="1" lang="ja-JP" altLang="en-US" dirty="0"/>
          </a:p>
        </p:txBody>
      </p:sp>
    </p:spTree>
    <p:extLst>
      <p:ext uri="{BB962C8B-B14F-4D97-AF65-F5344CB8AC3E}">
        <p14:creationId xmlns:p14="http://schemas.microsoft.com/office/powerpoint/2010/main" val="5442740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56DF4A1-0258-D3D1-7679-0D403DFB65FD}"/>
              </a:ext>
            </a:extLst>
          </p:cNvPr>
          <p:cNvSpPr>
            <a:spLocks noGrp="1"/>
          </p:cNvSpPr>
          <p:nvPr>
            <p:ph idx="1"/>
          </p:nvPr>
        </p:nvSpPr>
        <p:spPr>
          <a:xfrm>
            <a:off x="838200" y="2350559"/>
            <a:ext cx="10515600" cy="2458508"/>
          </a:xfrm>
        </p:spPr>
        <p:txBody>
          <a:bodyPr>
            <a:normAutofit/>
          </a:bodyPr>
          <a:lstStyle/>
          <a:p>
            <a:pPr>
              <a:lnSpc>
                <a:spcPct val="130000"/>
              </a:lnSpc>
            </a:pPr>
            <a:r>
              <a:rPr kumimoji="1" lang="ja-JP" altLang="en-US" sz="2200" dirty="0"/>
              <a:t>ベンハムは、注で、自分の説（著者注：ありえないが）は、フィネンガンとムーアが述べた回転数変化による色の変化を十分に説明できると述べている。しかし、この記述は明確ではない。</a:t>
            </a:r>
          </a:p>
        </p:txBody>
      </p:sp>
      <p:sp>
        <p:nvSpPr>
          <p:cNvPr id="4" name="テキスト ボックス 3">
            <a:extLst>
              <a:ext uri="{FF2B5EF4-FFF2-40B4-BE49-F238E27FC236}">
                <a16:creationId xmlns:a16="http://schemas.microsoft.com/office/drawing/2014/main" id="{44826074-F5AC-3B36-295E-1B1FEEEAC7AC}"/>
              </a:ext>
            </a:extLst>
          </p:cNvPr>
          <p:cNvSpPr txBox="1"/>
          <p:nvPr/>
        </p:nvSpPr>
        <p:spPr>
          <a:xfrm>
            <a:off x="3564466" y="4114800"/>
            <a:ext cx="3886641" cy="646331"/>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BENHAH, C. E. The artificial spectrum</a:t>
            </a:r>
          </a:p>
          <a:p>
            <a:pPr algn="l"/>
            <a:r>
              <a:rPr lang="en-US" altLang="ja-JP" sz="1800" b="0" i="0" u="none" strike="noStrike" baseline="0" dirty="0">
                <a:latin typeface="Times New Roman" panose="02020603050405020304" pitchFamily="18" charset="0"/>
              </a:rPr>
              <a:t>top. </a:t>
            </a:r>
            <a:r>
              <a:rPr lang="en-US" altLang="ja-JP" sz="1800" b="0" i="1" u="none" strike="noStrike" baseline="0" dirty="0">
                <a:latin typeface="Times New Roman" panose="02020603050405020304" pitchFamily="18" charset="0"/>
              </a:rPr>
              <a:t>Nature, Land., </a:t>
            </a:r>
            <a:r>
              <a:rPr lang="en-US" altLang="ja-JP" sz="1800" b="0" i="0" u="none" strike="noStrike" baseline="0" dirty="0">
                <a:latin typeface="Times New Roman" panose="02020603050405020304" pitchFamily="18" charset="0"/>
              </a:rPr>
              <a:t>1895, 51,</a:t>
            </a:r>
            <a:r>
              <a:rPr lang="ja-JP" altLang="en-US" dirty="0">
                <a:latin typeface="Times New Roman" panose="02020603050405020304" pitchFamily="18" charset="0"/>
              </a:rPr>
              <a:t> </a:t>
            </a:r>
            <a:r>
              <a:rPr lang="en-US" altLang="ja-JP" sz="1800" b="0" i="0" u="none" strike="noStrike" baseline="0" dirty="0">
                <a:latin typeface="Times New Roman" panose="02020603050405020304" pitchFamily="18" charset="0"/>
              </a:rPr>
              <a:t>321.</a:t>
            </a:r>
            <a:endParaRPr kumimoji="1" lang="ja-JP" altLang="en-US" dirty="0"/>
          </a:p>
        </p:txBody>
      </p:sp>
    </p:spTree>
    <p:extLst>
      <p:ext uri="{BB962C8B-B14F-4D97-AF65-F5344CB8AC3E}">
        <p14:creationId xmlns:p14="http://schemas.microsoft.com/office/powerpoint/2010/main" val="1210239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C83959-CE74-58B9-55FC-B28FC666FD27}"/>
              </a:ext>
            </a:extLst>
          </p:cNvPr>
          <p:cNvSpPr>
            <a:spLocks noGrp="1"/>
          </p:cNvSpPr>
          <p:nvPr>
            <p:ph type="title"/>
          </p:nvPr>
        </p:nvSpPr>
        <p:spPr>
          <a:xfrm>
            <a:off x="1016000" y="949325"/>
            <a:ext cx="10515600" cy="1325563"/>
          </a:xfrm>
        </p:spPr>
        <p:txBody>
          <a:bodyPr/>
          <a:lstStyle/>
          <a:p>
            <a:r>
              <a:rPr lang="ja-JP" altLang="en-US" dirty="0"/>
              <a:t>ターナーの工夫</a:t>
            </a:r>
            <a:endParaRPr kumimoji="1" lang="ja-JP" altLang="en-US" dirty="0"/>
          </a:p>
        </p:txBody>
      </p:sp>
      <p:sp>
        <p:nvSpPr>
          <p:cNvPr id="3" name="コンテンツ プレースホルダー 2">
            <a:extLst>
              <a:ext uri="{FF2B5EF4-FFF2-40B4-BE49-F238E27FC236}">
                <a16:creationId xmlns:a16="http://schemas.microsoft.com/office/drawing/2014/main" id="{695105D5-0D9A-C626-893E-A8395F602039}"/>
              </a:ext>
            </a:extLst>
          </p:cNvPr>
          <p:cNvSpPr>
            <a:spLocks noGrp="1"/>
          </p:cNvSpPr>
          <p:nvPr>
            <p:ph idx="1"/>
          </p:nvPr>
        </p:nvSpPr>
        <p:spPr>
          <a:xfrm>
            <a:off x="838200" y="2506662"/>
            <a:ext cx="10515600" cy="2285471"/>
          </a:xfrm>
        </p:spPr>
        <p:txBody>
          <a:bodyPr>
            <a:normAutofit/>
          </a:bodyPr>
          <a:lstStyle/>
          <a:p>
            <a:pPr>
              <a:lnSpc>
                <a:spcPct val="130000"/>
              </a:lnSpc>
            </a:pPr>
            <a:r>
              <a:rPr kumimoji="1" lang="ja-JP" altLang="en-US" sz="2200" dirty="0"/>
              <a:t>ターナー（</a:t>
            </a:r>
            <a:r>
              <a:rPr kumimoji="1" lang="en-US" altLang="ja-JP" sz="2200" dirty="0"/>
              <a:t>Turner</a:t>
            </a:r>
            <a:r>
              <a:rPr kumimoji="1" lang="ja-JP" altLang="en-US" sz="2200" dirty="0"/>
              <a:t>）は、ガラス製のスペクトルコマを映写機のスライドホルダーに挿入し、回転させて投影する装置を提案し、大勢の観客にデモンストレーションを行うことができるようにした。彼はまた、さらなる効果を得るためにカラーフィルターを使用することも提案した。</a:t>
            </a:r>
          </a:p>
        </p:txBody>
      </p:sp>
      <p:sp>
        <p:nvSpPr>
          <p:cNvPr id="4" name="テキスト ボックス 3">
            <a:extLst>
              <a:ext uri="{FF2B5EF4-FFF2-40B4-BE49-F238E27FC236}">
                <a16:creationId xmlns:a16="http://schemas.microsoft.com/office/drawing/2014/main" id="{F3E00910-4642-3296-4675-D33C5AE43E39}"/>
              </a:ext>
            </a:extLst>
          </p:cNvPr>
          <p:cNvSpPr txBox="1"/>
          <p:nvPr/>
        </p:nvSpPr>
        <p:spPr>
          <a:xfrm>
            <a:off x="3556000" y="4700741"/>
            <a:ext cx="3623734" cy="646331"/>
          </a:xfrm>
          <a:prstGeom prst="rect">
            <a:avLst/>
          </a:prstGeom>
          <a:noFill/>
        </p:spPr>
        <p:txBody>
          <a:bodyPr wrap="square" rtlCol="0">
            <a:spAutoFit/>
          </a:bodyPr>
          <a:lstStyle/>
          <a:p>
            <a:r>
              <a:rPr kumimoji="1" lang="en-US" altLang="ja-JP" dirty="0"/>
              <a:t>TURNER, D. The spectrum top.</a:t>
            </a:r>
          </a:p>
          <a:p>
            <a:r>
              <a:rPr kumimoji="1" lang="en-US" altLang="ja-JP" dirty="0"/>
              <a:t>Nature, </a:t>
            </a:r>
            <a:r>
              <a:rPr kumimoji="1" lang="en-US" altLang="ja-JP" dirty="0" err="1"/>
              <a:t>Lond</a:t>
            </a:r>
            <a:r>
              <a:rPr kumimoji="1" lang="en-US" altLang="ja-JP" dirty="0"/>
              <a:t>., 1895, 51, 438.</a:t>
            </a:r>
            <a:endParaRPr kumimoji="1" lang="ja-JP" altLang="en-US" dirty="0"/>
          </a:p>
        </p:txBody>
      </p:sp>
    </p:spTree>
    <p:extLst>
      <p:ext uri="{BB962C8B-B14F-4D97-AF65-F5344CB8AC3E}">
        <p14:creationId xmlns:p14="http://schemas.microsoft.com/office/powerpoint/2010/main" val="25571269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5BD3B3-1ECA-EE7A-C826-80DF487190F3}"/>
              </a:ext>
            </a:extLst>
          </p:cNvPr>
          <p:cNvSpPr>
            <a:spLocks noGrp="1"/>
          </p:cNvSpPr>
          <p:nvPr>
            <p:ph type="title"/>
          </p:nvPr>
        </p:nvSpPr>
        <p:spPr>
          <a:xfrm>
            <a:off x="838200" y="1033990"/>
            <a:ext cx="10515600" cy="1325563"/>
          </a:xfrm>
        </p:spPr>
        <p:txBody>
          <a:bodyPr/>
          <a:lstStyle/>
          <a:p>
            <a:r>
              <a:rPr kumimoji="1" lang="ja-JP" altLang="en-US" dirty="0"/>
              <a:t>著作権問題</a:t>
            </a:r>
          </a:p>
        </p:txBody>
      </p:sp>
      <p:sp>
        <p:nvSpPr>
          <p:cNvPr id="3" name="コンテンツ プレースホルダー 2">
            <a:extLst>
              <a:ext uri="{FF2B5EF4-FFF2-40B4-BE49-F238E27FC236}">
                <a16:creationId xmlns:a16="http://schemas.microsoft.com/office/drawing/2014/main" id="{C6EEAA8F-7162-6C11-7BD2-A3B318788E43}"/>
              </a:ext>
            </a:extLst>
          </p:cNvPr>
          <p:cNvSpPr>
            <a:spLocks noGrp="1"/>
          </p:cNvSpPr>
          <p:nvPr>
            <p:ph idx="1"/>
          </p:nvPr>
        </p:nvSpPr>
        <p:spPr>
          <a:xfrm>
            <a:off x="838200" y="2555499"/>
            <a:ext cx="10515600" cy="2145242"/>
          </a:xfrm>
        </p:spPr>
        <p:txBody>
          <a:bodyPr>
            <a:normAutofit/>
          </a:bodyPr>
          <a:lstStyle/>
          <a:p>
            <a:pPr>
              <a:lnSpc>
                <a:spcPct val="130000"/>
              </a:lnSpc>
            </a:pPr>
            <a:r>
              <a:rPr kumimoji="1" lang="ja-JP" altLang="en-US" sz="2200" dirty="0"/>
              <a:t>ニュートン社は、ベンハムのコマが著作権で保護されていること、円盤を投影いることは禁止だとして、科学者の注意を喚起した。</a:t>
            </a:r>
          </a:p>
          <a:p>
            <a:pPr marL="0" indent="0">
              <a:lnSpc>
                <a:spcPct val="130000"/>
              </a:lnSpc>
              <a:buNone/>
            </a:pPr>
            <a:r>
              <a:rPr kumimoji="1" lang="en-US" altLang="ja-JP" sz="1500" dirty="0"/>
              <a:t>Newton and Co. called the attention of the scientific public to the fact that the Benham disk was copyrighted and that the use of the disk for projection was prohibited.</a:t>
            </a:r>
            <a:endParaRPr kumimoji="1" lang="ja-JP" altLang="en-US" sz="1500" dirty="0"/>
          </a:p>
        </p:txBody>
      </p:sp>
      <p:sp>
        <p:nvSpPr>
          <p:cNvPr id="4" name="テキスト ボックス 3">
            <a:extLst>
              <a:ext uri="{FF2B5EF4-FFF2-40B4-BE49-F238E27FC236}">
                <a16:creationId xmlns:a16="http://schemas.microsoft.com/office/drawing/2014/main" id="{2DD7F5B2-AA56-9CCB-96CA-5A25D6855282}"/>
              </a:ext>
            </a:extLst>
          </p:cNvPr>
          <p:cNvSpPr txBox="1"/>
          <p:nvPr/>
        </p:nvSpPr>
        <p:spPr>
          <a:xfrm>
            <a:off x="3556000" y="4700741"/>
            <a:ext cx="3623734" cy="646331"/>
          </a:xfrm>
          <a:prstGeom prst="rect">
            <a:avLst/>
          </a:prstGeom>
          <a:noFill/>
        </p:spPr>
        <p:txBody>
          <a:bodyPr wrap="square" rtlCol="0">
            <a:spAutoFit/>
          </a:bodyPr>
          <a:lstStyle/>
          <a:p>
            <a:r>
              <a:rPr kumimoji="1" lang="en-US" altLang="ja-JP" dirty="0"/>
              <a:t>TURNER, D. The spectrum top.</a:t>
            </a:r>
          </a:p>
          <a:p>
            <a:r>
              <a:rPr kumimoji="1" lang="en-US" altLang="ja-JP" dirty="0"/>
              <a:t>Nature, </a:t>
            </a:r>
            <a:r>
              <a:rPr kumimoji="1" lang="en-US" altLang="ja-JP" dirty="0" err="1"/>
              <a:t>Lond</a:t>
            </a:r>
            <a:r>
              <a:rPr kumimoji="1" lang="en-US" altLang="ja-JP" dirty="0"/>
              <a:t>., 1895, 51, 438.</a:t>
            </a:r>
            <a:endParaRPr kumimoji="1" lang="ja-JP" altLang="en-US" dirty="0"/>
          </a:p>
        </p:txBody>
      </p:sp>
    </p:spTree>
    <p:extLst>
      <p:ext uri="{BB962C8B-B14F-4D97-AF65-F5344CB8AC3E}">
        <p14:creationId xmlns:p14="http://schemas.microsoft.com/office/powerpoint/2010/main" val="3252716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BEFCD1-8ABE-DB01-CBFD-009CBBAEEABE}"/>
              </a:ext>
            </a:extLst>
          </p:cNvPr>
          <p:cNvSpPr>
            <a:spLocks noGrp="1"/>
          </p:cNvSpPr>
          <p:nvPr>
            <p:ph type="title"/>
          </p:nvPr>
        </p:nvSpPr>
        <p:spPr>
          <a:xfrm>
            <a:off x="838200" y="1144058"/>
            <a:ext cx="10515600" cy="1325563"/>
          </a:xfrm>
        </p:spPr>
        <p:txBody>
          <a:bodyPr/>
          <a:lstStyle/>
          <a:p>
            <a:r>
              <a:rPr kumimoji="1" lang="ja-JP" altLang="en-US" dirty="0"/>
              <a:t>著作権問題</a:t>
            </a:r>
            <a:r>
              <a:rPr lang="ja-JP" altLang="en-US" dirty="0"/>
              <a:t>の</a:t>
            </a:r>
            <a:r>
              <a:rPr kumimoji="1" lang="ja-JP" altLang="en-US" dirty="0"/>
              <a:t>回避策</a:t>
            </a:r>
          </a:p>
        </p:txBody>
      </p:sp>
      <p:sp>
        <p:nvSpPr>
          <p:cNvPr id="3" name="コンテンツ プレースホルダー 2">
            <a:extLst>
              <a:ext uri="{FF2B5EF4-FFF2-40B4-BE49-F238E27FC236}">
                <a16:creationId xmlns:a16="http://schemas.microsoft.com/office/drawing/2014/main" id="{C278E758-CD66-FBF5-A7FD-0841CC943079}"/>
              </a:ext>
            </a:extLst>
          </p:cNvPr>
          <p:cNvSpPr>
            <a:spLocks noGrp="1"/>
          </p:cNvSpPr>
          <p:nvPr>
            <p:ph idx="1"/>
          </p:nvPr>
        </p:nvSpPr>
        <p:spPr>
          <a:xfrm>
            <a:off x="719667" y="2758282"/>
            <a:ext cx="10515600" cy="1397793"/>
          </a:xfrm>
        </p:spPr>
        <p:txBody>
          <a:bodyPr>
            <a:normAutofit/>
          </a:bodyPr>
          <a:lstStyle/>
          <a:p>
            <a:pPr>
              <a:lnSpc>
                <a:spcPct val="130000"/>
              </a:lnSpc>
            </a:pPr>
            <a:r>
              <a:rPr kumimoji="1" lang="ja-JP" altLang="en-US" sz="2200" dirty="0"/>
              <a:t>そこで、ハースト（</a:t>
            </a:r>
            <a:r>
              <a:rPr kumimoji="1" lang="en-US" altLang="ja-JP" sz="2200" dirty="0"/>
              <a:t>Hurst</a:t>
            </a:r>
            <a:r>
              <a:rPr kumimoji="1" lang="ja-JP" altLang="en-US" sz="2200" dirty="0"/>
              <a:t>）は、著作権の問題のない</a:t>
            </a:r>
            <a:r>
              <a:rPr kumimoji="1" lang="en-US" altLang="ja-JP" sz="2200" dirty="0"/>
              <a:t>3</a:t>
            </a:r>
            <a:r>
              <a:rPr kumimoji="1" lang="ja-JP" altLang="en-US" sz="2200" dirty="0"/>
              <a:t>つの新しい円盤を提案した（</a:t>
            </a:r>
            <a:r>
              <a:rPr kumimoji="1" lang="en-US" altLang="ja-JP" sz="2200" dirty="0"/>
              <a:t>Figs. 1p, 1q, and 1r</a:t>
            </a:r>
            <a:r>
              <a:rPr kumimoji="1" lang="ja-JP" altLang="en-US" sz="2200" dirty="0"/>
              <a:t>）。</a:t>
            </a:r>
            <a:r>
              <a:rPr kumimoji="1" lang="ja-JP" altLang="en-US" sz="1900" dirty="0"/>
              <a:t>（北岡注：主観色は見えるが、イマイチだと思うぞ）</a:t>
            </a:r>
          </a:p>
          <a:p>
            <a:pPr marL="0" indent="0">
              <a:buNone/>
            </a:pPr>
            <a:endParaRPr kumimoji="1" lang="ja-JP" altLang="en-US" dirty="0"/>
          </a:p>
        </p:txBody>
      </p:sp>
      <p:pic>
        <p:nvPicPr>
          <p:cNvPr id="5" name="図 4" descr="挿絵 が含まれている画像&#10;&#10;自動的に生成された説明">
            <a:extLst>
              <a:ext uri="{FF2B5EF4-FFF2-40B4-BE49-F238E27FC236}">
                <a16:creationId xmlns:a16="http://schemas.microsoft.com/office/drawing/2014/main" id="{43179598-5790-941A-61DB-23A36AF61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299" y="4156075"/>
            <a:ext cx="7657246" cy="2565400"/>
          </a:xfrm>
          <a:prstGeom prst="rect">
            <a:avLst/>
          </a:prstGeom>
        </p:spPr>
      </p:pic>
    </p:spTree>
    <p:extLst>
      <p:ext uri="{BB962C8B-B14F-4D97-AF65-F5344CB8AC3E}">
        <p14:creationId xmlns:p14="http://schemas.microsoft.com/office/powerpoint/2010/main" val="3452064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B2E415-3EFB-40F3-AAAE-0CB8AFC2ABF7}"/>
              </a:ext>
            </a:extLst>
          </p:cNvPr>
          <p:cNvSpPr>
            <a:spLocks noGrp="1"/>
          </p:cNvSpPr>
          <p:nvPr>
            <p:ph type="title"/>
          </p:nvPr>
        </p:nvSpPr>
        <p:spPr>
          <a:xfrm>
            <a:off x="762000" y="661458"/>
            <a:ext cx="10515600" cy="1325563"/>
          </a:xfrm>
        </p:spPr>
        <p:txBody>
          <a:bodyPr/>
          <a:lstStyle/>
          <a:p>
            <a:r>
              <a:rPr kumimoji="1" lang="ja-JP" altLang="en-US" sz="4400" dirty="0"/>
              <a:t>マクファーレン・グレイ説</a:t>
            </a:r>
            <a:endParaRPr kumimoji="1" lang="ja-JP" altLang="en-US" dirty="0"/>
          </a:p>
        </p:txBody>
      </p:sp>
      <p:sp>
        <p:nvSpPr>
          <p:cNvPr id="3" name="コンテンツ プレースホルダー 2">
            <a:extLst>
              <a:ext uri="{FF2B5EF4-FFF2-40B4-BE49-F238E27FC236}">
                <a16:creationId xmlns:a16="http://schemas.microsoft.com/office/drawing/2014/main" id="{498E800D-2D64-F310-6614-DE19BDAD9AE4}"/>
              </a:ext>
            </a:extLst>
          </p:cNvPr>
          <p:cNvSpPr>
            <a:spLocks noGrp="1"/>
          </p:cNvSpPr>
          <p:nvPr>
            <p:ph idx="1"/>
          </p:nvPr>
        </p:nvSpPr>
        <p:spPr>
          <a:xfrm>
            <a:off x="762000" y="2141537"/>
            <a:ext cx="10515600" cy="4351338"/>
          </a:xfrm>
        </p:spPr>
        <p:txBody>
          <a:bodyPr>
            <a:normAutofit/>
          </a:bodyPr>
          <a:lstStyle/>
          <a:p>
            <a:pPr>
              <a:lnSpc>
                <a:spcPct val="130000"/>
              </a:lnSpc>
            </a:pPr>
            <a:r>
              <a:rPr kumimoji="1" lang="ja-JP" altLang="en-US" sz="2200" dirty="0"/>
              <a:t>イギリスの雑誌</a:t>
            </a:r>
            <a:r>
              <a:rPr kumimoji="1" lang="en-US" altLang="ja-JP" sz="2200" dirty="0"/>
              <a:t>『Engineering』</a:t>
            </a:r>
            <a:r>
              <a:rPr kumimoji="1" lang="ja-JP" altLang="en-US" sz="2200" dirty="0"/>
              <a:t>に掲載された短編記事で、ベンハムのコマにて言及があった。マクファーレン・グレイという人の説が取り上げられている。</a:t>
            </a:r>
          </a:p>
          <a:p>
            <a:pPr>
              <a:lnSpc>
                <a:spcPct val="130000"/>
              </a:lnSpc>
            </a:pPr>
            <a:r>
              <a:rPr kumimoji="1" lang="ja-JP" altLang="en-US" sz="2200" dirty="0"/>
              <a:t>グレイ氏によれば、主観的な色は目のレンズの色収差によって引き起こされるという。</a:t>
            </a:r>
          </a:p>
          <a:p>
            <a:pPr>
              <a:lnSpc>
                <a:spcPct val="130000"/>
              </a:lnSpc>
            </a:pPr>
            <a:r>
              <a:rPr kumimoji="1" lang="ja-JP" altLang="en-US" sz="2200" dirty="0"/>
              <a:t>グレイ氏は「アイデーモン」を提唱し、通常であれば、見た色の変化に対して水晶体を補正する（北岡注：マジですか～）。この補正がうまくいかないと、主観的な色彩が見えてしまうという。</a:t>
            </a:r>
          </a:p>
        </p:txBody>
      </p:sp>
    </p:spTree>
    <p:extLst>
      <p:ext uri="{BB962C8B-B14F-4D97-AF65-F5344CB8AC3E}">
        <p14:creationId xmlns:p14="http://schemas.microsoft.com/office/powerpoint/2010/main" val="26581979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B8C92E-08A0-84E0-FE3D-B4A6624F4D29}"/>
              </a:ext>
            </a:extLst>
          </p:cNvPr>
          <p:cNvSpPr>
            <a:spLocks noGrp="1"/>
          </p:cNvSpPr>
          <p:nvPr>
            <p:ph type="title"/>
          </p:nvPr>
        </p:nvSpPr>
        <p:spPr>
          <a:xfrm>
            <a:off x="838199" y="111737"/>
            <a:ext cx="10515600" cy="1325563"/>
          </a:xfrm>
        </p:spPr>
        <p:txBody>
          <a:bodyPr/>
          <a:lstStyle/>
          <a:p>
            <a:r>
              <a:rPr kumimoji="1" lang="ja-JP" altLang="en-US" dirty="0"/>
              <a:t>ウルフの工夫</a:t>
            </a:r>
          </a:p>
        </p:txBody>
      </p:sp>
      <p:sp>
        <p:nvSpPr>
          <p:cNvPr id="3" name="コンテンツ プレースホルダー 2">
            <a:extLst>
              <a:ext uri="{FF2B5EF4-FFF2-40B4-BE49-F238E27FC236}">
                <a16:creationId xmlns:a16="http://schemas.microsoft.com/office/drawing/2014/main" id="{13E54764-059D-B84A-B84A-FC351970EE20}"/>
              </a:ext>
            </a:extLst>
          </p:cNvPr>
          <p:cNvSpPr>
            <a:spLocks noGrp="1"/>
          </p:cNvSpPr>
          <p:nvPr>
            <p:ph idx="1"/>
          </p:nvPr>
        </p:nvSpPr>
        <p:spPr>
          <a:xfrm>
            <a:off x="838199" y="1298592"/>
            <a:ext cx="10515600" cy="3220509"/>
          </a:xfrm>
        </p:spPr>
        <p:txBody>
          <a:bodyPr>
            <a:normAutofit/>
          </a:bodyPr>
          <a:lstStyle/>
          <a:p>
            <a:pPr>
              <a:lnSpc>
                <a:spcPct val="130000"/>
              </a:lnSpc>
            </a:pPr>
            <a:r>
              <a:rPr kumimoji="1" lang="ja-JP" altLang="en-US" sz="1800" dirty="0"/>
              <a:t>この注釈に続いて、さらに</a:t>
            </a:r>
            <a:r>
              <a:rPr kumimoji="1" lang="en-US" altLang="ja-JP" sz="1800" dirty="0"/>
              <a:t>『</a:t>
            </a:r>
            <a:r>
              <a:rPr kumimoji="1" lang="ja-JP" altLang="en-US" sz="1800" dirty="0"/>
              <a:t>サイエンティフィック・アメリカン</a:t>
            </a:r>
            <a:r>
              <a:rPr kumimoji="1" lang="en-US" altLang="ja-JP" sz="1800" dirty="0"/>
              <a:t>』</a:t>
            </a:r>
            <a:r>
              <a:rPr kumimoji="1" lang="ja-JP" altLang="en-US" sz="1800" dirty="0"/>
              <a:t>にもベンハムのコマが取り上げられた。</a:t>
            </a:r>
          </a:p>
          <a:p>
            <a:pPr>
              <a:lnSpc>
                <a:spcPct val="130000"/>
              </a:lnSpc>
            </a:pPr>
            <a:r>
              <a:rPr kumimoji="1" lang="ja-JP" altLang="en-US" sz="1800" dirty="0"/>
              <a:t>マクファーレン・グレイの理論については、「おそらく、光学の研究において我々が慣れ親しんでいるような明確さと正確さの度合いを示してはいないであろう」と述べられている。</a:t>
            </a:r>
          </a:p>
          <a:p>
            <a:pPr>
              <a:lnSpc>
                <a:spcPct val="130000"/>
              </a:lnSpc>
            </a:pPr>
            <a:r>
              <a:rPr kumimoji="1" lang="ja-JP" altLang="en-US" sz="1800" dirty="0"/>
              <a:t>チャールズ・</a:t>
            </a:r>
            <a:r>
              <a:rPr kumimoji="1" lang="en-US" altLang="ja-JP" sz="1800" dirty="0"/>
              <a:t>E</a:t>
            </a:r>
            <a:r>
              <a:rPr kumimoji="1" lang="ja-JP" altLang="en-US" sz="1800" dirty="0"/>
              <a:t>・ウルフ（</a:t>
            </a:r>
            <a:r>
              <a:rPr kumimoji="1" lang="en-US" altLang="ja-JP" sz="1800" dirty="0"/>
              <a:t>Charles E. Wolf</a:t>
            </a:r>
            <a:r>
              <a:rPr kumimoji="1" lang="ja-JP" altLang="en-US" sz="1800" dirty="0"/>
              <a:t>）</a:t>
            </a:r>
            <a:r>
              <a:rPr lang="ja-JP" altLang="en-US" sz="1800" dirty="0"/>
              <a:t>は、</a:t>
            </a:r>
            <a:r>
              <a:rPr kumimoji="1" lang="en-US" altLang="ja-JP" sz="1800" dirty="0"/>
              <a:t>2</a:t>
            </a:r>
            <a:r>
              <a:rPr kumimoji="1" lang="ja-JP" altLang="en-US" sz="1800" dirty="0"/>
              <a:t>つの新しい円盤を発表した（</a:t>
            </a:r>
            <a:r>
              <a:rPr kumimoji="1" lang="en-US" altLang="ja-JP" sz="1800" dirty="0"/>
              <a:t>Figs. 1s and 1t</a:t>
            </a:r>
            <a:r>
              <a:rPr kumimoji="1" lang="ja-JP" altLang="en-US" sz="1800" dirty="0"/>
              <a:t>）。</a:t>
            </a:r>
          </a:p>
          <a:p>
            <a:pPr>
              <a:lnSpc>
                <a:spcPct val="130000"/>
              </a:lnSpc>
            </a:pPr>
            <a:r>
              <a:rPr kumimoji="1" lang="en-US" altLang="ja-JP" sz="1800" dirty="0"/>
              <a:t>Fig. 1s </a:t>
            </a:r>
            <a:r>
              <a:rPr kumimoji="1" lang="ja-JP" altLang="en-US" sz="1800" dirty="0"/>
              <a:t>は、ベンハムのコマの拡張である。線がより細かい色のグラデーションを生み出す。</a:t>
            </a:r>
          </a:p>
          <a:p>
            <a:pPr>
              <a:lnSpc>
                <a:spcPct val="130000"/>
              </a:lnSpc>
            </a:pPr>
            <a:r>
              <a:rPr lang="en-US" altLang="ja-JP" sz="1800" dirty="0"/>
              <a:t>Fig. 1t</a:t>
            </a:r>
            <a:r>
              <a:rPr kumimoji="1" lang="ja-JP" altLang="en-US" sz="1800" dirty="0"/>
              <a:t>は、線が連続的に色の変化を生み出すように接続されている。</a:t>
            </a:r>
          </a:p>
        </p:txBody>
      </p:sp>
      <p:pic>
        <p:nvPicPr>
          <p:cNvPr id="5" name="図 4" descr="円&#10;&#10;自動的に生成された説明">
            <a:extLst>
              <a:ext uri="{FF2B5EF4-FFF2-40B4-BE49-F238E27FC236}">
                <a16:creationId xmlns:a16="http://schemas.microsoft.com/office/drawing/2014/main" id="{BFD8A975-3476-9990-9430-F437FC27B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020" y="4380392"/>
            <a:ext cx="4987959" cy="2477608"/>
          </a:xfrm>
          <a:prstGeom prst="rect">
            <a:avLst/>
          </a:prstGeom>
        </p:spPr>
      </p:pic>
      <p:sp>
        <p:nvSpPr>
          <p:cNvPr id="6" name="テキスト ボックス 5">
            <a:extLst>
              <a:ext uri="{FF2B5EF4-FFF2-40B4-BE49-F238E27FC236}">
                <a16:creationId xmlns:a16="http://schemas.microsoft.com/office/drawing/2014/main" id="{3FD5B554-A1F2-1346-648F-CD095E4645D9}"/>
              </a:ext>
            </a:extLst>
          </p:cNvPr>
          <p:cNvSpPr txBox="1"/>
          <p:nvPr/>
        </p:nvSpPr>
        <p:spPr>
          <a:xfrm>
            <a:off x="6962966" y="451352"/>
            <a:ext cx="3992901" cy="646331"/>
          </a:xfrm>
          <a:prstGeom prst="rect">
            <a:avLst/>
          </a:prstGeom>
          <a:noFill/>
        </p:spPr>
        <p:txBody>
          <a:bodyPr wrap="square" rtlCol="0">
            <a:spAutoFit/>
          </a:bodyPr>
          <a:lstStyle/>
          <a:p>
            <a:pPr algn="l"/>
            <a:r>
              <a:rPr lang="en-US" altLang="ja-JP" sz="1800" b="0" i="1" u="none" strike="noStrike" baseline="0" dirty="0">
                <a:latin typeface="Times New Roman" panose="02020603050405020304" pitchFamily="18" charset="0"/>
              </a:rPr>
              <a:t>Anon. </a:t>
            </a:r>
            <a:r>
              <a:rPr lang="en-US" altLang="ja-JP" sz="1800" b="0" i="0" u="none" strike="noStrike" baseline="0" dirty="0">
                <a:latin typeface="Times New Roman" panose="02020603050405020304" pitchFamily="18" charset="0"/>
              </a:rPr>
              <a:t>An artificial spectrum. </a:t>
            </a:r>
            <a:r>
              <a:rPr lang="en-US" altLang="ja-JP" sz="1800" b="0" i="1" u="none" strike="noStrike" baseline="0" dirty="0">
                <a:latin typeface="Times New Roman" panose="02020603050405020304" pitchFamily="18" charset="0"/>
              </a:rPr>
              <a:t>Scientific</a:t>
            </a:r>
          </a:p>
          <a:p>
            <a:pPr algn="l"/>
            <a:r>
              <a:rPr lang="en-US" altLang="ja-JP" sz="1800" b="0" i="1" u="none" strike="noStrike" baseline="0" dirty="0">
                <a:latin typeface="Times New Roman" panose="02020603050405020304" pitchFamily="18" charset="0"/>
              </a:rPr>
              <a:t>American, </a:t>
            </a:r>
            <a:r>
              <a:rPr lang="en-US" altLang="ja-JP" sz="1800" b="0" i="0" u="none" strike="noStrike" baseline="0" dirty="0">
                <a:latin typeface="Times New Roman" panose="02020603050405020304" pitchFamily="18" charset="0"/>
              </a:rPr>
              <a:t>1895, 72, 309-310.</a:t>
            </a:r>
            <a:endParaRPr kumimoji="1" lang="ja-JP" altLang="en-US" dirty="0"/>
          </a:p>
        </p:txBody>
      </p:sp>
      <p:pic>
        <p:nvPicPr>
          <p:cNvPr id="8" name="図 7" descr="背景パターン&#10;&#10;自動的に生成された説明">
            <a:extLst>
              <a:ext uri="{FF2B5EF4-FFF2-40B4-BE49-F238E27FC236}">
                <a16:creationId xmlns:a16="http://schemas.microsoft.com/office/drawing/2014/main" id="{327CFEF1-59A1-CCF5-9F1E-C5F023FD5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876" y="4380392"/>
            <a:ext cx="2199701" cy="1594783"/>
          </a:xfrm>
          <a:prstGeom prst="rect">
            <a:avLst/>
          </a:prstGeom>
        </p:spPr>
      </p:pic>
    </p:spTree>
    <p:extLst>
      <p:ext uri="{BB962C8B-B14F-4D97-AF65-F5344CB8AC3E}">
        <p14:creationId xmlns:p14="http://schemas.microsoft.com/office/powerpoint/2010/main" val="1432968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80CE3C-270B-E522-2C8A-0468B1026AC6}"/>
              </a:ext>
            </a:extLst>
          </p:cNvPr>
          <p:cNvSpPr>
            <a:spLocks noGrp="1"/>
          </p:cNvSpPr>
          <p:nvPr>
            <p:ph type="title"/>
          </p:nvPr>
        </p:nvSpPr>
        <p:spPr>
          <a:xfrm>
            <a:off x="838200" y="516995"/>
            <a:ext cx="10515600" cy="1325563"/>
          </a:xfrm>
        </p:spPr>
        <p:txBody>
          <a:bodyPr/>
          <a:lstStyle/>
          <a:p>
            <a:r>
              <a:rPr kumimoji="1" lang="ja-JP" altLang="en-US" dirty="0"/>
              <a:t>キャッテルの批判</a:t>
            </a:r>
          </a:p>
        </p:txBody>
      </p:sp>
      <p:sp>
        <p:nvSpPr>
          <p:cNvPr id="3" name="コンテンツ プレースホルダー 2">
            <a:extLst>
              <a:ext uri="{FF2B5EF4-FFF2-40B4-BE49-F238E27FC236}">
                <a16:creationId xmlns:a16="http://schemas.microsoft.com/office/drawing/2014/main" id="{69B521C8-1466-3558-263A-2B899B752D35}"/>
              </a:ext>
            </a:extLst>
          </p:cNvPr>
          <p:cNvSpPr>
            <a:spLocks noGrp="1"/>
          </p:cNvSpPr>
          <p:nvPr>
            <p:ph idx="1"/>
          </p:nvPr>
        </p:nvSpPr>
        <p:spPr>
          <a:xfrm>
            <a:off x="838200" y="2028825"/>
            <a:ext cx="10515600" cy="2500842"/>
          </a:xfrm>
        </p:spPr>
        <p:txBody>
          <a:bodyPr>
            <a:normAutofit/>
          </a:bodyPr>
          <a:lstStyle/>
          <a:p>
            <a:pPr>
              <a:lnSpc>
                <a:spcPct val="130000"/>
              </a:lnSpc>
            </a:pPr>
            <a:r>
              <a:rPr kumimoji="1" lang="ja-JP" altLang="en-US" sz="2200" dirty="0"/>
              <a:t>キャッテル（</a:t>
            </a:r>
            <a:r>
              <a:rPr kumimoji="1" lang="en-US" altLang="ja-JP" sz="2200" dirty="0"/>
              <a:t>James McKeen Cattell</a:t>
            </a:r>
            <a:r>
              <a:rPr kumimoji="1" lang="ja-JP" altLang="en-US" sz="2200" dirty="0"/>
              <a:t> ）は、</a:t>
            </a:r>
            <a:r>
              <a:rPr kumimoji="1" lang="en-US" altLang="ja-JP" sz="2200" dirty="0"/>
              <a:t>1895</a:t>
            </a:r>
            <a:r>
              <a:rPr kumimoji="1" lang="ja-JP" altLang="en-US" sz="2200" dirty="0"/>
              <a:t>年の一連の研究ノートを次のように締めくくった。</a:t>
            </a:r>
          </a:p>
          <a:p>
            <a:pPr>
              <a:lnSpc>
                <a:spcPct val="130000"/>
              </a:lnSpc>
            </a:pPr>
            <a:r>
              <a:rPr kumimoji="1" lang="ja-JP" altLang="en-US" sz="2200" dirty="0"/>
              <a:t>「スペクトルコマは、フェヒナー、ブリュッケ、ヘルムホルツらによって近代科学に導入されたものであり、特許を取得するなど許されないことだ」</a:t>
            </a:r>
          </a:p>
        </p:txBody>
      </p:sp>
      <p:sp>
        <p:nvSpPr>
          <p:cNvPr id="4" name="テキスト ボックス 3">
            <a:extLst>
              <a:ext uri="{FF2B5EF4-FFF2-40B4-BE49-F238E27FC236}">
                <a16:creationId xmlns:a16="http://schemas.microsoft.com/office/drawing/2014/main" id="{17D0D016-8CC1-7FFA-0FFF-C52493D43B95}"/>
              </a:ext>
            </a:extLst>
          </p:cNvPr>
          <p:cNvSpPr txBox="1"/>
          <p:nvPr/>
        </p:nvSpPr>
        <p:spPr>
          <a:xfrm>
            <a:off x="3564467" y="4715934"/>
            <a:ext cx="3725334" cy="923330"/>
          </a:xfrm>
          <a:prstGeom prst="rect">
            <a:avLst/>
          </a:prstGeom>
          <a:noFill/>
        </p:spPr>
        <p:txBody>
          <a:bodyPr wrap="square" rtlCol="0">
            <a:spAutoFit/>
          </a:bodyPr>
          <a:lstStyle/>
          <a:p>
            <a:pPr algn="l"/>
            <a:r>
              <a:rPr lang="en-US" altLang="ja-JP" sz="1800" b="0" i="0" u="none" strike="noStrike" baseline="0" dirty="0">
                <a:latin typeface="Times New Roman" panose="02020603050405020304" pitchFamily="18" charset="0"/>
              </a:rPr>
              <a:t>C(ATTELL), J. </a:t>
            </a:r>
            <a:r>
              <a:rPr lang="en-US" altLang="ja-JP" sz="1800" b="0" i="0" u="none" strike="noStrike" baseline="0" dirty="0" err="1">
                <a:latin typeface="Times New Roman" panose="02020603050405020304" pitchFamily="18" charset="0"/>
              </a:rPr>
              <a:t>McK</a:t>
            </a:r>
            <a:r>
              <a:rPr lang="en-US" altLang="ja-JP" sz="1800" b="0" i="0" u="none" strike="noStrike" baseline="0" dirty="0">
                <a:latin typeface="Times New Roman" panose="02020603050405020304" pitchFamily="18" charset="0"/>
              </a:rPr>
              <a:t>. The spectrum</a:t>
            </a:r>
          </a:p>
          <a:p>
            <a:pPr algn="l"/>
            <a:r>
              <a:rPr lang="en-US" altLang="ja-JP" sz="1800" b="0" i="0" u="none" strike="noStrike" baseline="0" dirty="0">
                <a:latin typeface="Times New Roman" panose="02020603050405020304" pitchFamily="18" charset="0"/>
              </a:rPr>
              <a:t>top. </a:t>
            </a:r>
            <a:r>
              <a:rPr lang="en-US" altLang="ja-JP" sz="1800" b="0" i="1" u="none" strike="noStrike" baseline="0" dirty="0">
                <a:latin typeface="Times New Roman" panose="02020603050405020304" pitchFamily="18" charset="0"/>
              </a:rPr>
              <a:t>Science, </a:t>
            </a:r>
            <a:r>
              <a:rPr lang="en-US" altLang="ja-JP" sz="1800" b="0" i="0" u="none" strike="noStrike" baseline="0" dirty="0">
                <a:latin typeface="Times New Roman" panose="02020603050405020304" pitchFamily="18" charset="0"/>
              </a:rPr>
              <a:t>1895, 2 (new series),</a:t>
            </a:r>
          </a:p>
          <a:p>
            <a:pPr algn="l"/>
            <a:r>
              <a:rPr lang="en-US" altLang="ja-JP" sz="1800" b="0" i="0" u="none" strike="noStrike" baseline="0" dirty="0">
                <a:latin typeface="Times New Roman" panose="02020603050405020304" pitchFamily="18" charset="0"/>
              </a:rPr>
              <a:t>13.</a:t>
            </a:r>
            <a:endParaRPr kumimoji="1" lang="ja-JP" altLang="en-US" dirty="0"/>
          </a:p>
        </p:txBody>
      </p:sp>
    </p:spTree>
    <p:extLst>
      <p:ext uri="{BB962C8B-B14F-4D97-AF65-F5344CB8AC3E}">
        <p14:creationId xmlns:p14="http://schemas.microsoft.com/office/powerpoint/2010/main" val="3310463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8B06BE-0BAB-B7C2-2C5B-5CDB4B70F141}"/>
              </a:ext>
            </a:extLst>
          </p:cNvPr>
          <p:cNvSpPr>
            <a:spLocks noGrp="1"/>
          </p:cNvSpPr>
          <p:nvPr>
            <p:ph type="title"/>
          </p:nvPr>
        </p:nvSpPr>
        <p:spPr/>
        <p:txBody>
          <a:bodyPr/>
          <a:lstStyle/>
          <a:p>
            <a:r>
              <a:rPr kumimoji="1" lang="en-US" altLang="ja-JP" dirty="0"/>
              <a:t>I. </a:t>
            </a:r>
            <a:r>
              <a:rPr kumimoji="1" lang="ja-JP" altLang="en-US" dirty="0"/>
              <a:t>プレヴォストの発見と初期の観察</a:t>
            </a:r>
          </a:p>
        </p:txBody>
      </p:sp>
      <p:sp>
        <p:nvSpPr>
          <p:cNvPr id="3" name="コンテンツ プレースホルダー 2">
            <a:extLst>
              <a:ext uri="{FF2B5EF4-FFF2-40B4-BE49-F238E27FC236}">
                <a16:creationId xmlns:a16="http://schemas.microsoft.com/office/drawing/2014/main" id="{F947F81A-5FA4-2D21-9445-AD40B28F80FA}"/>
              </a:ext>
            </a:extLst>
          </p:cNvPr>
          <p:cNvSpPr>
            <a:spLocks noGrp="1"/>
          </p:cNvSpPr>
          <p:nvPr>
            <p:ph idx="1"/>
          </p:nvPr>
        </p:nvSpPr>
        <p:spPr>
          <a:xfrm>
            <a:off x="372533" y="1825624"/>
            <a:ext cx="8542867" cy="4956175"/>
          </a:xfrm>
        </p:spPr>
        <p:txBody>
          <a:bodyPr>
            <a:normAutofit/>
          </a:bodyPr>
          <a:lstStyle/>
          <a:p>
            <a:pPr>
              <a:lnSpc>
                <a:spcPct val="130000"/>
              </a:lnSpc>
            </a:pPr>
            <a:r>
              <a:rPr kumimoji="1" lang="ja-JP" altLang="en-US" sz="1800" dirty="0"/>
              <a:t>フランスの修道士ベネディクト・プレヴォスト（</a:t>
            </a:r>
            <a:r>
              <a:rPr kumimoji="1" lang="en-US" altLang="ja-JP" sz="1800" dirty="0" err="1"/>
              <a:t>Bénédict</a:t>
            </a:r>
            <a:r>
              <a:rPr kumimoji="1" lang="en-US" altLang="ja-JP" sz="1800" dirty="0"/>
              <a:t> Prevost</a:t>
            </a:r>
            <a:r>
              <a:rPr kumimoji="1" lang="ja-JP" altLang="en-US" sz="1800" dirty="0"/>
              <a:t>）は、</a:t>
            </a:r>
            <a:r>
              <a:rPr kumimoji="1" lang="en-US" altLang="ja-JP" sz="1800" dirty="0"/>
              <a:t>1826</a:t>
            </a:r>
            <a:r>
              <a:rPr kumimoji="1" lang="ja-JP" altLang="en-US" sz="1800" dirty="0"/>
              <a:t>年に主観色を発見した。</a:t>
            </a:r>
          </a:p>
          <a:p>
            <a:pPr>
              <a:lnSpc>
                <a:spcPct val="130000"/>
              </a:lnSpc>
            </a:pPr>
            <a:r>
              <a:rPr kumimoji="1" lang="ja-JP" altLang="en-US" sz="1800" dirty="0"/>
              <a:t>彼は、暗い部屋の中で白色光線を観察した。</a:t>
            </a:r>
          </a:p>
          <a:p>
            <a:pPr>
              <a:lnSpc>
                <a:spcPct val="130000"/>
              </a:lnSpc>
            </a:pPr>
            <a:r>
              <a:rPr kumimoji="1" lang="ja-JP" altLang="en-US" sz="1800" dirty="0"/>
              <a:t>彼は、白い長方形の厚紙を光線に対して垂直に動かし、光線が連続的に切断されるようにした。</a:t>
            </a:r>
          </a:p>
          <a:p>
            <a:pPr>
              <a:lnSpc>
                <a:spcPct val="130000"/>
              </a:lnSpc>
            </a:pPr>
            <a:r>
              <a:rPr kumimoji="1" lang="ja-JP" altLang="en-US" sz="1800" dirty="0"/>
              <a:t>すると、光線はまず白、次に中心が紫、次に深い藍、そして緑がかった黄色、そして赤と続いた。</a:t>
            </a:r>
            <a:r>
              <a:rPr kumimoji="1" lang="ja-JP" altLang="en-US" sz="1500" dirty="0"/>
              <a:t>（北岡注：どういう見え方なのか、わからない）（</a:t>
            </a:r>
            <a:r>
              <a:rPr kumimoji="1" lang="en-US" altLang="ja-JP" sz="1500" dirty="0"/>
              <a:t>He noted that the ray was white, at first, then a violet in the center, then a deep indigo, then a greenish-yellow followed by red.</a:t>
            </a:r>
            <a:r>
              <a:rPr kumimoji="1" lang="ja-JP" altLang="en-US" sz="1500" dirty="0"/>
              <a:t>）</a:t>
            </a:r>
          </a:p>
          <a:p>
            <a:pPr>
              <a:lnSpc>
                <a:spcPct val="130000"/>
              </a:lnSpc>
            </a:pPr>
            <a:r>
              <a:rPr kumimoji="1" lang="ja-JP" altLang="en-US" sz="1800" dirty="0"/>
              <a:t>「光線の光は、まるでプリズムで分解したかのように、ほぼ同じ順序で</a:t>
            </a:r>
            <a:r>
              <a:rPr kumimoji="1" lang="en-US" altLang="ja-JP" sz="1800" dirty="0"/>
              <a:t>7</a:t>
            </a:r>
            <a:r>
              <a:rPr kumimoji="1" lang="ja-JP" altLang="en-US" sz="1800" dirty="0"/>
              <a:t>つの主要な色に分解されていることがわかる」と彼は書いている。</a:t>
            </a:r>
          </a:p>
        </p:txBody>
      </p:sp>
      <p:sp>
        <p:nvSpPr>
          <p:cNvPr id="4" name="テキスト ボックス 3">
            <a:extLst>
              <a:ext uri="{FF2B5EF4-FFF2-40B4-BE49-F238E27FC236}">
                <a16:creationId xmlns:a16="http://schemas.microsoft.com/office/drawing/2014/main" id="{D3519BCC-CB49-9B64-51D7-5939F0DBE1D3}"/>
              </a:ext>
            </a:extLst>
          </p:cNvPr>
          <p:cNvSpPr txBox="1"/>
          <p:nvPr/>
        </p:nvSpPr>
        <p:spPr>
          <a:xfrm>
            <a:off x="9042400" y="2802467"/>
            <a:ext cx="3583032" cy="1477328"/>
          </a:xfrm>
          <a:prstGeom prst="rect">
            <a:avLst/>
          </a:prstGeom>
          <a:noFill/>
        </p:spPr>
        <p:txBody>
          <a:bodyPr wrap="square" rtlCol="0">
            <a:spAutoFit/>
          </a:bodyPr>
          <a:lstStyle/>
          <a:p>
            <a:pPr algn="l"/>
            <a:r>
              <a:rPr lang="fr-FR" altLang="ja-JP" sz="1500" b="0" i="0" u="none" strike="noStrike" baseline="0" dirty="0">
                <a:latin typeface="Times New Roman" panose="02020603050405020304" pitchFamily="18" charset="0"/>
              </a:rPr>
              <a:t>PREVOST, B. Sur une apparence de</a:t>
            </a:r>
          </a:p>
          <a:p>
            <a:pPr algn="l"/>
            <a:r>
              <a:rPr lang="fr-FR" altLang="ja-JP" sz="1500" b="0" i="0" u="none" strike="noStrike" baseline="0" dirty="0">
                <a:latin typeface="Times New Roman" panose="02020603050405020304" pitchFamily="18" charset="0"/>
              </a:rPr>
              <a:t>decomposition de la lumiere blanche</a:t>
            </a:r>
          </a:p>
          <a:p>
            <a:pPr algn="l"/>
            <a:r>
              <a:rPr lang="fr-FR" altLang="ja-JP" sz="1500" b="0" i="0" u="none" strike="noStrike" baseline="0" dirty="0">
                <a:latin typeface="Times New Roman" panose="02020603050405020304" pitchFamily="18" charset="0"/>
              </a:rPr>
              <a:t>par le mouvement du corps qui la</a:t>
            </a:r>
          </a:p>
          <a:p>
            <a:pPr algn="l"/>
            <a:r>
              <a:rPr lang="fr-FR" altLang="ja-JP" sz="1500" b="0" i="0" u="none" strike="noStrike" baseline="0" dirty="0">
                <a:latin typeface="Times New Roman" panose="02020603050405020304" pitchFamily="18" charset="0"/>
              </a:rPr>
              <a:t>r£flechit. </a:t>
            </a:r>
            <a:r>
              <a:rPr lang="fr-FR" altLang="ja-JP" sz="1500" b="0" i="1" u="none" strike="noStrike" baseline="0" dirty="0">
                <a:latin typeface="Times New Roman" panose="02020603050405020304" pitchFamily="18" charset="0"/>
              </a:rPr>
              <a:t>Memoires de la SoctiU de</a:t>
            </a:r>
          </a:p>
          <a:p>
            <a:pPr algn="l"/>
            <a:r>
              <a:rPr lang="fr-FR" altLang="ja-JP" sz="1500" b="0" i="1" u="none" strike="noStrike" baseline="0" dirty="0">
                <a:latin typeface="Times New Roman" panose="02020603050405020304" pitchFamily="18" charset="0"/>
              </a:rPr>
              <a:t>Physique et d'Histoire naturelle de</a:t>
            </a:r>
          </a:p>
          <a:p>
            <a:pPr algn="l"/>
            <a:r>
              <a:rPr lang="en-US" altLang="ja-JP" sz="1500" b="0" i="1" u="none" strike="noStrike" baseline="0" dirty="0">
                <a:latin typeface="Times New Roman" panose="02020603050405020304" pitchFamily="18" charset="0"/>
              </a:rPr>
              <a:t>Geneva, </a:t>
            </a:r>
            <a:r>
              <a:rPr lang="en-US" altLang="ja-JP" sz="1500" b="0" i="0" u="none" strike="noStrike" baseline="0" dirty="0">
                <a:latin typeface="Times New Roman" panose="02020603050405020304" pitchFamily="18" charset="0"/>
              </a:rPr>
              <a:t>1823-26, 3, 121.</a:t>
            </a:r>
            <a:endParaRPr kumimoji="1" lang="ja-JP" altLang="en-US" sz="1500" dirty="0"/>
          </a:p>
        </p:txBody>
      </p:sp>
    </p:spTree>
    <p:extLst>
      <p:ext uri="{BB962C8B-B14F-4D97-AF65-F5344CB8AC3E}">
        <p14:creationId xmlns:p14="http://schemas.microsoft.com/office/powerpoint/2010/main" val="38335296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AD224-480A-CD71-2A2B-48FBF28356A3}"/>
              </a:ext>
            </a:extLst>
          </p:cNvPr>
          <p:cNvSpPr>
            <a:spLocks noGrp="1"/>
          </p:cNvSpPr>
          <p:nvPr>
            <p:ph type="title"/>
          </p:nvPr>
        </p:nvSpPr>
        <p:spPr>
          <a:xfrm>
            <a:off x="838200" y="847725"/>
            <a:ext cx="10515600" cy="1325563"/>
          </a:xfrm>
        </p:spPr>
        <p:txBody>
          <a:bodyPr/>
          <a:lstStyle/>
          <a:p>
            <a:r>
              <a:rPr kumimoji="1" lang="ja-JP" altLang="en-US" dirty="0"/>
              <a:t>ヘンリー説</a:t>
            </a:r>
          </a:p>
        </p:txBody>
      </p:sp>
      <p:sp>
        <p:nvSpPr>
          <p:cNvPr id="3" name="コンテンツ プレースホルダー 2">
            <a:extLst>
              <a:ext uri="{FF2B5EF4-FFF2-40B4-BE49-F238E27FC236}">
                <a16:creationId xmlns:a16="http://schemas.microsoft.com/office/drawing/2014/main" id="{94CCC7A0-9615-930C-3BD7-CEE5AC2BBE4A}"/>
              </a:ext>
            </a:extLst>
          </p:cNvPr>
          <p:cNvSpPr>
            <a:spLocks noGrp="1"/>
          </p:cNvSpPr>
          <p:nvPr>
            <p:ph idx="1"/>
          </p:nvPr>
        </p:nvSpPr>
        <p:spPr>
          <a:xfrm>
            <a:off x="770467" y="2613025"/>
            <a:ext cx="10515600" cy="2729442"/>
          </a:xfrm>
        </p:spPr>
        <p:txBody>
          <a:bodyPr>
            <a:normAutofit/>
          </a:bodyPr>
          <a:lstStyle/>
          <a:p>
            <a:pPr>
              <a:lnSpc>
                <a:spcPct val="130000"/>
              </a:lnSpc>
            </a:pPr>
            <a:r>
              <a:rPr lang="ja-JP" altLang="en-US" sz="2200" dirty="0"/>
              <a:t>話変わって、</a:t>
            </a:r>
            <a:r>
              <a:rPr kumimoji="1" lang="en-US" altLang="ja-JP" sz="2200" dirty="0"/>
              <a:t>1896</a:t>
            </a:r>
            <a:r>
              <a:rPr kumimoji="1" lang="ja-JP" altLang="en-US" sz="2200" dirty="0"/>
              <a:t>年、ヘンリー（</a:t>
            </a:r>
            <a:r>
              <a:rPr kumimoji="1" lang="en-US" altLang="ja-JP" sz="2200" dirty="0"/>
              <a:t>Henry</a:t>
            </a:r>
            <a:r>
              <a:rPr kumimoji="1" lang="ja-JP" altLang="en-US" sz="2200" dirty="0"/>
              <a:t>）は、ベンハムのコマの色を網膜の周辺部と中心窩の感度の違いによって説明しようとした。</a:t>
            </a:r>
          </a:p>
          <a:p>
            <a:pPr>
              <a:lnSpc>
                <a:spcPct val="130000"/>
              </a:lnSpc>
            </a:pPr>
            <a:r>
              <a:rPr kumimoji="1" lang="ja-JP" altLang="en-US" sz="2200" dirty="0"/>
              <a:t>彼は、数人の個人の中心窩の感受性の違いを決定するまでに至った。</a:t>
            </a:r>
          </a:p>
          <a:p>
            <a:pPr>
              <a:lnSpc>
                <a:spcPct val="130000"/>
              </a:lnSpc>
            </a:pPr>
            <a:r>
              <a:rPr kumimoji="1" lang="ja-JP" altLang="en-US" sz="2200" dirty="0"/>
              <a:t>これは、</a:t>
            </a:r>
            <a:r>
              <a:rPr lang="ja-JP" altLang="en-US" sz="2200" dirty="0"/>
              <a:t>後の</a:t>
            </a:r>
            <a:r>
              <a:rPr kumimoji="1" lang="ja-JP" altLang="en-US" sz="2200" dirty="0"/>
              <a:t>ドニセリやピエロン（</a:t>
            </a:r>
            <a:r>
              <a:rPr kumimoji="1" lang="en-US" altLang="ja-JP" sz="2200" dirty="0" err="1"/>
              <a:t>Doniselli</a:t>
            </a:r>
            <a:r>
              <a:rPr kumimoji="1" lang="en-US" altLang="ja-JP" sz="2200" dirty="0"/>
              <a:t> and </a:t>
            </a:r>
            <a:r>
              <a:rPr kumimoji="1" lang="en-US" altLang="ja-JP" sz="2200" dirty="0" err="1"/>
              <a:t>Piéron</a:t>
            </a:r>
            <a:r>
              <a:rPr kumimoji="1" lang="ja-JP" altLang="en-US" sz="2200" dirty="0"/>
              <a:t>）の実験からすぐにわかるように、色のメカニズムではない。</a:t>
            </a:r>
          </a:p>
        </p:txBody>
      </p:sp>
      <p:sp>
        <p:nvSpPr>
          <p:cNvPr id="4" name="テキスト ボックス 3">
            <a:extLst>
              <a:ext uri="{FF2B5EF4-FFF2-40B4-BE49-F238E27FC236}">
                <a16:creationId xmlns:a16="http://schemas.microsoft.com/office/drawing/2014/main" id="{5ACC4268-B932-15C3-932F-949657C07134}"/>
              </a:ext>
            </a:extLst>
          </p:cNvPr>
          <p:cNvSpPr txBox="1"/>
          <p:nvPr/>
        </p:nvSpPr>
        <p:spPr>
          <a:xfrm>
            <a:off x="770467" y="5681133"/>
            <a:ext cx="5163593" cy="923330"/>
          </a:xfrm>
          <a:prstGeom prst="rect">
            <a:avLst/>
          </a:prstGeom>
          <a:noFill/>
        </p:spPr>
        <p:txBody>
          <a:bodyPr wrap="none" rtlCol="0">
            <a:spAutoFit/>
          </a:bodyPr>
          <a:lstStyle/>
          <a:p>
            <a:pPr algn="l"/>
            <a:r>
              <a:rPr lang="it-IT" altLang="ja-JP" sz="1800" b="0" i="0" u="none" strike="noStrike" baseline="0" dirty="0">
                <a:latin typeface="Times New Roman" panose="02020603050405020304" pitchFamily="18" charset="0"/>
              </a:rPr>
              <a:t>DONISELLI, C. Sui fenomeni d'induzione cromatica </a:t>
            </a:r>
          </a:p>
          <a:p>
            <a:pPr algn="l"/>
            <a:r>
              <a:rPr lang="it-IT" altLang="ja-JP" sz="1800" b="0" i="0" u="none" strike="noStrike" baseline="0" dirty="0">
                <a:latin typeface="Times New Roman" panose="02020603050405020304" pitchFamily="18" charset="0"/>
              </a:rPr>
              <a:t>da luce bianca e sulla natura del processi consecutivi.</a:t>
            </a:r>
          </a:p>
          <a:p>
            <a:pPr algn="l"/>
            <a:r>
              <a:rPr lang="pl-PL" altLang="ja-JP" sz="1800" b="0" i="1" u="none" strike="noStrike" baseline="0" dirty="0">
                <a:latin typeface="Times New Roman" panose="02020603050405020304" pitchFamily="18" charset="0"/>
              </a:rPr>
              <a:t>Arch. Pisiol., </a:t>
            </a:r>
            <a:r>
              <a:rPr lang="pl-PL" altLang="ja-JP" sz="1800" b="0" i="0" u="none" strike="noStrike" baseline="0" dirty="0">
                <a:latin typeface="Times New Roman" panose="02020603050405020304" pitchFamily="18" charset="0"/>
              </a:rPr>
              <a:t>1907, 4, 561-593.</a:t>
            </a:r>
            <a:endParaRPr kumimoji="1" lang="ja-JP" altLang="en-US" dirty="0"/>
          </a:p>
        </p:txBody>
      </p:sp>
      <p:sp>
        <p:nvSpPr>
          <p:cNvPr id="5" name="テキスト ボックス 4">
            <a:extLst>
              <a:ext uri="{FF2B5EF4-FFF2-40B4-BE49-F238E27FC236}">
                <a16:creationId xmlns:a16="http://schemas.microsoft.com/office/drawing/2014/main" id="{30659C98-D4DC-60EB-B4BA-C48746F03F74}"/>
              </a:ext>
            </a:extLst>
          </p:cNvPr>
          <p:cNvSpPr txBox="1"/>
          <p:nvPr/>
        </p:nvSpPr>
        <p:spPr>
          <a:xfrm>
            <a:off x="6893326" y="5731404"/>
            <a:ext cx="4392741" cy="923330"/>
          </a:xfrm>
          <a:prstGeom prst="rect">
            <a:avLst/>
          </a:prstGeom>
          <a:noFill/>
        </p:spPr>
        <p:txBody>
          <a:bodyPr wrap="none" rtlCol="0">
            <a:spAutoFit/>
          </a:bodyPr>
          <a:lstStyle/>
          <a:p>
            <a:pPr algn="l"/>
            <a:r>
              <a:rPr lang="fr-FR" altLang="ja-JP" sz="1800" b="0" i="0" u="none" strike="noStrike" baseline="0" dirty="0">
                <a:latin typeface="Times New Roman" panose="02020603050405020304" pitchFamily="18" charset="0"/>
              </a:rPr>
              <a:t>PIÉRON, H. Le mfchanisme d'apparition</a:t>
            </a:r>
          </a:p>
          <a:p>
            <a:pPr algn="l"/>
            <a:r>
              <a:rPr lang="en-US" altLang="ja-JP" sz="1800" b="0" i="0" u="none" strike="noStrike" baseline="0" dirty="0">
                <a:latin typeface="Times New Roman" panose="02020603050405020304" pitchFamily="18" charset="0"/>
              </a:rPr>
              <a:t>des couleurs </a:t>
            </a:r>
            <a:r>
              <a:rPr lang="en-US" altLang="ja-JP" sz="1800" b="0" i="0" u="none" strike="noStrike" baseline="0" dirty="0" err="1">
                <a:latin typeface="Times New Roman" panose="02020603050405020304" pitchFamily="18" charset="0"/>
              </a:rPr>
              <a:t>subjectives</a:t>
            </a:r>
            <a:r>
              <a:rPr lang="en-US" altLang="ja-JP" sz="1800" b="0" i="0" u="none" strike="noStrike" baseline="0" dirty="0">
                <a:latin typeface="Times New Roman" panose="02020603050405020304" pitchFamily="18" charset="0"/>
              </a:rPr>
              <a:t> de Fechner-Benham.</a:t>
            </a:r>
          </a:p>
          <a:p>
            <a:pPr algn="l"/>
            <a:r>
              <a:rPr lang="en-US" altLang="ja-JP" sz="1800" b="0" i="0" u="none" strike="noStrike" baseline="0" dirty="0">
                <a:latin typeface="Times New Roman" panose="02020603050405020304" pitchFamily="18" charset="0"/>
              </a:rPr>
              <a:t> </a:t>
            </a:r>
            <a:r>
              <a:rPr lang="en-US" altLang="ja-JP" sz="1800" b="0" i="1" u="none" strike="noStrike" baseline="0" dirty="0" err="1">
                <a:latin typeface="Times New Roman" panose="02020603050405020304" pitchFamily="18" charset="0"/>
              </a:rPr>
              <a:t>Annee</a:t>
            </a:r>
            <a:r>
              <a:rPr lang="en-US" altLang="ja-JP" sz="1800" b="0" i="1" u="none" strike="noStrike" baseline="0" dirty="0">
                <a:latin typeface="Times New Roman" panose="02020603050405020304" pitchFamily="18" charset="0"/>
              </a:rPr>
              <a:t> psychol., </a:t>
            </a:r>
            <a:r>
              <a:rPr lang="en-US" altLang="ja-JP" sz="1800" b="0" i="0" u="none" strike="noStrike" baseline="0" dirty="0">
                <a:latin typeface="Times New Roman" panose="02020603050405020304" pitchFamily="18" charset="0"/>
              </a:rPr>
              <a:t>1922, 23, 1-49.</a:t>
            </a:r>
            <a:endParaRPr kumimoji="1" lang="ja-JP" altLang="en-US" dirty="0"/>
          </a:p>
        </p:txBody>
      </p:sp>
    </p:spTree>
    <p:extLst>
      <p:ext uri="{BB962C8B-B14F-4D97-AF65-F5344CB8AC3E}">
        <p14:creationId xmlns:p14="http://schemas.microsoft.com/office/powerpoint/2010/main" val="12808967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020DE2-C8E6-908E-56B3-B8375DE10800}"/>
              </a:ext>
            </a:extLst>
          </p:cNvPr>
          <p:cNvSpPr>
            <a:spLocks noGrp="1"/>
          </p:cNvSpPr>
          <p:nvPr>
            <p:ph type="title"/>
          </p:nvPr>
        </p:nvSpPr>
        <p:spPr>
          <a:xfrm>
            <a:off x="770467" y="1194858"/>
            <a:ext cx="10515600" cy="1325563"/>
          </a:xfrm>
        </p:spPr>
        <p:txBody>
          <a:bodyPr/>
          <a:lstStyle/>
          <a:p>
            <a:r>
              <a:rPr kumimoji="1" lang="ja-JP" altLang="en-US" dirty="0"/>
              <a:t>シュヴァルツェ説</a:t>
            </a:r>
          </a:p>
        </p:txBody>
      </p:sp>
      <p:sp>
        <p:nvSpPr>
          <p:cNvPr id="3" name="コンテンツ プレースホルダー 2">
            <a:extLst>
              <a:ext uri="{FF2B5EF4-FFF2-40B4-BE49-F238E27FC236}">
                <a16:creationId xmlns:a16="http://schemas.microsoft.com/office/drawing/2014/main" id="{A4868E61-4D7D-D883-5A8B-05B68610F060}"/>
              </a:ext>
            </a:extLst>
          </p:cNvPr>
          <p:cNvSpPr>
            <a:spLocks noGrp="1"/>
          </p:cNvSpPr>
          <p:nvPr>
            <p:ph idx="1"/>
          </p:nvPr>
        </p:nvSpPr>
        <p:spPr>
          <a:xfrm>
            <a:off x="770467" y="3010958"/>
            <a:ext cx="10515600" cy="4351338"/>
          </a:xfrm>
        </p:spPr>
        <p:txBody>
          <a:bodyPr>
            <a:normAutofit/>
          </a:bodyPr>
          <a:lstStyle/>
          <a:p>
            <a:pPr>
              <a:lnSpc>
                <a:spcPct val="130000"/>
              </a:lnSpc>
            </a:pPr>
            <a:r>
              <a:rPr kumimoji="1" lang="en-US" altLang="ja-JP" sz="2200" dirty="0"/>
              <a:t>1896</a:t>
            </a:r>
            <a:r>
              <a:rPr kumimoji="1" lang="ja-JP" altLang="en-US" sz="2200" dirty="0"/>
              <a:t>年、シュヴァルツェ（</a:t>
            </a:r>
            <a:r>
              <a:rPr kumimoji="1" lang="en-US" altLang="ja-JP" sz="2200" dirty="0" err="1"/>
              <a:t>Schwartze</a:t>
            </a:r>
            <a:r>
              <a:rPr kumimoji="1" lang="ja-JP" altLang="en-US" sz="2200" dirty="0"/>
              <a:t>）は、分子物理学の本の付録で、フェヒナーの円盤を使って、「ニュートン仮説は、単色光の多色化という不合理な仮定に基づく」ことを示そうとした。しかし、これは失敗に終わった。</a:t>
            </a:r>
          </a:p>
        </p:txBody>
      </p:sp>
      <p:sp>
        <p:nvSpPr>
          <p:cNvPr id="4" name="テキスト ボックス 3">
            <a:extLst>
              <a:ext uri="{FF2B5EF4-FFF2-40B4-BE49-F238E27FC236}">
                <a16:creationId xmlns:a16="http://schemas.microsoft.com/office/drawing/2014/main" id="{6FA798D6-9E77-9349-8942-AE97F00B2A83}"/>
              </a:ext>
            </a:extLst>
          </p:cNvPr>
          <p:cNvSpPr txBox="1"/>
          <p:nvPr/>
        </p:nvSpPr>
        <p:spPr>
          <a:xfrm>
            <a:off x="2988733" y="5308600"/>
            <a:ext cx="3541547"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SCHWARTZE, T. </a:t>
            </a:r>
            <a:r>
              <a:rPr lang="en-US" altLang="ja-JP" sz="1800" b="0" i="1" u="none" strike="noStrike" baseline="0" dirty="0" err="1">
                <a:latin typeface="Times New Roman" panose="02020603050405020304" pitchFamily="18" charset="0"/>
              </a:rPr>
              <a:t>Grundgesetze</a:t>
            </a:r>
            <a:r>
              <a:rPr lang="en-US" altLang="ja-JP" sz="1800" b="0" i="1" u="none" strike="noStrike" baseline="0" dirty="0">
                <a:latin typeface="Times New Roman" panose="02020603050405020304" pitchFamily="18" charset="0"/>
              </a:rPr>
              <a:t> der</a:t>
            </a:r>
          </a:p>
          <a:p>
            <a:pPr algn="l"/>
            <a:r>
              <a:rPr lang="en-US" altLang="ja-JP" sz="1800" b="0" i="1" u="none" strike="noStrike" baseline="0" dirty="0" err="1">
                <a:latin typeface="Times New Roman" panose="02020603050405020304" pitchFamily="18" charset="0"/>
              </a:rPr>
              <a:t>Molekularphysik</a:t>
            </a:r>
            <a:r>
              <a:rPr lang="en-US" altLang="ja-JP" sz="1800" b="0" i="1" u="none" strike="noStrike" baseline="0" dirty="0">
                <a:latin typeface="Times New Roman" panose="02020603050405020304" pitchFamily="18" charset="0"/>
              </a:rPr>
              <a:t>. </a:t>
            </a:r>
            <a:r>
              <a:rPr lang="en-US" altLang="ja-JP" sz="1800" b="0" i="0" u="none" strike="noStrike" baseline="0" dirty="0">
                <a:latin typeface="Times New Roman" panose="02020603050405020304" pitchFamily="18" charset="0"/>
              </a:rPr>
              <a:t>Leipzig: J. J.</a:t>
            </a:r>
          </a:p>
          <a:p>
            <a:pPr algn="l"/>
            <a:r>
              <a:rPr lang="en-US" altLang="ja-JP" sz="1800" b="0" i="0" u="none" strike="noStrike" baseline="0" dirty="0">
                <a:latin typeface="Times New Roman" panose="02020603050405020304" pitchFamily="18" charset="0"/>
              </a:rPr>
              <a:t>Weber, 1896. Pp. 200-206.</a:t>
            </a:r>
            <a:endParaRPr kumimoji="1" lang="ja-JP" altLang="en-US" dirty="0"/>
          </a:p>
        </p:txBody>
      </p:sp>
    </p:spTree>
    <p:extLst>
      <p:ext uri="{BB962C8B-B14F-4D97-AF65-F5344CB8AC3E}">
        <p14:creationId xmlns:p14="http://schemas.microsoft.com/office/powerpoint/2010/main" val="4532308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7DDDB2-7F6E-6CF4-404F-13FA4EB5A4D6}"/>
              </a:ext>
            </a:extLst>
          </p:cNvPr>
          <p:cNvSpPr>
            <a:spLocks noGrp="1"/>
          </p:cNvSpPr>
          <p:nvPr>
            <p:ph type="title"/>
          </p:nvPr>
        </p:nvSpPr>
        <p:spPr>
          <a:xfrm>
            <a:off x="838200" y="847725"/>
            <a:ext cx="10515600" cy="1325563"/>
          </a:xfrm>
        </p:spPr>
        <p:txBody>
          <a:bodyPr/>
          <a:lstStyle/>
          <a:p>
            <a:r>
              <a:rPr kumimoji="1" lang="ja-JP" altLang="en-US" dirty="0"/>
              <a:t>ビッドウェル</a:t>
            </a:r>
            <a:r>
              <a:rPr lang="ja-JP" altLang="en-US" dirty="0"/>
              <a:t>の研究</a:t>
            </a:r>
            <a:endParaRPr kumimoji="1" lang="ja-JP" altLang="en-US" dirty="0"/>
          </a:p>
        </p:txBody>
      </p:sp>
      <p:sp>
        <p:nvSpPr>
          <p:cNvPr id="3" name="コンテンツ プレースホルダー 2">
            <a:extLst>
              <a:ext uri="{FF2B5EF4-FFF2-40B4-BE49-F238E27FC236}">
                <a16:creationId xmlns:a16="http://schemas.microsoft.com/office/drawing/2014/main" id="{E88DC495-CB66-53D3-39AF-3AD0E261BD74}"/>
              </a:ext>
            </a:extLst>
          </p:cNvPr>
          <p:cNvSpPr>
            <a:spLocks noGrp="1"/>
          </p:cNvSpPr>
          <p:nvPr>
            <p:ph idx="1"/>
          </p:nvPr>
        </p:nvSpPr>
        <p:spPr>
          <a:xfrm>
            <a:off x="745067" y="2350558"/>
            <a:ext cx="10515600" cy="4351338"/>
          </a:xfrm>
        </p:spPr>
        <p:txBody>
          <a:bodyPr>
            <a:normAutofit/>
          </a:bodyPr>
          <a:lstStyle/>
          <a:p>
            <a:pPr>
              <a:lnSpc>
                <a:spcPct val="130000"/>
              </a:lnSpc>
            </a:pPr>
            <a:r>
              <a:rPr kumimoji="1" lang="en-US" altLang="ja-JP" sz="2200" dirty="0"/>
              <a:t>1896</a:t>
            </a:r>
            <a:r>
              <a:rPr kumimoji="1" lang="ja-JP" altLang="en-US" sz="2200" dirty="0"/>
              <a:t>年、ビッドウェル（</a:t>
            </a:r>
            <a:r>
              <a:rPr kumimoji="1" lang="en-US" altLang="ja-JP" sz="2200" dirty="0"/>
              <a:t>Bidwell</a:t>
            </a:r>
            <a:r>
              <a:rPr kumimoji="1" lang="ja-JP" altLang="en-US" sz="2200" dirty="0"/>
              <a:t>）は、主観的な色を作り出すいくつかの新しい方法について言及した。</a:t>
            </a:r>
          </a:p>
          <a:p>
            <a:pPr>
              <a:lnSpc>
                <a:spcPct val="130000"/>
              </a:lnSpc>
            </a:pPr>
            <a:r>
              <a:rPr kumimoji="1" lang="ja-JP" altLang="en-US" sz="2200" dirty="0"/>
              <a:t>これらは、シャルパンティエ（</a:t>
            </a:r>
            <a:r>
              <a:rPr kumimoji="1" lang="en-US" altLang="ja-JP" sz="2200" dirty="0"/>
              <a:t>Charpentier</a:t>
            </a:r>
            <a:r>
              <a:rPr kumimoji="1" lang="ja-JP" altLang="en-US" sz="2200" dirty="0"/>
              <a:t>）のものにいくらか似ている。</a:t>
            </a:r>
          </a:p>
          <a:p>
            <a:pPr>
              <a:lnSpc>
                <a:spcPct val="130000"/>
              </a:lnSpc>
            </a:pPr>
            <a:r>
              <a:rPr kumimoji="1" lang="ja-JP" altLang="en-US" sz="2200" dirty="0"/>
              <a:t>ビッドウェルは、ベンハムのコマの色は、網膜の刺激された部分の色線維に隣接する色線維が、「交感神経反応」（</a:t>
            </a:r>
            <a:r>
              <a:rPr kumimoji="1" lang="en-US" altLang="ja-JP" sz="2200" dirty="0"/>
              <a:t>sympathetic reaction</a:t>
            </a:r>
            <a:r>
              <a:rPr kumimoji="1" lang="ja-JP" altLang="en-US" sz="2200" dirty="0"/>
              <a:t>）の過程によって、刺激がなくなった後も反応を続けるという彼の理論によって説明できるかもしれない</a:t>
            </a:r>
            <a:r>
              <a:rPr lang="ja-JP" altLang="en-US" sz="2200" dirty="0"/>
              <a:t>、</a:t>
            </a:r>
            <a:r>
              <a:rPr kumimoji="1" lang="ja-JP" altLang="en-US" sz="2200" dirty="0"/>
              <a:t>と考えた。</a:t>
            </a:r>
          </a:p>
        </p:txBody>
      </p:sp>
      <p:sp>
        <p:nvSpPr>
          <p:cNvPr id="4" name="テキスト ボックス 3">
            <a:extLst>
              <a:ext uri="{FF2B5EF4-FFF2-40B4-BE49-F238E27FC236}">
                <a16:creationId xmlns:a16="http://schemas.microsoft.com/office/drawing/2014/main" id="{3B13C33A-331F-DB76-5651-3ED2311F0CDE}"/>
              </a:ext>
            </a:extLst>
          </p:cNvPr>
          <p:cNvSpPr txBox="1"/>
          <p:nvPr/>
        </p:nvSpPr>
        <p:spPr>
          <a:xfrm>
            <a:off x="5236990" y="5778566"/>
            <a:ext cx="4628190"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BIDWELL, S. On subjective </a:t>
            </a:r>
            <a:r>
              <a:rPr lang="en-US" altLang="ja-JP" sz="1800" b="0" i="0" u="none" strike="noStrike" baseline="0" dirty="0" err="1">
                <a:latin typeface="Times New Roman" panose="02020603050405020304" pitchFamily="18" charset="0"/>
              </a:rPr>
              <a:t>colour</a:t>
            </a:r>
            <a:r>
              <a:rPr lang="en-US" altLang="ja-JP" sz="1800" b="0" i="0" u="none" strike="noStrike" baseline="0" dirty="0">
                <a:latin typeface="Times New Roman" panose="02020603050405020304" pitchFamily="18" charset="0"/>
              </a:rPr>
              <a:t> phenomena</a:t>
            </a:r>
          </a:p>
          <a:p>
            <a:pPr algn="l"/>
            <a:r>
              <a:rPr lang="en-US" altLang="ja-JP" sz="1800" b="0" i="0" u="none" strike="noStrike" baseline="0" dirty="0">
                <a:latin typeface="Times New Roman" panose="02020603050405020304" pitchFamily="18" charset="0"/>
              </a:rPr>
              <a:t>attending sudden changes</a:t>
            </a:r>
            <a:r>
              <a:rPr lang="ja-JP" altLang="en-US" dirty="0">
                <a:latin typeface="Times New Roman" panose="02020603050405020304" pitchFamily="18" charset="0"/>
              </a:rPr>
              <a:t> </a:t>
            </a:r>
            <a:r>
              <a:rPr lang="en-US" altLang="ja-JP" sz="1800" b="0" i="0" u="none" strike="noStrike" baseline="0" dirty="0">
                <a:latin typeface="Times New Roman" panose="02020603050405020304" pitchFamily="18" charset="0"/>
              </a:rPr>
              <a:t>in illumination.</a:t>
            </a:r>
          </a:p>
          <a:p>
            <a:pPr algn="l"/>
            <a:r>
              <a:rPr lang="en-US" altLang="ja-JP" sz="1800" b="0" i="1" u="none" strike="noStrike" baseline="0" dirty="0">
                <a:latin typeface="Times New Roman" panose="02020603050405020304" pitchFamily="18" charset="0"/>
              </a:rPr>
              <a:t>Proc, </a:t>
            </a:r>
            <a:r>
              <a:rPr lang="en-US" altLang="ja-JP" sz="1800" b="0" i="1" u="none" strike="noStrike" baseline="0" dirty="0" err="1">
                <a:latin typeface="Times New Roman" panose="02020603050405020304" pitchFamily="18" charset="0"/>
              </a:rPr>
              <a:t>roy</a:t>
            </a:r>
            <a:r>
              <a:rPr lang="en-US" altLang="ja-JP" sz="1800" b="0" i="1" u="none" strike="noStrike" baseline="0" dirty="0">
                <a:latin typeface="Times New Roman" panose="02020603050405020304" pitchFamily="18" charset="0"/>
              </a:rPr>
              <a:t>, Soc., </a:t>
            </a:r>
            <a:r>
              <a:rPr lang="en-US" altLang="ja-JP" sz="1800" b="0" i="0" u="none" strike="noStrike" baseline="0" dirty="0">
                <a:latin typeface="Times New Roman" panose="02020603050405020304" pitchFamily="18" charset="0"/>
              </a:rPr>
              <a:t>1896, 60, 368-377.</a:t>
            </a:r>
            <a:endParaRPr kumimoji="1" lang="ja-JP" altLang="en-US" dirty="0"/>
          </a:p>
        </p:txBody>
      </p:sp>
    </p:spTree>
    <p:extLst>
      <p:ext uri="{BB962C8B-B14F-4D97-AF65-F5344CB8AC3E}">
        <p14:creationId xmlns:p14="http://schemas.microsoft.com/office/powerpoint/2010/main" val="26779800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460784-54DD-6E9D-028F-9A3906017154}"/>
              </a:ext>
            </a:extLst>
          </p:cNvPr>
          <p:cNvSpPr>
            <a:spLocks noGrp="1"/>
          </p:cNvSpPr>
          <p:nvPr>
            <p:ph type="title"/>
          </p:nvPr>
        </p:nvSpPr>
        <p:spPr/>
        <p:txBody>
          <a:bodyPr/>
          <a:lstStyle/>
          <a:p>
            <a:r>
              <a:rPr kumimoji="1" lang="ja-JP" altLang="en-US" dirty="0"/>
              <a:t>ビッドウェルの研究・その２</a:t>
            </a:r>
          </a:p>
        </p:txBody>
      </p:sp>
      <p:sp>
        <p:nvSpPr>
          <p:cNvPr id="3" name="コンテンツ プレースホルダー 2">
            <a:extLst>
              <a:ext uri="{FF2B5EF4-FFF2-40B4-BE49-F238E27FC236}">
                <a16:creationId xmlns:a16="http://schemas.microsoft.com/office/drawing/2014/main" id="{098DD078-CDA8-B960-0E93-122BEC2EDBDC}"/>
              </a:ext>
            </a:extLst>
          </p:cNvPr>
          <p:cNvSpPr>
            <a:spLocks noGrp="1"/>
          </p:cNvSpPr>
          <p:nvPr>
            <p:ph idx="1"/>
          </p:nvPr>
        </p:nvSpPr>
        <p:spPr>
          <a:xfrm>
            <a:off x="717014" y="1600524"/>
            <a:ext cx="10515600" cy="4351338"/>
          </a:xfrm>
        </p:spPr>
        <p:txBody>
          <a:bodyPr>
            <a:normAutofit/>
          </a:bodyPr>
          <a:lstStyle/>
          <a:p>
            <a:pPr>
              <a:lnSpc>
                <a:spcPct val="130000"/>
              </a:lnSpc>
            </a:pPr>
            <a:r>
              <a:rPr kumimoji="1" lang="en-US" altLang="ja-JP" sz="2000" dirty="0"/>
              <a:t>1897</a:t>
            </a:r>
            <a:r>
              <a:rPr kumimoji="1" lang="ja-JP" altLang="en-US" sz="2000" dirty="0"/>
              <a:t>年、ビッドウェルは</a:t>
            </a:r>
            <a:r>
              <a:rPr kumimoji="1" lang="en-US" altLang="ja-JP" sz="2000" dirty="0"/>
              <a:t>2</a:t>
            </a:r>
            <a:r>
              <a:rPr kumimoji="1" lang="ja-JP" altLang="en-US" sz="2000" dirty="0"/>
              <a:t>番目の論文を書き、それまでの実験で観察された緑みの青の主観色は、主観的な赤色の残像によるものであると述べた。</a:t>
            </a:r>
          </a:p>
          <a:p>
            <a:pPr>
              <a:lnSpc>
                <a:spcPct val="130000"/>
              </a:lnSpc>
            </a:pPr>
            <a:r>
              <a:rPr kumimoji="1" lang="ja-JP" altLang="en-US" sz="2000" dirty="0"/>
              <a:t>緑みの青は赤色よりもはるかに強い色である可能性があるため、注目に値する。</a:t>
            </a:r>
          </a:p>
          <a:p>
            <a:pPr>
              <a:lnSpc>
                <a:spcPct val="130000"/>
              </a:lnSpc>
            </a:pPr>
            <a:r>
              <a:rPr kumimoji="1" lang="ja-JP" altLang="en-US" sz="2000" dirty="0"/>
              <a:t>照明が色の見え方を決定する要因であることを明らかにした。</a:t>
            </a:r>
          </a:p>
          <a:p>
            <a:pPr>
              <a:lnSpc>
                <a:spcPct val="130000"/>
              </a:lnSpc>
            </a:pPr>
            <a:r>
              <a:rPr kumimoji="1" lang="ja-JP" altLang="en-US" sz="2000" dirty="0"/>
              <a:t>観察者が現実の赤と主観的な赤を区別できない場合があることを発見した。</a:t>
            </a:r>
          </a:p>
          <a:p>
            <a:pPr>
              <a:lnSpc>
                <a:spcPct val="130000"/>
              </a:lnSpc>
            </a:pPr>
            <a:r>
              <a:rPr kumimoji="1" lang="ja-JP" altLang="en-US" sz="2000" dirty="0"/>
              <a:t>翌年、ビッドウェルは自分の実験をレビューし、</a:t>
            </a:r>
            <a:r>
              <a:rPr kumimoji="1" lang="en-US" altLang="ja-JP" sz="2000" dirty="0"/>
              <a:t>Fig. 1u </a:t>
            </a:r>
            <a:r>
              <a:rPr kumimoji="1" lang="ja-JP" altLang="en-US" sz="2000" dirty="0"/>
              <a:t>に示すような円盤の写真を発表した。</a:t>
            </a:r>
          </a:p>
        </p:txBody>
      </p:sp>
      <p:pic>
        <p:nvPicPr>
          <p:cNvPr id="5" name="図 4" descr="ダイアグラム が含まれている画像&#10;&#10;自動的に生成された説明">
            <a:extLst>
              <a:ext uri="{FF2B5EF4-FFF2-40B4-BE49-F238E27FC236}">
                <a16:creationId xmlns:a16="http://schemas.microsoft.com/office/drawing/2014/main" id="{E7106009-0E1D-2A85-6194-865E04D02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559702"/>
            <a:ext cx="2184160" cy="2298298"/>
          </a:xfrm>
          <a:prstGeom prst="rect">
            <a:avLst/>
          </a:prstGeom>
        </p:spPr>
      </p:pic>
      <p:sp>
        <p:nvSpPr>
          <p:cNvPr id="6" name="テキスト ボックス 5">
            <a:extLst>
              <a:ext uri="{FF2B5EF4-FFF2-40B4-BE49-F238E27FC236}">
                <a16:creationId xmlns:a16="http://schemas.microsoft.com/office/drawing/2014/main" id="{4BC17E2F-456A-EF24-22B8-F424521B4B14}"/>
              </a:ext>
            </a:extLst>
          </p:cNvPr>
          <p:cNvSpPr txBox="1"/>
          <p:nvPr/>
        </p:nvSpPr>
        <p:spPr>
          <a:xfrm>
            <a:off x="8280160" y="444473"/>
            <a:ext cx="3911840"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BIDWELL, S. On negative after-images</a:t>
            </a:r>
          </a:p>
          <a:p>
            <a:pPr algn="l"/>
            <a:r>
              <a:rPr lang="en-US" altLang="ja-JP" sz="1800" b="0" i="0" u="none" strike="noStrike" baseline="0" dirty="0">
                <a:latin typeface="Times New Roman" panose="02020603050405020304" pitchFamily="18" charset="0"/>
              </a:rPr>
              <a:t>following brief retinal extinction.</a:t>
            </a:r>
          </a:p>
          <a:p>
            <a:pPr algn="l"/>
            <a:r>
              <a:rPr lang="pl-PL" altLang="ja-JP" sz="1800" b="0" i="1" u="none" strike="noStrike" baseline="0" dirty="0">
                <a:latin typeface="Times New Roman" panose="02020603050405020304" pitchFamily="18" charset="0"/>
              </a:rPr>
              <a:t>Proc. roy. Soc., </a:t>
            </a:r>
            <a:r>
              <a:rPr lang="pl-PL" altLang="ja-JP" sz="1800" b="0" i="0" u="none" strike="noStrike" baseline="0" dirty="0">
                <a:latin typeface="Times New Roman" panose="02020603050405020304" pitchFamily="18" charset="0"/>
              </a:rPr>
              <a:t>1897, 61, 268-271.</a:t>
            </a:r>
            <a:endParaRPr kumimoji="1" lang="ja-JP" altLang="en-US" dirty="0"/>
          </a:p>
        </p:txBody>
      </p:sp>
      <p:sp>
        <p:nvSpPr>
          <p:cNvPr id="7" name="テキスト ボックス 6">
            <a:extLst>
              <a:ext uri="{FF2B5EF4-FFF2-40B4-BE49-F238E27FC236}">
                <a16:creationId xmlns:a16="http://schemas.microsoft.com/office/drawing/2014/main" id="{8CFAC4F0-BA1C-2456-2330-325E9B664CC4}"/>
              </a:ext>
            </a:extLst>
          </p:cNvPr>
          <p:cNvSpPr txBox="1"/>
          <p:nvPr/>
        </p:nvSpPr>
        <p:spPr>
          <a:xfrm>
            <a:off x="1930117" y="5454934"/>
            <a:ext cx="4044697" cy="1200329"/>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BIDWELL, S. Some curiosities of vision.</a:t>
            </a:r>
          </a:p>
          <a:p>
            <a:pPr algn="l"/>
            <a:r>
              <a:rPr lang="en-US" altLang="ja-JP" sz="1800" b="0" i="1" u="none" strike="noStrike" baseline="0" dirty="0">
                <a:latin typeface="Times New Roman" panose="02020603050405020304" pitchFamily="18" charset="0"/>
              </a:rPr>
              <a:t>Notices of the Proceedings at the</a:t>
            </a:r>
          </a:p>
          <a:p>
            <a:pPr algn="l"/>
            <a:r>
              <a:rPr lang="en-US" altLang="ja-JP" sz="1800" b="0" i="1" u="none" strike="noStrike" baseline="0" dirty="0">
                <a:latin typeface="Times New Roman" panose="02020603050405020304" pitchFamily="18" charset="0"/>
              </a:rPr>
              <a:t>Meetings of the Royal Institution of</a:t>
            </a:r>
          </a:p>
          <a:p>
            <a:pPr algn="l"/>
            <a:r>
              <a:rPr lang="en-US" altLang="ja-JP" sz="1800" b="0" i="1" u="none" strike="noStrike" baseline="0" dirty="0">
                <a:latin typeface="Times New Roman" panose="02020603050405020304" pitchFamily="18" charset="0"/>
              </a:rPr>
              <a:t>Great Britain, </a:t>
            </a:r>
            <a:r>
              <a:rPr lang="en-US" altLang="ja-JP" sz="1800" b="0" i="0" u="none" strike="noStrike" baseline="0" dirty="0">
                <a:latin typeface="Times New Roman" panose="02020603050405020304" pitchFamily="18" charset="0"/>
              </a:rPr>
              <a:t>1896-98, IS, 354.</a:t>
            </a:r>
            <a:endParaRPr kumimoji="1" lang="ja-JP" altLang="en-US" dirty="0"/>
          </a:p>
        </p:txBody>
      </p:sp>
    </p:spTree>
    <p:extLst>
      <p:ext uri="{BB962C8B-B14F-4D97-AF65-F5344CB8AC3E}">
        <p14:creationId xmlns:p14="http://schemas.microsoft.com/office/powerpoint/2010/main" val="22773875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9FE966-8940-2869-67BF-6781427EDB65}"/>
              </a:ext>
            </a:extLst>
          </p:cNvPr>
          <p:cNvSpPr>
            <a:spLocks noGrp="1"/>
          </p:cNvSpPr>
          <p:nvPr>
            <p:ph type="title"/>
          </p:nvPr>
        </p:nvSpPr>
        <p:spPr/>
        <p:txBody>
          <a:bodyPr/>
          <a:lstStyle/>
          <a:p>
            <a:r>
              <a:rPr kumimoji="1" lang="en-US" altLang="ja-JP" dirty="0"/>
              <a:t>H</a:t>
            </a:r>
            <a:r>
              <a:rPr kumimoji="1" lang="ja-JP" altLang="en-US" sz="2000" dirty="0"/>
              <a:t>（北岡注：頭文字が</a:t>
            </a:r>
            <a:r>
              <a:rPr kumimoji="1" lang="en-US" altLang="ja-JP" sz="2000" dirty="0"/>
              <a:t>H</a:t>
            </a:r>
            <a:r>
              <a:rPr kumimoji="1" lang="ja-JP" altLang="en-US" sz="2000" dirty="0"/>
              <a:t>の研究者）</a:t>
            </a:r>
            <a:r>
              <a:rPr kumimoji="1" lang="ja-JP" altLang="en-US" dirty="0"/>
              <a:t>の研究ノート</a:t>
            </a:r>
          </a:p>
        </p:txBody>
      </p:sp>
      <p:sp>
        <p:nvSpPr>
          <p:cNvPr id="3" name="コンテンツ プレースホルダー 2">
            <a:extLst>
              <a:ext uri="{FF2B5EF4-FFF2-40B4-BE49-F238E27FC236}">
                <a16:creationId xmlns:a16="http://schemas.microsoft.com/office/drawing/2014/main" id="{D922049A-EA49-8A50-7F18-DBEC55DB2FD1}"/>
              </a:ext>
            </a:extLst>
          </p:cNvPr>
          <p:cNvSpPr>
            <a:spLocks noGrp="1"/>
          </p:cNvSpPr>
          <p:nvPr>
            <p:ph idx="1"/>
          </p:nvPr>
        </p:nvSpPr>
        <p:spPr>
          <a:xfrm>
            <a:off x="838200" y="1825625"/>
            <a:ext cx="10515600" cy="2593975"/>
          </a:xfrm>
        </p:spPr>
        <p:txBody>
          <a:bodyPr>
            <a:normAutofit/>
          </a:bodyPr>
          <a:lstStyle/>
          <a:p>
            <a:pPr>
              <a:lnSpc>
                <a:spcPct val="130000"/>
              </a:lnSpc>
            </a:pPr>
            <a:r>
              <a:rPr kumimoji="1" lang="ja-JP" altLang="en-US" sz="2200" dirty="0"/>
              <a:t>その後、フランスの雑誌</a:t>
            </a:r>
            <a:r>
              <a:rPr kumimoji="1" lang="en-US" altLang="ja-JP" sz="2200" dirty="0"/>
              <a:t>『La Nature』</a:t>
            </a:r>
            <a:r>
              <a:rPr kumimoji="1" lang="ja-JP" altLang="en-US" sz="2200" dirty="0"/>
              <a:t>に研究ノートが掲載された。</a:t>
            </a:r>
          </a:p>
          <a:p>
            <a:pPr>
              <a:lnSpc>
                <a:spcPct val="130000"/>
              </a:lnSpc>
            </a:pPr>
            <a:r>
              <a:rPr kumimoji="1" lang="ja-JP" altLang="en-US" sz="2200" dirty="0"/>
              <a:t>刺激は、三角形に切り取られた半分黒、半分白の円盤（ビッドウェルと同様、</a:t>
            </a:r>
            <a:r>
              <a:rPr kumimoji="1" lang="en-US" altLang="ja-JP" sz="2200" dirty="0"/>
              <a:t>Fig. 1u</a:t>
            </a:r>
            <a:r>
              <a:rPr kumimoji="1" lang="ja-JP" altLang="en-US" sz="2200" dirty="0"/>
              <a:t>）であった。赤地の前で回転させると、赤ではなく青緑が見える。</a:t>
            </a:r>
          </a:p>
          <a:p>
            <a:pPr>
              <a:lnSpc>
                <a:spcPct val="130000"/>
              </a:lnSpc>
            </a:pPr>
            <a:r>
              <a:rPr kumimoji="1" lang="ja-JP" altLang="en-US" sz="2200" dirty="0"/>
              <a:t>この色は網膜の疲労によるものだという説が有力である。</a:t>
            </a:r>
          </a:p>
        </p:txBody>
      </p:sp>
      <p:pic>
        <p:nvPicPr>
          <p:cNvPr id="4" name="図 3" descr="ダイアグラム が含まれている画像&#10;&#10;自動的に生成された説明">
            <a:extLst>
              <a:ext uri="{FF2B5EF4-FFF2-40B4-BE49-F238E27FC236}">
                <a16:creationId xmlns:a16="http://schemas.microsoft.com/office/drawing/2014/main" id="{10F773AE-FBA3-A87C-4D67-0EF7FAC78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574" y="4039467"/>
            <a:ext cx="2678559" cy="2818533"/>
          </a:xfrm>
          <a:prstGeom prst="rect">
            <a:avLst/>
          </a:prstGeom>
        </p:spPr>
      </p:pic>
      <p:sp>
        <p:nvSpPr>
          <p:cNvPr id="7" name="テキスト ボックス 6">
            <a:extLst>
              <a:ext uri="{FF2B5EF4-FFF2-40B4-BE49-F238E27FC236}">
                <a16:creationId xmlns:a16="http://schemas.microsoft.com/office/drawing/2014/main" id="{AFB889C8-2384-87ED-4796-76EA3E30999F}"/>
              </a:ext>
            </a:extLst>
          </p:cNvPr>
          <p:cNvSpPr txBox="1"/>
          <p:nvPr/>
        </p:nvSpPr>
        <p:spPr>
          <a:xfrm>
            <a:off x="499533" y="5672667"/>
            <a:ext cx="4070345" cy="923330"/>
          </a:xfrm>
          <a:prstGeom prst="rect">
            <a:avLst/>
          </a:prstGeom>
          <a:noFill/>
        </p:spPr>
        <p:txBody>
          <a:bodyPr wrap="none" rtlCol="0">
            <a:spAutoFit/>
          </a:bodyPr>
          <a:lstStyle/>
          <a:p>
            <a:pPr algn="l"/>
            <a:r>
              <a:rPr lang="fr-FR" altLang="ja-JP" sz="1800" b="0" i="0" u="none" strike="noStrike" baseline="0" dirty="0">
                <a:latin typeface="Times New Roman" panose="02020603050405020304" pitchFamily="18" charset="0"/>
              </a:rPr>
              <a:t>H., E, Experiences sur les transformations</a:t>
            </a:r>
          </a:p>
          <a:p>
            <a:pPr algn="l"/>
            <a:r>
              <a:rPr lang="en-US" altLang="ja-JP" sz="1800" b="0" i="0" u="none" strike="noStrike" baseline="0" dirty="0" err="1">
                <a:latin typeface="Times New Roman" panose="02020603050405020304" pitchFamily="18" charset="0"/>
              </a:rPr>
              <a:t>subjectives</a:t>
            </a:r>
            <a:r>
              <a:rPr lang="en-US" altLang="ja-JP" sz="1800" b="0" i="0" u="none" strike="noStrike" baseline="0" dirty="0">
                <a:latin typeface="Times New Roman" panose="02020603050405020304" pitchFamily="18" charset="0"/>
              </a:rPr>
              <a:t> des </a:t>
            </a:r>
            <a:r>
              <a:rPr lang="en-US" altLang="ja-JP" sz="1800" b="0" i="0" u="none" strike="noStrike" baseline="0" dirty="0" err="1">
                <a:latin typeface="Times New Roman" panose="02020603050405020304" pitchFamily="18" charset="0"/>
              </a:rPr>
              <a:t>conleurs</a:t>
            </a:r>
            <a:r>
              <a:rPr lang="en-US" altLang="ja-JP" sz="1800" b="0" i="0" u="none" strike="noStrike" baseline="0" dirty="0">
                <a:latin typeface="Times New Roman" panose="02020603050405020304" pitchFamily="18" charset="0"/>
              </a:rPr>
              <a:t>. </a:t>
            </a:r>
            <a:r>
              <a:rPr lang="en-US" altLang="ja-JP" sz="1800" b="0" i="1" u="none" strike="noStrike" baseline="0" dirty="0">
                <a:latin typeface="Times New Roman" panose="02020603050405020304" pitchFamily="18" charset="0"/>
              </a:rPr>
              <a:t>La</a:t>
            </a:r>
          </a:p>
          <a:p>
            <a:pPr algn="l"/>
            <a:r>
              <a:rPr lang="en-US" altLang="ja-JP" sz="1800" b="0" i="1" u="none" strike="noStrike" baseline="0" dirty="0">
                <a:latin typeface="Times New Roman" panose="02020603050405020304" pitchFamily="18" charset="0"/>
              </a:rPr>
              <a:t>Nature, </a:t>
            </a:r>
            <a:r>
              <a:rPr lang="en-US" altLang="ja-JP" sz="1800" b="0" i="0" u="none" strike="noStrike" baseline="0" dirty="0">
                <a:latin typeface="Times New Roman" panose="02020603050405020304" pitchFamily="18" charset="0"/>
              </a:rPr>
              <a:t>1897, No. 1268, 256.</a:t>
            </a:r>
            <a:endParaRPr kumimoji="1" lang="ja-JP" altLang="en-US" dirty="0"/>
          </a:p>
        </p:txBody>
      </p:sp>
      <p:pic>
        <p:nvPicPr>
          <p:cNvPr id="6" name="図 5" descr="ロゴ&#10;&#10;低い精度で自動的に生成された説明">
            <a:extLst>
              <a:ext uri="{FF2B5EF4-FFF2-40B4-BE49-F238E27FC236}">
                <a16:creationId xmlns:a16="http://schemas.microsoft.com/office/drawing/2014/main" id="{4A041D62-9DE5-B175-93A4-4DB5D8EE1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183" y="4039467"/>
            <a:ext cx="3071284" cy="2303463"/>
          </a:xfrm>
          <a:prstGeom prst="rect">
            <a:avLst/>
          </a:prstGeom>
        </p:spPr>
      </p:pic>
      <p:sp>
        <p:nvSpPr>
          <p:cNvPr id="5" name="テキスト ボックス 4">
            <a:extLst>
              <a:ext uri="{FF2B5EF4-FFF2-40B4-BE49-F238E27FC236}">
                <a16:creationId xmlns:a16="http://schemas.microsoft.com/office/drawing/2014/main" id="{23F821BD-4930-0AC5-56A3-887ECF6E056C}"/>
              </a:ext>
            </a:extLst>
          </p:cNvPr>
          <p:cNvSpPr txBox="1"/>
          <p:nvPr/>
        </p:nvSpPr>
        <p:spPr>
          <a:xfrm>
            <a:off x="8746067" y="6379865"/>
            <a:ext cx="2797856" cy="461665"/>
          </a:xfrm>
          <a:prstGeom prst="rect">
            <a:avLst/>
          </a:prstGeom>
          <a:noFill/>
        </p:spPr>
        <p:txBody>
          <a:bodyPr wrap="square" rtlCol="0">
            <a:spAutoFit/>
          </a:bodyPr>
          <a:lstStyle/>
          <a:p>
            <a:r>
              <a:rPr lang="ja-JP" altLang="en-US" sz="1200" dirty="0"/>
              <a:t>この錯視を観察するには、背景も赤にする必要があるので、これではダメ。</a:t>
            </a:r>
            <a:endParaRPr kumimoji="1" lang="ja-JP" altLang="en-US" sz="1200" dirty="0"/>
          </a:p>
        </p:txBody>
      </p:sp>
    </p:spTree>
    <p:extLst>
      <p:ext uri="{BB962C8B-B14F-4D97-AF65-F5344CB8AC3E}">
        <p14:creationId xmlns:p14="http://schemas.microsoft.com/office/powerpoint/2010/main" val="15542300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0C57CB-41D6-9EB3-D512-71B2D54C32AD}"/>
              </a:ext>
            </a:extLst>
          </p:cNvPr>
          <p:cNvSpPr>
            <a:spLocks noGrp="1"/>
          </p:cNvSpPr>
          <p:nvPr>
            <p:ph type="title"/>
          </p:nvPr>
        </p:nvSpPr>
        <p:spPr>
          <a:xfrm>
            <a:off x="719666" y="830791"/>
            <a:ext cx="10515600" cy="1325563"/>
          </a:xfrm>
        </p:spPr>
        <p:txBody>
          <a:bodyPr/>
          <a:lstStyle/>
          <a:p>
            <a:r>
              <a:rPr kumimoji="1" lang="en-US" altLang="ja-JP" dirty="0"/>
              <a:t>IV. </a:t>
            </a:r>
            <a:r>
              <a:rPr kumimoji="1" lang="ja-JP" altLang="en-US" dirty="0"/>
              <a:t>バグレーとドニセリの心理物理学的アプローチ　</a:t>
            </a:r>
            <a:r>
              <a:rPr kumimoji="1" lang="en-US" altLang="ja-JP" sz="2500" dirty="0"/>
              <a:t>(p. 112)</a:t>
            </a:r>
            <a:endParaRPr kumimoji="1" lang="ja-JP" altLang="en-US" sz="2500" dirty="0"/>
          </a:p>
        </p:txBody>
      </p:sp>
      <p:sp>
        <p:nvSpPr>
          <p:cNvPr id="3" name="コンテンツ プレースホルダー 2">
            <a:extLst>
              <a:ext uri="{FF2B5EF4-FFF2-40B4-BE49-F238E27FC236}">
                <a16:creationId xmlns:a16="http://schemas.microsoft.com/office/drawing/2014/main" id="{BA75008C-09BB-5650-9186-A746DCB5F5E7}"/>
              </a:ext>
            </a:extLst>
          </p:cNvPr>
          <p:cNvSpPr>
            <a:spLocks noGrp="1"/>
          </p:cNvSpPr>
          <p:nvPr>
            <p:ph idx="1"/>
          </p:nvPr>
        </p:nvSpPr>
        <p:spPr>
          <a:xfrm>
            <a:off x="719666" y="2750493"/>
            <a:ext cx="10515600" cy="1628776"/>
          </a:xfrm>
        </p:spPr>
        <p:txBody>
          <a:bodyPr>
            <a:normAutofit/>
          </a:bodyPr>
          <a:lstStyle/>
          <a:p>
            <a:pPr>
              <a:lnSpc>
                <a:spcPct val="130000"/>
              </a:lnSpc>
            </a:pPr>
            <a:r>
              <a:rPr lang="en-US" altLang="ja-JP" sz="2200" dirty="0"/>
              <a:t>1902</a:t>
            </a:r>
            <a:r>
              <a:rPr lang="ja-JP" altLang="en-US" sz="2200" dirty="0"/>
              <a:t>年、バグレー（</a:t>
            </a:r>
            <a:r>
              <a:rPr lang="en-US" altLang="ja-JP" sz="2200" dirty="0"/>
              <a:t>Bagley</a:t>
            </a:r>
            <a:r>
              <a:rPr lang="ja-JP" altLang="en-US" sz="2200" dirty="0"/>
              <a:t>）は、主観的現象の最初の、そして最も優れた体系的な調査によって、主観色研究の歴史における新しい時代を開始した。この研究には、最初の広範な歴史的調査も含まれている。</a:t>
            </a:r>
            <a:endParaRPr lang="en-US" altLang="ja-JP" sz="2200" dirty="0"/>
          </a:p>
          <a:p>
            <a:endParaRPr kumimoji="1" lang="ja-JP" altLang="en-US" dirty="0"/>
          </a:p>
        </p:txBody>
      </p:sp>
      <p:sp>
        <p:nvSpPr>
          <p:cNvPr id="4" name="テキスト ボックス 3">
            <a:extLst>
              <a:ext uri="{FF2B5EF4-FFF2-40B4-BE49-F238E27FC236}">
                <a16:creationId xmlns:a16="http://schemas.microsoft.com/office/drawing/2014/main" id="{171BBF58-73C1-3C19-032E-484DAB2209D3}"/>
              </a:ext>
            </a:extLst>
          </p:cNvPr>
          <p:cNvSpPr txBox="1"/>
          <p:nvPr/>
        </p:nvSpPr>
        <p:spPr>
          <a:xfrm>
            <a:off x="2743200" y="5095702"/>
            <a:ext cx="3509550"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BAGLEY, F. W. An investigation of</a:t>
            </a:r>
          </a:p>
          <a:p>
            <a:pPr algn="l"/>
            <a:r>
              <a:rPr lang="en-US" altLang="ja-JP" sz="1800" b="0" i="0" u="none" strike="noStrike" baseline="0" dirty="0">
                <a:latin typeface="Times New Roman" panose="02020603050405020304" pitchFamily="18" charset="0"/>
              </a:rPr>
              <a:t>Fechner's colors. </a:t>
            </a:r>
            <a:r>
              <a:rPr lang="en-US" altLang="ja-JP" sz="1800" b="0" i="1" u="none" strike="noStrike" baseline="0" dirty="0">
                <a:latin typeface="Times New Roman" panose="02020603050405020304" pitchFamily="18" charset="0"/>
              </a:rPr>
              <a:t>Amer. J. Psychol.,</a:t>
            </a:r>
          </a:p>
          <a:p>
            <a:pPr algn="l"/>
            <a:r>
              <a:rPr lang="en-US" altLang="ja-JP" sz="1800" b="0" i="0" u="none" strike="noStrike" baseline="0" dirty="0">
                <a:latin typeface="Times New Roman" panose="02020603050405020304" pitchFamily="18" charset="0"/>
              </a:rPr>
              <a:t>1902, 13, 488-525.</a:t>
            </a:r>
            <a:endParaRPr kumimoji="1" lang="ja-JP" altLang="en-US" dirty="0"/>
          </a:p>
        </p:txBody>
      </p:sp>
    </p:spTree>
    <p:extLst>
      <p:ext uri="{BB962C8B-B14F-4D97-AF65-F5344CB8AC3E}">
        <p14:creationId xmlns:p14="http://schemas.microsoft.com/office/powerpoint/2010/main" val="3702521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FBD20E-6743-6A81-C740-D86A667018AD}"/>
              </a:ext>
            </a:extLst>
          </p:cNvPr>
          <p:cNvSpPr>
            <a:spLocks noGrp="1"/>
          </p:cNvSpPr>
          <p:nvPr>
            <p:ph type="title"/>
          </p:nvPr>
        </p:nvSpPr>
        <p:spPr/>
        <p:txBody>
          <a:bodyPr/>
          <a:lstStyle/>
          <a:p>
            <a:r>
              <a:rPr kumimoji="1" lang="ja-JP" altLang="en-US" dirty="0"/>
              <a:t>バグレーの研究</a:t>
            </a:r>
          </a:p>
        </p:txBody>
      </p:sp>
      <p:sp>
        <p:nvSpPr>
          <p:cNvPr id="3" name="コンテンツ プレースホルダー 2">
            <a:extLst>
              <a:ext uri="{FF2B5EF4-FFF2-40B4-BE49-F238E27FC236}">
                <a16:creationId xmlns:a16="http://schemas.microsoft.com/office/drawing/2014/main" id="{313BCA21-3D35-489A-8472-3F64533213BC}"/>
              </a:ext>
            </a:extLst>
          </p:cNvPr>
          <p:cNvSpPr>
            <a:spLocks noGrp="1"/>
          </p:cNvSpPr>
          <p:nvPr>
            <p:ph idx="1"/>
          </p:nvPr>
        </p:nvSpPr>
        <p:spPr>
          <a:xfrm>
            <a:off x="838199" y="1690688"/>
            <a:ext cx="10515600" cy="2688186"/>
          </a:xfrm>
        </p:spPr>
        <p:txBody>
          <a:bodyPr>
            <a:normAutofit/>
          </a:bodyPr>
          <a:lstStyle/>
          <a:p>
            <a:pPr>
              <a:lnSpc>
                <a:spcPct val="130000"/>
              </a:lnSpc>
            </a:pPr>
            <a:r>
              <a:rPr kumimoji="1" lang="ja-JP" altLang="en-US" sz="2200" dirty="0"/>
              <a:t>バグレーは、ベンハム</a:t>
            </a:r>
            <a:r>
              <a:rPr lang="ja-JP" altLang="en-US" sz="2200" dirty="0"/>
              <a:t>のコマの</a:t>
            </a:r>
            <a:r>
              <a:rPr kumimoji="1" lang="en-US" altLang="ja-JP" sz="2200" dirty="0"/>
              <a:t>97</a:t>
            </a:r>
            <a:r>
              <a:rPr kumimoji="1" lang="ja-JP" altLang="en-US" sz="2200" dirty="0"/>
              <a:t>個のバリエーションを作成した。そのうちの</a:t>
            </a:r>
            <a:r>
              <a:rPr kumimoji="1" lang="en-US" altLang="ja-JP" sz="2200" dirty="0"/>
              <a:t>3</a:t>
            </a:r>
            <a:r>
              <a:rPr kumimoji="1" lang="ja-JP" altLang="en-US" sz="2200" dirty="0"/>
              <a:t>つを、</a:t>
            </a:r>
            <a:r>
              <a:rPr kumimoji="1" lang="en-US" altLang="ja-JP" sz="2200" dirty="0"/>
              <a:t>Figs. 1v, 1w, 1x </a:t>
            </a:r>
            <a:r>
              <a:rPr kumimoji="1" lang="ja-JP" altLang="en-US" sz="2200" dirty="0"/>
              <a:t>に示した。</a:t>
            </a:r>
          </a:p>
          <a:p>
            <a:pPr>
              <a:lnSpc>
                <a:spcPct val="130000"/>
              </a:lnSpc>
            </a:pPr>
            <a:r>
              <a:rPr kumimoji="1" lang="en-US" altLang="ja-JP" sz="2200" dirty="0"/>
              <a:t>Bagley</a:t>
            </a:r>
            <a:r>
              <a:rPr kumimoji="1" lang="ja-JP" altLang="en-US" sz="2200" dirty="0"/>
              <a:t>は、線の長さが見る色に及ぼす影響、線の幅が見る色に及ぼす影響、ディスク上の線のグループの分布の影響、背景色の影響、背景色の量と分布の影響などを系統的に研究した。</a:t>
            </a:r>
          </a:p>
        </p:txBody>
      </p:sp>
      <p:pic>
        <p:nvPicPr>
          <p:cNvPr id="5" name="図 4" descr="ダイアグラム が含まれている画像&#10;&#10;自動的に生成された説明">
            <a:extLst>
              <a:ext uri="{FF2B5EF4-FFF2-40B4-BE49-F238E27FC236}">
                <a16:creationId xmlns:a16="http://schemas.microsoft.com/office/drawing/2014/main" id="{75374B50-D8FC-E807-D4D1-EEBFDD7E8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109" y="4315612"/>
            <a:ext cx="7525781" cy="2411903"/>
          </a:xfrm>
          <a:prstGeom prst="rect">
            <a:avLst/>
          </a:prstGeom>
        </p:spPr>
      </p:pic>
    </p:spTree>
    <p:extLst>
      <p:ext uri="{BB962C8B-B14F-4D97-AF65-F5344CB8AC3E}">
        <p14:creationId xmlns:p14="http://schemas.microsoft.com/office/powerpoint/2010/main" val="10948340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908250-C5C1-9EA5-9A24-7404BC8F8B89}"/>
              </a:ext>
            </a:extLst>
          </p:cNvPr>
          <p:cNvSpPr>
            <a:spLocks noGrp="1"/>
          </p:cNvSpPr>
          <p:nvPr>
            <p:ph idx="1"/>
          </p:nvPr>
        </p:nvSpPr>
        <p:spPr>
          <a:xfrm>
            <a:off x="730135" y="578716"/>
            <a:ext cx="10515600" cy="4351338"/>
          </a:xfrm>
        </p:spPr>
        <p:txBody>
          <a:bodyPr>
            <a:normAutofit/>
          </a:bodyPr>
          <a:lstStyle/>
          <a:p>
            <a:pPr>
              <a:lnSpc>
                <a:spcPct val="130000"/>
              </a:lnSpc>
            </a:pPr>
            <a:r>
              <a:rPr kumimoji="1" lang="ja-JP" altLang="en-US" sz="1700" dirty="0"/>
              <a:t>バグレーの観察によると、通常のベンハムのコマを回転させると、（白背景に）黒（</a:t>
            </a:r>
            <a:r>
              <a:rPr lang="ja-JP" altLang="en-US" sz="1700" dirty="0"/>
              <a:t>の線</a:t>
            </a:r>
            <a:r>
              <a:rPr kumimoji="1" lang="ja-JP" altLang="en-US" sz="1700" dirty="0"/>
              <a:t>）の後に白が続くと、線が赤く見える。</a:t>
            </a:r>
          </a:p>
          <a:p>
            <a:pPr>
              <a:lnSpc>
                <a:spcPct val="130000"/>
              </a:lnSpc>
            </a:pPr>
            <a:r>
              <a:rPr kumimoji="1" lang="ja-JP" altLang="en-US" sz="1700" dirty="0"/>
              <a:t>黒（の線）の前後が白の場合は、線は緑色に見える。</a:t>
            </a:r>
            <a:r>
              <a:rPr lang="ja-JP" altLang="en-US" sz="1700" dirty="0"/>
              <a:t>その前後の</a:t>
            </a:r>
            <a:r>
              <a:rPr kumimoji="1" lang="ja-JP" altLang="en-US" sz="1700" dirty="0"/>
              <a:t>白の量を変えると、緑の色が変化する。</a:t>
            </a:r>
          </a:p>
          <a:p>
            <a:pPr>
              <a:lnSpc>
                <a:spcPct val="130000"/>
              </a:lnSpc>
            </a:pPr>
            <a:r>
              <a:rPr kumimoji="1" lang="ja-JP" altLang="en-US" sz="1700" dirty="0"/>
              <a:t>黒（の線）に白が先行すると、線が青に見える。</a:t>
            </a:r>
          </a:p>
          <a:p>
            <a:pPr>
              <a:lnSpc>
                <a:spcPct val="130000"/>
              </a:lnSpc>
            </a:pPr>
            <a:r>
              <a:rPr kumimoji="1" lang="ja-JP" altLang="en-US" sz="1700" dirty="0"/>
              <a:t>通常の回転では赤緑青に見える線を長くすると、色の濃さは薄くなるが、彩度は低くはならない。</a:t>
            </a:r>
            <a:endParaRPr kumimoji="1" lang="en-US" altLang="ja-JP" sz="1700" dirty="0"/>
          </a:p>
          <a:p>
            <a:pPr>
              <a:lnSpc>
                <a:spcPct val="130000"/>
              </a:lnSpc>
            </a:pPr>
            <a:r>
              <a:rPr kumimoji="1" lang="ja-JP" altLang="en-US" sz="1700" dirty="0"/>
              <a:t>一般的に、線の幅は色相に影響を与えないが、他の色の変数（明度・彩度）に影響を与える可能性がある。</a:t>
            </a:r>
          </a:p>
        </p:txBody>
      </p:sp>
      <p:pic>
        <p:nvPicPr>
          <p:cNvPr id="5" name="図 4">
            <a:extLst>
              <a:ext uri="{FF2B5EF4-FFF2-40B4-BE49-F238E27FC236}">
                <a16:creationId xmlns:a16="http://schemas.microsoft.com/office/drawing/2014/main" id="{698213F4-570B-73FB-75F4-2C2A59B08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974" y="3640974"/>
            <a:ext cx="3217025" cy="3217025"/>
          </a:xfrm>
          <a:prstGeom prst="rect">
            <a:avLst/>
          </a:prstGeom>
        </p:spPr>
      </p:pic>
      <p:pic>
        <p:nvPicPr>
          <p:cNvPr id="7" name="図 6" descr="図形&#10;&#10;中程度の精度で自動的に生成された説明">
            <a:extLst>
              <a:ext uri="{FF2B5EF4-FFF2-40B4-BE49-F238E27FC236}">
                <a16:creationId xmlns:a16="http://schemas.microsoft.com/office/drawing/2014/main" id="{64F098C8-11F6-CE1F-D4C3-401992745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3640974"/>
            <a:ext cx="3217025" cy="3217025"/>
          </a:xfrm>
          <a:prstGeom prst="rect">
            <a:avLst/>
          </a:prstGeom>
        </p:spPr>
      </p:pic>
    </p:spTree>
    <p:extLst>
      <p:ext uri="{BB962C8B-B14F-4D97-AF65-F5344CB8AC3E}">
        <p14:creationId xmlns:p14="http://schemas.microsoft.com/office/powerpoint/2010/main" val="622467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2CC76EE-D7A2-1D4E-FDBF-F6A5D51C9EA8}"/>
              </a:ext>
            </a:extLst>
          </p:cNvPr>
          <p:cNvSpPr>
            <a:spLocks noGrp="1"/>
          </p:cNvSpPr>
          <p:nvPr>
            <p:ph idx="1"/>
          </p:nvPr>
        </p:nvSpPr>
        <p:spPr>
          <a:xfrm>
            <a:off x="780010" y="1468178"/>
            <a:ext cx="10515600" cy="4351338"/>
          </a:xfrm>
        </p:spPr>
        <p:txBody>
          <a:bodyPr>
            <a:normAutofit/>
          </a:bodyPr>
          <a:lstStyle/>
          <a:p>
            <a:pPr>
              <a:lnSpc>
                <a:spcPct val="130000"/>
              </a:lnSpc>
            </a:pPr>
            <a:r>
              <a:rPr kumimoji="1" lang="ja-JP" altLang="en-US" sz="2000" dirty="0"/>
              <a:t>黒</a:t>
            </a:r>
            <a:r>
              <a:rPr lang="ja-JP" altLang="en-US" sz="2000" dirty="0"/>
              <a:t>の扇型の面積</a:t>
            </a:r>
            <a:r>
              <a:rPr kumimoji="1" lang="ja-JP" altLang="en-US" sz="2000" dirty="0"/>
              <a:t>を変化させると、主観色は位置だけでなく、実際の刺激の持続時間にも依存する。</a:t>
            </a:r>
          </a:p>
          <a:p>
            <a:pPr>
              <a:lnSpc>
                <a:spcPct val="130000"/>
              </a:lnSpc>
            </a:pPr>
            <a:r>
              <a:rPr kumimoji="1" lang="ja-JP" altLang="en-US" sz="2000" dirty="0"/>
              <a:t>黒を増やすと、赤が強調される。</a:t>
            </a:r>
          </a:p>
          <a:p>
            <a:pPr>
              <a:lnSpc>
                <a:spcPct val="130000"/>
              </a:lnSpc>
            </a:pPr>
            <a:r>
              <a:rPr kumimoji="1" lang="ja-JP" altLang="en-US" sz="2000" dirty="0"/>
              <a:t>白を増やすと、青が強調される。</a:t>
            </a:r>
          </a:p>
          <a:p>
            <a:pPr>
              <a:lnSpc>
                <a:spcPct val="130000"/>
              </a:lnSpc>
            </a:pPr>
            <a:r>
              <a:rPr kumimoji="1" lang="ja-JP" altLang="en-US" sz="2000" dirty="0"/>
              <a:t>明るい昼間の光では、青が強調される。あまり強くない人工光では、赤が強調される。</a:t>
            </a:r>
          </a:p>
        </p:txBody>
      </p:sp>
      <p:pic>
        <p:nvPicPr>
          <p:cNvPr id="5" name="図 4" descr="アイコン&#10;&#10;自動的に生成された説明">
            <a:extLst>
              <a:ext uri="{FF2B5EF4-FFF2-40B4-BE49-F238E27FC236}">
                <a16:creationId xmlns:a16="http://schemas.microsoft.com/office/drawing/2014/main" id="{83ACF696-DE57-5A5E-D06B-90CD55A2E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4858" y="4418821"/>
            <a:ext cx="2231968" cy="2231968"/>
          </a:xfrm>
          <a:prstGeom prst="rect">
            <a:avLst/>
          </a:prstGeom>
        </p:spPr>
      </p:pic>
      <p:pic>
        <p:nvPicPr>
          <p:cNvPr id="7" name="図 6">
            <a:extLst>
              <a:ext uri="{FF2B5EF4-FFF2-40B4-BE49-F238E27FC236}">
                <a16:creationId xmlns:a16="http://schemas.microsoft.com/office/drawing/2014/main" id="{EF7A3252-B4A9-A051-6AF3-DA3328460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741" y="4418821"/>
            <a:ext cx="2231968" cy="2231968"/>
          </a:xfrm>
          <a:prstGeom prst="rect">
            <a:avLst/>
          </a:prstGeom>
        </p:spPr>
      </p:pic>
    </p:spTree>
    <p:extLst>
      <p:ext uri="{BB962C8B-B14F-4D97-AF65-F5344CB8AC3E}">
        <p14:creationId xmlns:p14="http://schemas.microsoft.com/office/powerpoint/2010/main" val="2994664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CAAD14E-DCC1-46A9-CD27-06B6143539B3}"/>
              </a:ext>
            </a:extLst>
          </p:cNvPr>
          <p:cNvSpPr>
            <a:spLocks noGrp="1"/>
          </p:cNvSpPr>
          <p:nvPr>
            <p:ph idx="1"/>
          </p:nvPr>
        </p:nvSpPr>
        <p:spPr>
          <a:xfrm>
            <a:off x="838200" y="1185545"/>
            <a:ext cx="10515600" cy="1275022"/>
          </a:xfrm>
        </p:spPr>
        <p:txBody>
          <a:bodyPr>
            <a:normAutofit/>
          </a:bodyPr>
          <a:lstStyle/>
          <a:p>
            <a:pPr>
              <a:lnSpc>
                <a:spcPct val="130000"/>
              </a:lnSpc>
            </a:pPr>
            <a:r>
              <a:rPr kumimoji="1" lang="ja-JP" altLang="en-US" sz="2000" dirty="0"/>
              <a:t>ベンハム</a:t>
            </a:r>
            <a:r>
              <a:rPr lang="ja-JP" altLang="en-US" sz="2000" dirty="0"/>
              <a:t>のコマの</a:t>
            </a:r>
            <a:r>
              <a:rPr kumimoji="1" lang="ja-JP" altLang="en-US" sz="2000" dirty="0"/>
              <a:t>回転を逆方向にしても、見える色が正確に反転するわけではない。</a:t>
            </a:r>
          </a:p>
          <a:p>
            <a:pPr>
              <a:lnSpc>
                <a:spcPct val="130000"/>
              </a:lnSpc>
            </a:pPr>
            <a:r>
              <a:rPr kumimoji="1" lang="ja-JP" altLang="en-US" sz="2000" dirty="0"/>
              <a:t>色相は反転するが、色の彩度や強さは異なって見える。</a:t>
            </a:r>
          </a:p>
        </p:txBody>
      </p:sp>
      <p:pic>
        <p:nvPicPr>
          <p:cNvPr id="11" name="図 10">
            <a:extLst>
              <a:ext uri="{FF2B5EF4-FFF2-40B4-BE49-F238E27FC236}">
                <a16:creationId xmlns:a16="http://schemas.microsoft.com/office/drawing/2014/main" id="{E94A860B-C6D2-0D88-C117-23EB756CE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281" y="2606503"/>
            <a:ext cx="4251497" cy="4251497"/>
          </a:xfrm>
          <a:prstGeom prst="rect">
            <a:avLst/>
          </a:prstGeom>
        </p:spPr>
      </p:pic>
      <p:pic>
        <p:nvPicPr>
          <p:cNvPr id="15" name="図 14">
            <a:extLst>
              <a:ext uri="{FF2B5EF4-FFF2-40B4-BE49-F238E27FC236}">
                <a16:creationId xmlns:a16="http://schemas.microsoft.com/office/drawing/2014/main" id="{96CC2543-B113-6317-F8FD-770D5A5E7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222" y="2606502"/>
            <a:ext cx="4251497" cy="4251497"/>
          </a:xfrm>
          <a:prstGeom prst="rect">
            <a:avLst/>
          </a:prstGeom>
        </p:spPr>
      </p:pic>
    </p:spTree>
    <p:extLst>
      <p:ext uri="{BB962C8B-B14F-4D97-AF65-F5344CB8AC3E}">
        <p14:creationId xmlns:p14="http://schemas.microsoft.com/office/powerpoint/2010/main" val="354261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7DCE587-06D8-E044-8DBA-06002A43C7DC}"/>
              </a:ext>
            </a:extLst>
          </p:cNvPr>
          <p:cNvSpPr>
            <a:spLocks noGrp="1"/>
          </p:cNvSpPr>
          <p:nvPr>
            <p:ph idx="1"/>
          </p:nvPr>
        </p:nvSpPr>
        <p:spPr/>
        <p:txBody>
          <a:bodyPr>
            <a:normAutofit/>
          </a:bodyPr>
          <a:lstStyle/>
          <a:p>
            <a:pPr>
              <a:lnSpc>
                <a:spcPct val="130000"/>
              </a:lnSpc>
            </a:pPr>
            <a:r>
              <a:rPr kumimoji="1" lang="ja-JP" altLang="en-US" sz="2200" dirty="0"/>
              <a:t>と言っても、彼は</a:t>
            </a:r>
            <a:r>
              <a:rPr lang="ja-JP" altLang="en-US" sz="2200" dirty="0"/>
              <a:t>知覚された色を</a:t>
            </a:r>
            <a:r>
              <a:rPr kumimoji="1" lang="ja-JP" altLang="en-US" sz="2200" dirty="0"/>
              <a:t>ニュートンのような光学的な色分解の結果だと考えたわけではなく、生理学的なものであると認識していた。</a:t>
            </a:r>
          </a:p>
          <a:p>
            <a:pPr>
              <a:lnSpc>
                <a:spcPct val="130000"/>
              </a:lnSpc>
            </a:pPr>
            <a:r>
              <a:rPr kumimoji="1" lang="ja-JP" altLang="en-US" sz="2200" dirty="0"/>
              <a:t>「おそらくは、網膜の神経と結合して、色の感覚を生じさせる一群の物質がある。これらの物質は、それぞれ異なる速度で作用する。白色光は異なる波長で構成されているので、断続的に白色光を当てると、主観的な色になるはずである」と考えた。</a:t>
            </a:r>
          </a:p>
          <a:p>
            <a:pPr>
              <a:lnSpc>
                <a:spcPct val="130000"/>
              </a:lnSpc>
            </a:pPr>
            <a:r>
              <a:rPr kumimoji="1" lang="ja-JP" altLang="en-US" sz="2200" dirty="0"/>
              <a:t>ただし、プレヴォストには</a:t>
            </a:r>
            <a:r>
              <a:rPr kumimoji="1" lang="en-US" altLang="ja-JP" sz="2200" dirty="0"/>
              <a:t>3</a:t>
            </a:r>
            <a:r>
              <a:rPr kumimoji="1" lang="ja-JP" altLang="en-US" sz="2200" dirty="0"/>
              <a:t>つの受容体という概念はなかった。</a:t>
            </a:r>
          </a:p>
        </p:txBody>
      </p:sp>
    </p:spTree>
    <p:extLst>
      <p:ext uri="{BB962C8B-B14F-4D97-AF65-F5344CB8AC3E}">
        <p14:creationId xmlns:p14="http://schemas.microsoft.com/office/powerpoint/2010/main" val="19286817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39257AE-6947-220D-88AB-B1C786C503D4}"/>
              </a:ext>
            </a:extLst>
          </p:cNvPr>
          <p:cNvSpPr>
            <a:spLocks noGrp="1"/>
          </p:cNvSpPr>
          <p:nvPr>
            <p:ph idx="1"/>
          </p:nvPr>
        </p:nvSpPr>
        <p:spPr>
          <a:xfrm>
            <a:off x="3586941" y="88321"/>
            <a:ext cx="8605059" cy="3250281"/>
          </a:xfrm>
        </p:spPr>
        <p:txBody>
          <a:bodyPr>
            <a:normAutofit/>
          </a:bodyPr>
          <a:lstStyle/>
          <a:p>
            <a:pPr>
              <a:lnSpc>
                <a:spcPct val="130000"/>
              </a:lnSpc>
            </a:pPr>
            <a:r>
              <a:rPr kumimoji="1" lang="ja-JP" altLang="en-US" sz="1700" dirty="0"/>
              <a:t>円盤の特定のリングに灰色のスクリーン（？）を置くと、そのリングに見える色が</a:t>
            </a:r>
            <a:r>
              <a:rPr lang="ja-JP" altLang="en-US" sz="1700" dirty="0"/>
              <a:t>減弱</a:t>
            </a:r>
            <a:r>
              <a:rPr kumimoji="1" lang="ja-JP" altLang="en-US" sz="1700" dirty="0"/>
              <a:t>する。</a:t>
            </a:r>
            <a:r>
              <a:rPr kumimoji="1" lang="ja-JP" altLang="en-US" sz="1200" dirty="0"/>
              <a:t>（北岡注：この冒頭部分がこの段落に置かれている理由がわからない）</a:t>
            </a:r>
            <a:endParaRPr kumimoji="1" lang="en-US" altLang="ja-JP" sz="1200" dirty="0"/>
          </a:p>
          <a:p>
            <a:pPr>
              <a:lnSpc>
                <a:spcPct val="130000"/>
              </a:lnSpc>
            </a:pPr>
            <a:r>
              <a:rPr kumimoji="1" lang="ja-JP" altLang="en-US" sz="1700" dirty="0"/>
              <a:t>ベンハムディスクの白を物理的な色に置き換えると、非常に興味深い結果が得られる。</a:t>
            </a:r>
          </a:p>
          <a:p>
            <a:pPr>
              <a:lnSpc>
                <a:spcPct val="130000"/>
              </a:lnSpc>
            </a:pPr>
            <a:r>
              <a:rPr kumimoji="1" lang="ja-JP" altLang="en-US" sz="1700" dirty="0"/>
              <a:t>白い背景では赤く見える線が、赤い背景では緑に見える。</a:t>
            </a:r>
          </a:p>
          <a:p>
            <a:pPr>
              <a:lnSpc>
                <a:spcPct val="130000"/>
              </a:lnSpc>
            </a:pPr>
            <a:r>
              <a:rPr kumimoji="1" lang="ja-JP" altLang="en-US" sz="1700" dirty="0"/>
              <a:t>白い背景では青く見える線が、くすんだオレンジの背景では赤茶に見える。</a:t>
            </a:r>
            <a:endParaRPr kumimoji="1" lang="ja-JP" altLang="en-US" sz="1200" dirty="0"/>
          </a:p>
          <a:p>
            <a:pPr>
              <a:lnSpc>
                <a:spcPct val="130000"/>
              </a:lnSpc>
            </a:pPr>
            <a:r>
              <a:rPr kumimoji="1" lang="ja-JP" altLang="en-US" sz="1700" dirty="0"/>
              <a:t>この実験は、主観色によるコントラスト効果を説明するものである</a:t>
            </a:r>
            <a:r>
              <a:rPr kumimoji="1" lang="ja-JP" altLang="en-US" sz="2000" dirty="0"/>
              <a:t>。</a:t>
            </a:r>
            <a:r>
              <a:rPr kumimoji="1" lang="ja-JP" altLang="en-US" sz="1200" dirty="0"/>
              <a:t>（説明できてなくない？）</a:t>
            </a:r>
          </a:p>
        </p:txBody>
      </p:sp>
      <p:pic>
        <p:nvPicPr>
          <p:cNvPr id="9" name="図 8">
            <a:extLst>
              <a:ext uri="{FF2B5EF4-FFF2-40B4-BE49-F238E27FC236}">
                <a16:creationId xmlns:a16="http://schemas.microsoft.com/office/drawing/2014/main" id="{2EB972D5-19E7-4D52-37FC-572BC1A924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29000" cy="3429000"/>
          </a:xfrm>
          <a:prstGeom prst="rect">
            <a:avLst/>
          </a:prstGeom>
        </p:spPr>
      </p:pic>
      <p:pic>
        <p:nvPicPr>
          <p:cNvPr id="15" name="図 14" descr="ロゴ&#10;&#10;中程度の精度で自動的に生成された説明">
            <a:extLst>
              <a:ext uri="{FF2B5EF4-FFF2-40B4-BE49-F238E27FC236}">
                <a16:creationId xmlns:a16="http://schemas.microsoft.com/office/drawing/2014/main" id="{E7C216E4-88CB-928C-07CE-B8E3961DF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28999"/>
            <a:ext cx="3428999" cy="3428999"/>
          </a:xfrm>
          <a:prstGeom prst="rect">
            <a:avLst/>
          </a:prstGeom>
        </p:spPr>
      </p:pic>
      <p:pic>
        <p:nvPicPr>
          <p:cNvPr id="17" name="図 16" descr="ロゴ が含まれている画像&#10;&#10;自動的に生成された説明">
            <a:extLst>
              <a:ext uri="{FF2B5EF4-FFF2-40B4-BE49-F238E27FC236}">
                <a16:creationId xmlns:a16="http://schemas.microsoft.com/office/drawing/2014/main" id="{13A00709-2491-7441-9441-03834BAB0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996" y="3426923"/>
            <a:ext cx="3429000" cy="3429000"/>
          </a:xfrm>
          <a:prstGeom prst="rect">
            <a:avLst/>
          </a:prstGeom>
        </p:spPr>
      </p:pic>
      <p:pic>
        <p:nvPicPr>
          <p:cNvPr id="25" name="図 24">
            <a:extLst>
              <a:ext uri="{FF2B5EF4-FFF2-40B4-BE49-F238E27FC236}">
                <a16:creationId xmlns:a16="http://schemas.microsoft.com/office/drawing/2014/main" id="{8EB20B22-FDF2-5296-92EB-4D34894522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8998" y="3426923"/>
            <a:ext cx="3429000" cy="3429000"/>
          </a:xfrm>
          <a:prstGeom prst="rect">
            <a:avLst/>
          </a:prstGeom>
        </p:spPr>
      </p:pic>
    </p:spTree>
    <p:extLst>
      <p:ext uri="{BB962C8B-B14F-4D97-AF65-F5344CB8AC3E}">
        <p14:creationId xmlns:p14="http://schemas.microsoft.com/office/powerpoint/2010/main" val="5195553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845A55-F37E-9046-B8AF-41F9DEA1729B}"/>
              </a:ext>
            </a:extLst>
          </p:cNvPr>
          <p:cNvSpPr>
            <a:spLocks noGrp="1"/>
          </p:cNvSpPr>
          <p:nvPr>
            <p:ph type="title"/>
          </p:nvPr>
        </p:nvSpPr>
        <p:spPr>
          <a:xfrm>
            <a:off x="838200" y="681037"/>
            <a:ext cx="10515600" cy="1460500"/>
          </a:xfrm>
        </p:spPr>
        <p:txBody>
          <a:bodyPr>
            <a:normAutofit/>
          </a:bodyPr>
          <a:lstStyle/>
          <a:p>
            <a:r>
              <a:rPr kumimoji="1" lang="ja-JP" altLang="en-US" sz="4400" dirty="0"/>
              <a:t>その他、バグレーの考察</a:t>
            </a:r>
            <a:br>
              <a:rPr kumimoji="1" lang="en-US" altLang="ja-JP" sz="4400" dirty="0"/>
            </a:br>
            <a:endParaRPr kumimoji="1" lang="ja-JP" altLang="en-US" dirty="0"/>
          </a:p>
        </p:txBody>
      </p:sp>
      <p:sp>
        <p:nvSpPr>
          <p:cNvPr id="3" name="コンテンツ プレースホルダー 2">
            <a:extLst>
              <a:ext uri="{FF2B5EF4-FFF2-40B4-BE49-F238E27FC236}">
                <a16:creationId xmlns:a16="http://schemas.microsoft.com/office/drawing/2014/main" id="{6A85AAC4-0DA7-2871-99EB-6AB5CB262574}"/>
              </a:ext>
            </a:extLst>
          </p:cNvPr>
          <p:cNvSpPr>
            <a:spLocks noGrp="1"/>
          </p:cNvSpPr>
          <p:nvPr>
            <p:ph idx="1"/>
          </p:nvPr>
        </p:nvSpPr>
        <p:spPr/>
        <p:txBody>
          <a:bodyPr>
            <a:normAutofit/>
          </a:bodyPr>
          <a:lstStyle/>
          <a:p>
            <a:pPr>
              <a:lnSpc>
                <a:spcPct val="130000"/>
              </a:lnSpc>
            </a:pPr>
            <a:r>
              <a:rPr kumimoji="1" lang="ja-JP" altLang="en-US" sz="2200" dirty="0"/>
              <a:t>短時間の鋭い注意力は、色の知覚を助ける。</a:t>
            </a:r>
            <a:endParaRPr kumimoji="1" lang="en-US" altLang="ja-JP" sz="2200" dirty="0"/>
          </a:p>
          <a:p>
            <a:pPr>
              <a:lnSpc>
                <a:spcPct val="130000"/>
              </a:lnSpc>
            </a:pPr>
            <a:r>
              <a:rPr kumimoji="1" lang="ja-JP" altLang="en-US" sz="2200" dirty="0"/>
              <a:t>視覚的な疲労は色彩を鈍らせる傾向がある。</a:t>
            </a:r>
            <a:endParaRPr kumimoji="1" lang="en-US" altLang="ja-JP" sz="2200" dirty="0"/>
          </a:p>
          <a:p>
            <a:pPr>
              <a:lnSpc>
                <a:spcPct val="130000"/>
              </a:lnSpc>
            </a:pPr>
            <a:r>
              <a:rPr kumimoji="1" lang="ja-JP" altLang="en-US" sz="2200" dirty="0"/>
              <a:t>ヘルムホルツ</a:t>
            </a:r>
            <a:r>
              <a:rPr lang="ja-JP" altLang="en-US" sz="2200" dirty="0"/>
              <a:t>の指摘</a:t>
            </a:r>
            <a:r>
              <a:rPr kumimoji="1" lang="ja-JP" altLang="en-US" sz="2200" dirty="0"/>
              <a:t>とは逆に、練習は色を見るために必要ない。</a:t>
            </a:r>
            <a:endParaRPr kumimoji="1" lang="en-US" altLang="ja-JP" sz="2200" dirty="0"/>
          </a:p>
          <a:p>
            <a:pPr>
              <a:lnSpc>
                <a:spcPct val="130000"/>
              </a:lnSpc>
            </a:pPr>
            <a:r>
              <a:rPr kumimoji="1" lang="ja-JP" altLang="en-US" sz="2200" dirty="0"/>
              <a:t>色が最も鮮明に見える最適な回転速度がある。</a:t>
            </a:r>
          </a:p>
          <a:p>
            <a:pPr>
              <a:lnSpc>
                <a:spcPct val="130000"/>
              </a:lnSpc>
            </a:pPr>
            <a:endParaRPr kumimoji="1" lang="ja-JP" altLang="en-US" sz="2200" dirty="0"/>
          </a:p>
          <a:p>
            <a:pPr>
              <a:lnSpc>
                <a:spcPct val="130000"/>
              </a:lnSpc>
            </a:pPr>
            <a:r>
              <a:rPr kumimoji="1" lang="ja-JP" altLang="en-US" sz="2200" dirty="0"/>
              <a:t>バグレーは、この結果をエビングハウスの視覚理論に関連づけた。彼女の理論的な考察は明確とは言えないので、ここではレビューしない。</a:t>
            </a:r>
            <a:r>
              <a:rPr kumimoji="1" lang="ja-JP" altLang="en-US" sz="1500" dirty="0"/>
              <a:t>（</a:t>
            </a:r>
            <a:r>
              <a:rPr kumimoji="1" lang="en-US" altLang="ja-JP" sz="1500" dirty="0"/>
              <a:t>p. 114</a:t>
            </a:r>
            <a:r>
              <a:rPr kumimoji="1" lang="ja-JP" altLang="en-US" sz="1500" dirty="0"/>
              <a:t>）</a:t>
            </a:r>
          </a:p>
        </p:txBody>
      </p:sp>
    </p:spTree>
    <p:extLst>
      <p:ext uri="{BB962C8B-B14F-4D97-AF65-F5344CB8AC3E}">
        <p14:creationId xmlns:p14="http://schemas.microsoft.com/office/powerpoint/2010/main" val="6651306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C52B0D-FBEA-6E4C-4362-4DBD60C6E36C}"/>
              </a:ext>
            </a:extLst>
          </p:cNvPr>
          <p:cNvSpPr>
            <a:spLocks noGrp="1"/>
          </p:cNvSpPr>
          <p:nvPr>
            <p:ph type="title"/>
          </p:nvPr>
        </p:nvSpPr>
        <p:spPr>
          <a:xfrm>
            <a:off x="1043631" y="873940"/>
            <a:ext cx="5052369" cy="1035781"/>
          </a:xfrm>
        </p:spPr>
        <p:txBody>
          <a:bodyPr anchor="ctr">
            <a:normAutofit/>
          </a:bodyPr>
          <a:lstStyle/>
          <a:p>
            <a:r>
              <a:rPr kumimoji="1" lang="ja-JP" altLang="en-US" sz="3600" dirty="0"/>
              <a:t>ドニセッリの研究</a:t>
            </a:r>
          </a:p>
        </p:txBody>
      </p:sp>
      <p:sp>
        <p:nvSpPr>
          <p:cNvPr id="3" name="コンテンツ プレースホルダー 2">
            <a:extLst>
              <a:ext uri="{FF2B5EF4-FFF2-40B4-BE49-F238E27FC236}">
                <a16:creationId xmlns:a16="http://schemas.microsoft.com/office/drawing/2014/main" id="{7C1640EF-850F-D28E-6096-7EFF8A2505E2}"/>
              </a:ext>
            </a:extLst>
          </p:cNvPr>
          <p:cNvSpPr>
            <a:spLocks noGrp="1"/>
          </p:cNvSpPr>
          <p:nvPr>
            <p:ph idx="1"/>
          </p:nvPr>
        </p:nvSpPr>
        <p:spPr>
          <a:xfrm>
            <a:off x="195859" y="2417981"/>
            <a:ext cx="5840799" cy="3884546"/>
          </a:xfrm>
        </p:spPr>
        <p:txBody>
          <a:bodyPr anchor="ctr">
            <a:normAutofit/>
          </a:bodyPr>
          <a:lstStyle/>
          <a:p>
            <a:pPr>
              <a:lnSpc>
                <a:spcPct val="130000"/>
              </a:lnSpc>
            </a:pPr>
            <a:r>
              <a:rPr kumimoji="1" lang="en-US" altLang="ja-JP" sz="1800" dirty="0"/>
              <a:t>1907</a:t>
            </a:r>
            <a:r>
              <a:rPr kumimoji="1" lang="ja-JP" altLang="en-US" sz="1800" dirty="0"/>
              <a:t>年、ドニセッリ（</a:t>
            </a:r>
            <a:r>
              <a:rPr kumimoji="1" lang="en-US" altLang="ja-JP" sz="1800" dirty="0" err="1"/>
              <a:t>Doniselli</a:t>
            </a:r>
            <a:r>
              <a:rPr kumimoji="1" lang="ja-JP" altLang="en-US" sz="1800" dirty="0"/>
              <a:t>）は、バグレーに続いて重要な論文・第二弾を発表した。</a:t>
            </a:r>
          </a:p>
          <a:p>
            <a:pPr>
              <a:lnSpc>
                <a:spcPct val="130000"/>
              </a:lnSpc>
            </a:pPr>
            <a:r>
              <a:rPr kumimoji="1" lang="ja-JP" altLang="en-US" sz="1800" dirty="0"/>
              <a:t>彼は、</a:t>
            </a:r>
            <a:r>
              <a:rPr kumimoji="1" lang="en-US" altLang="ja-JP" sz="1800" dirty="0"/>
              <a:t>225°</a:t>
            </a:r>
            <a:r>
              <a:rPr kumimoji="1" lang="ja-JP" altLang="en-US" sz="1800" dirty="0"/>
              <a:t>の白色部分と</a:t>
            </a:r>
            <a:r>
              <a:rPr kumimoji="1" lang="en-US" altLang="ja-JP" sz="1800" dirty="0"/>
              <a:t>135°</a:t>
            </a:r>
            <a:r>
              <a:rPr kumimoji="1" lang="ja-JP" altLang="en-US" sz="1800" dirty="0"/>
              <a:t>の黒色部分、そして黒色部分を白色部分の </a:t>
            </a:r>
            <a:r>
              <a:rPr kumimoji="1" lang="en-US" altLang="ja-JP" sz="1800" dirty="0"/>
              <a:t>5</a:t>
            </a:r>
            <a:r>
              <a:rPr kumimoji="1" lang="ja-JP" altLang="en-US" sz="1800" dirty="0"/>
              <a:t>分の</a:t>
            </a:r>
            <a:r>
              <a:rPr kumimoji="1" lang="en-US" altLang="ja-JP" sz="1800" dirty="0"/>
              <a:t>1 </a:t>
            </a:r>
            <a:r>
              <a:rPr kumimoji="1" lang="ja-JP" altLang="en-US" sz="1800" dirty="0"/>
              <a:t>に減らすことができる可変白色部分を持つベンハムのコマを製作した。</a:t>
            </a:r>
          </a:p>
          <a:p>
            <a:pPr>
              <a:lnSpc>
                <a:spcPct val="130000"/>
              </a:lnSpc>
            </a:pPr>
            <a:r>
              <a:rPr kumimoji="1" lang="ja-JP" altLang="en-US" sz="1800" dirty="0"/>
              <a:t>この円盤と、その類似品であるキモグラフドラムのデザインを</a:t>
            </a:r>
            <a:r>
              <a:rPr kumimoji="1" lang="en-US" altLang="ja-JP" sz="1800" dirty="0"/>
              <a:t>Figs. 4a, 4b</a:t>
            </a:r>
            <a:r>
              <a:rPr kumimoji="1" lang="ja-JP" altLang="en-US" sz="1800" dirty="0"/>
              <a:t>に示す。この可変</a:t>
            </a:r>
            <a:r>
              <a:rPr lang="ja-JP" altLang="en-US" sz="1800" dirty="0"/>
              <a:t>円盤</a:t>
            </a:r>
            <a:r>
              <a:rPr kumimoji="1" lang="ja-JP" altLang="en-US" sz="1800" dirty="0"/>
              <a:t>を使って、黒と白の比率、回転速度（</a:t>
            </a:r>
            <a:r>
              <a:rPr kumimoji="1" lang="en-US" altLang="ja-JP" sz="1800" dirty="0"/>
              <a:t>2〜17</a:t>
            </a:r>
            <a:r>
              <a:rPr kumimoji="1" lang="ja-JP" altLang="en-US" sz="1800" dirty="0"/>
              <a:t>回転</a:t>
            </a:r>
            <a:r>
              <a:rPr kumimoji="1" lang="en-US" altLang="ja-JP" sz="1800" dirty="0"/>
              <a:t>/</a:t>
            </a:r>
            <a:r>
              <a:rPr kumimoji="1" lang="ja-JP" altLang="en-US" sz="1800" dirty="0"/>
              <a:t>秒）、照明の効果を系統的に調べた。</a:t>
            </a:r>
          </a:p>
        </p:txBody>
      </p:sp>
      <p:pic>
        <p:nvPicPr>
          <p:cNvPr id="5" name="図 4" descr="グラフ&#10;&#10;低い精度で自動的に生成された説明">
            <a:extLst>
              <a:ext uri="{FF2B5EF4-FFF2-40B4-BE49-F238E27FC236}">
                <a16:creationId xmlns:a16="http://schemas.microsoft.com/office/drawing/2014/main" id="{A0024CFE-035A-384A-56C8-2753F4BAB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555" y="901032"/>
            <a:ext cx="2801128" cy="5116220"/>
          </a:xfrm>
          <a:prstGeom prst="rect">
            <a:avLst/>
          </a:prstGeom>
        </p:spPr>
      </p:pic>
      <p:sp>
        <p:nvSpPr>
          <p:cNvPr id="6" name="テキスト ボックス 5">
            <a:extLst>
              <a:ext uri="{FF2B5EF4-FFF2-40B4-BE49-F238E27FC236}">
                <a16:creationId xmlns:a16="http://schemas.microsoft.com/office/drawing/2014/main" id="{1617127E-3E68-102E-B384-201099DC31EF}"/>
              </a:ext>
            </a:extLst>
          </p:cNvPr>
          <p:cNvSpPr txBox="1"/>
          <p:nvPr/>
        </p:nvSpPr>
        <p:spPr>
          <a:xfrm>
            <a:off x="4993113" y="291026"/>
            <a:ext cx="3042821" cy="892552"/>
          </a:xfrm>
          <a:prstGeom prst="rect">
            <a:avLst/>
          </a:prstGeom>
          <a:noFill/>
        </p:spPr>
        <p:txBody>
          <a:bodyPr wrap="none" rtlCol="0">
            <a:spAutoFit/>
          </a:bodyPr>
          <a:lstStyle/>
          <a:p>
            <a:pPr algn="l"/>
            <a:r>
              <a:rPr lang="it-IT" altLang="ja-JP" sz="1300" b="0" i="0" u="none" strike="noStrike" baseline="0" dirty="0">
                <a:latin typeface="Times New Roman" panose="02020603050405020304" pitchFamily="18" charset="0"/>
              </a:rPr>
              <a:t>DONISELLI, C. Sui fenomeni d'induzione</a:t>
            </a:r>
          </a:p>
          <a:p>
            <a:pPr algn="l"/>
            <a:r>
              <a:rPr lang="it-IT" altLang="ja-JP" sz="1300" b="0" i="0" u="none" strike="noStrike" baseline="0" dirty="0">
                <a:latin typeface="Times New Roman" panose="02020603050405020304" pitchFamily="18" charset="0"/>
              </a:rPr>
              <a:t>cromatica da luce bianca e</a:t>
            </a:r>
          </a:p>
          <a:p>
            <a:pPr algn="l"/>
            <a:r>
              <a:rPr lang="it-IT" altLang="ja-JP" sz="1300" b="0" i="0" u="none" strike="noStrike" baseline="0" dirty="0">
                <a:latin typeface="Times New Roman" panose="02020603050405020304" pitchFamily="18" charset="0"/>
              </a:rPr>
              <a:t>sulla natura del process! consecutivi.</a:t>
            </a:r>
          </a:p>
          <a:p>
            <a:pPr algn="l"/>
            <a:r>
              <a:rPr lang="pl-PL" altLang="ja-JP" sz="1300" b="0" i="1" u="none" strike="noStrike" baseline="0" dirty="0">
                <a:latin typeface="Times New Roman" panose="02020603050405020304" pitchFamily="18" charset="0"/>
              </a:rPr>
              <a:t>Arch. Pisiol., </a:t>
            </a:r>
            <a:r>
              <a:rPr lang="pl-PL" altLang="ja-JP" sz="1300" b="0" i="0" u="none" strike="noStrike" baseline="0" dirty="0">
                <a:latin typeface="Times New Roman" panose="02020603050405020304" pitchFamily="18" charset="0"/>
              </a:rPr>
              <a:t>1907, 4, 561-593.</a:t>
            </a:r>
            <a:endParaRPr kumimoji="1" lang="ja-JP" altLang="en-US" sz="1300" dirty="0"/>
          </a:p>
        </p:txBody>
      </p:sp>
    </p:spTree>
    <p:extLst>
      <p:ext uri="{BB962C8B-B14F-4D97-AF65-F5344CB8AC3E}">
        <p14:creationId xmlns:p14="http://schemas.microsoft.com/office/powerpoint/2010/main" val="9211599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9A23F38-0B44-FFA6-FBF3-13C58BEF3A3C}"/>
              </a:ext>
            </a:extLst>
          </p:cNvPr>
          <p:cNvSpPr>
            <a:spLocks noGrp="1"/>
          </p:cNvSpPr>
          <p:nvPr>
            <p:ph idx="1"/>
          </p:nvPr>
        </p:nvSpPr>
        <p:spPr>
          <a:xfrm>
            <a:off x="7796270" y="1585396"/>
            <a:ext cx="4024829" cy="5101843"/>
          </a:xfrm>
        </p:spPr>
        <p:txBody>
          <a:bodyPr>
            <a:normAutofit/>
          </a:bodyPr>
          <a:lstStyle/>
          <a:p>
            <a:pPr>
              <a:lnSpc>
                <a:spcPct val="130000"/>
              </a:lnSpc>
            </a:pPr>
            <a:r>
              <a:rPr lang="ja-JP" altLang="en-US" sz="2000" dirty="0"/>
              <a:t>ドニセッリの研究結果を </a:t>
            </a:r>
            <a:r>
              <a:rPr lang="en-US" altLang="ja-JP" sz="2000" dirty="0"/>
              <a:t>Fig. 4</a:t>
            </a:r>
            <a:r>
              <a:rPr kumimoji="1" lang="en-US" altLang="ja-JP" sz="2000" dirty="0"/>
              <a:t>c</a:t>
            </a:r>
            <a:r>
              <a:rPr kumimoji="1" lang="ja-JP" altLang="en-US" sz="2000" dirty="0"/>
              <a:t>に再描写</a:t>
            </a:r>
            <a:r>
              <a:rPr lang="ja-JP" altLang="en-US" sz="2000" dirty="0"/>
              <a:t>して示す</a:t>
            </a:r>
            <a:r>
              <a:rPr kumimoji="1" lang="ja-JP" altLang="en-US" sz="2000" dirty="0"/>
              <a:t>。</a:t>
            </a:r>
          </a:p>
          <a:p>
            <a:pPr>
              <a:lnSpc>
                <a:spcPct val="130000"/>
              </a:lnSpc>
            </a:pPr>
            <a:r>
              <a:rPr kumimoji="1" lang="ja-JP" altLang="en-US" sz="2000" dirty="0"/>
              <a:t>どうやら、見える色は、ほとんどの場合、回転速度の一次関数であることがわかった。</a:t>
            </a:r>
          </a:p>
          <a:p>
            <a:pPr>
              <a:lnSpc>
                <a:spcPct val="130000"/>
              </a:lnSpc>
            </a:pPr>
            <a:r>
              <a:rPr kumimoji="1" lang="ja-JP" altLang="en-US" sz="2000" dirty="0"/>
              <a:t>最も速い速度では、リングの色はスペクトルの自然な秩序に対応する。低速度では、反転している。</a:t>
            </a:r>
          </a:p>
        </p:txBody>
      </p:sp>
      <p:pic>
        <p:nvPicPr>
          <p:cNvPr id="5" name="図 4" descr="グラフ&#10;&#10;自動的に生成された説明">
            <a:extLst>
              <a:ext uri="{FF2B5EF4-FFF2-40B4-BE49-F238E27FC236}">
                <a16:creationId xmlns:a16="http://schemas.microsoft.com/office/drawing/2014/main" id="{636B7551-1720-5472-233E-BAF6B7DFB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1479"/>
            <a:ext cx="7704927" cy="4985339"/>
          </a:xfrm>
          <a:prstGeom prst="rect">
            <a:avLst/>
          </a:prstGeom>
        </p:spPr>
      </p:pic>
      <p:sp>
        <p:nvSpPr>
          <p:cNvPr id="6" name="テキスト ボックス 5">
            <a:extLst>
              <a:ext uri="{FF2B5EF4-FFF2-40B4-BE49-F238E27FC236}">
                <a16:creationId xmlns:a16="http://schemas.microsoft.com/office/drawing/2014/main" id="{F1C8B2C1-7219-E439-07AD-7F97D149312F}"/>
              </a:ext>
            </a:extLst>
          </p:cNvPr>
          <p:cNvSpPr txBox="1"/>
          <p:nvPr/>
        </p:nvSpPr>
        <p:spPr>
          <a:xfrm>
            <a:off x="3131034" y="6073170"/>
            <a:ext cx="9060966" cy="784830"/>
          </a:xfrm>
          <a:prstGeom prst="rect">
            <a:avLst/>
          </a:prstGeom>
          <a:noFill/>
        </p:spPr>
        <p:txBody>
          <a:bodyPr wrap="square" rtlCol="0">
            <a:spAutoFit/>
          </a:bodyPr>
          <a:lstStyle/>
          <a:p>
            <a:r>
              <a:rPr lang="ja-JP" altLang="en-US" sz="1500" dirty="0"/>
              <a:t>北岡注：図の見方がイマイチわからない。</a:t>
            </a:r>
            <a:r>
              <a:rPr lang="en-US" altLang="ja-JP" sz="1500" dirty="0"/>
              <a:t>variable sector</a:t>
            </a:r>
            <a:r>
              <a:rPr lang="ja-JP" altLang="en-US" sz="1500" dirty="0"/>
              <a:t>をどう使った</a:t>
            </a:r>
            <a:r>
              <a:rPr kumimoji="1" lang="ja-JP" altLang="en-US" sz="1500" dirty="0"/>
              <a:t>についてもわからない。</a:t>
            </a:r>
            <a:r>
              <a:rPr lang="ja-JP" altLang="en-US" sz="1500" dirty="0"/>
              <a:t>しかし、回転速度が上がると「赤方遷移」あるいは「長波長光遷移」が起こる、ということを実験的に示した報告という点に意義があると考えられる（「赤方遷移」を最初に指摘したのはヘルムホルツ）。</a:t>
            </a:r>
            <a:endParaRPr kumimoji="1" lang="ja-JP" altLang="en-US" sz="1500" dirty="0"/>
          </a:p>
        </p:txBody>
      </p:sp>
    </p:spTree>
    <p:extLst>
      <p:ext uri="{BB962C8B-B14F-4D97-AF65-F5344CB8AC3E}">
        <p14:creationId xmlns:p14="http://schemas.microsoft.com/office/powerpoint/2010/main" val="18997985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CC7563-C228-6B84-0D70-188C2808665C}"/>
              </a:ext>
            </a:extLst>
          </p:cNvPr>
          <p:cNvSpPr>
            <a:spLocks noGrp="1"/>
          </p:cNvSpPr>
          <p:nvPr>
            <p:ph type="title"/>
          </p:nvPr>
        </p:nvSpPr>
        <p:spPr>
          <a:xfrm>
            <a:off x="838200" y="511704"/>
            <a:ext cx="10515600" cy="1325563"/>
          </a:xfrm>
        </p:spPr>
        <p:txBody>
          <a:bodyPr/>
          <a:lstStyle/>
          <a:p>
            <a:r>
              <a:rPr kumimoji="1" lang="ja-JP" altLang="en-US" dirty="0"/>
              <a:t>ドニセリの理論化</a:t>
            </a:r>
          </a:p>
        </p:txBody>
      </p:sp>
      <p:sp>
        <p:nvSpPr>
          <p:cNvPr id="3" name="コンテンツ プレースホルダー 2">
            <a:extLst>
              <a:ext uri="{FF2B5EF4-FFF2-40B4-BE49-F238E27FC236}">
                <a16:creationId xmlns:a16="http://schemas.microsoft.com/office/drawing/2014/main" id="{5FFBBCAB-2AF5-49CF-E04A-5CD09DFB90AB}"/>
              </a:ext>
            </a:extLst>
          </p:cNvPr>
          <p:cNvSpPr>
            <a:spLocks noGrp="1"/>
          </p:cNvSpPr>
          <p:nvPr>
            <p:ph idx="1"/>
          </p:nvPr>
        </p:nvSpPr>
        <p:spPr>
          <a:xfrm>
            <a:off x="838200" y="1732491"/>
            <a:ext cx="10515600" cy="3152776"/>
          </a:xfrm>
        </p:spPr>
        <p:txBody>
          <a:bodyPr>
            <a:normAutofit/>
          </a:bodyPr>
          <a:lstStyle/>
          <a:p>
            <a:pPr marL="457200" indent="-457200">
              <a:lnSpc>
                <a:spcPct val="130000"/>
              </a:lnSpc>
              <a:buAutoNum type="alphaLcPeriod"/>
            </a:pPr>
            <a:r>
              <a:rPr kumimoji="1" lang="ja-JP" altLang="en-US" sz="2200" dirty="0"/>
              <a:t>短時間の強い白色光による突然の刺激によって、主に赤</a:t>
            </a:r>
            <a:r>
              <a:rPr kumimoji="1" lang="en-US" altLang="ja-JP" sz="2200" dirty="0"/>
              <a:t>-</a:t>
            </a:r>
            <a:r>
              <a:rPr kumimoji="1" lang="ja-JP" altLang="en-US" sz="2200" dirty="0"/>
              <a:t>黄色の第一印象が生じる。</a:t>
            </a:r>
          </a:p>
          <a:p>
            <a:pPr marL="0" indent="0">
              <a:lnSpc>
                <a:spcPct val="130000"/>
              </a:lnSpc>
              <a:buNone/>
            </a:pPr>
            <a:r>
              <a:rPr kumimoji="1" lang="en-US" altLang="ja-JP" sz="2200" dirty="0"/>
              <a:t>b. </a:t>
            </a:r>
            <a:r>
              <a:rPr kumimoji="1" lang="ja-JP" altLang="en-US" sz="2200" dirty="0"/>
              <a:t>一次的な赤黄色の相に続いて、二次的な青色の相が生じる。一次から二次への移行速度は、元の白色刺激の強さに正比例する。</a:t>
            </a:r>
          </a:p>
          <a:p>
            <a:pPr marL="0" indent="0">
              <a:lnSpc>
                <a:spcPct val="130000"/>
              </a:lnSpc>
              <a:buNone/>
            </a:pPr>
            <a:r>
              <a:rPr kumimoji="1" lang="en-US" altLang="ja-JP" sz="2200" dirty="0"/>
              <a:t>c. </a:t>
            </a:r>
            <a:r>
              <a:rPr kumimoji="1" lang="ja-JP" altLang="en-US" sz="2200" dirty="0"/>
              <a:t>強度が十分に高い場合、一次相の通過速度が速すぎて見ることができず、中程度の強度で見た場合と色が反転しているように見える。</a:t>
            </a:r>
          </a:p>
        </p:txBody>
      </p:sp>
      <p:sp>
        <p:nvSpPr>
          <p:cNvPr id="4" name="テキスト ボックス 3">
            <a:extLst>
              <a:ext uri="{FF2B5EF4-FFF2-40B4-BE49-F238E27FC236}">
                <a16:creationId xmlns:a16="http://schemas.microsoft.com/office/drawing/2014/main" id="{24026244-8A08-75A7-ADDE-CAF77B06B24C}"/>
              </a:ext>
            </a:extLst>
          </p:cNvPr>
          <p:cNvSpPr txBox="1"/>
          <p:nvPr/>
        </p:nvSpPr>
        <p:spPr>
          <a:xfrm>
            <a:off x="719666" y="5156200"/>
            <a:ext cx="10989733" cy="1564724"/>
          </a:xfrm>
          <a:prstGeom prst="rect">
            <a:avLst/>
          </a:prstGeom>
          <a:noFill/>
        </p:spPr>
        <p:txBody>
          <a:bodyPr wrap="square" rtlCol="0">
            <a:spAutoFit/>
          </a:bodyPr>
          <a:lstStyle/>
          <a:p>
            <a:pPr>
              <a:lnSpc>
                <a:spcPct val="150000"/>
              </a:lnSpc>
            </a:pPr>
            <a:r>
              <a:rPr kumimoji="1" lang="en-US" altLang="ja-JP" sz="1300" dirty="0"/>
              <a:t>a. Every sudden stimulation by intense white light of brief duration, gives rise to a primary impression which is predominantly red-yellow.</a:t>
            </a:r>
          </a:p>
          <a:p>
            <a:pPr>
              <a:lnSpc>
                <a:spcPct val="150000"/>
              </a:lnSpc>
            </a:pPr>
            <a:r>
              <a:rPr kumimoji="1" lang="en-US" altLang="ja-JP" sz="1300" dirty="0"/>
              <a:t>b. The primary red-yellow phase is followed by a secondary blue phase. The speed of passage from the primary to the secondary phase is directly proportional to the intensity of the original white stimulus. </a:t>
            </a:r>
          </a:p>
          <a:p>
            <a:pPr>
              <a:lnSpc>
                <a:spcPct val="150000"/>
              </a:lnSpc>
            </a:pPr>
            <a:r>
              <a:rPr kumimoji="1" lang="en-US" altLang="ja-JP" sz="1300" dirty="0"/>
              <a:t>c. When the intensity is high enough, the primary phase is too rapid to be seen, and the colors seen appear to be reversed relative to those seen at medium intensities.</a:t>
            </a:r>
            <a:endParaRPr kumimoji="1" lang="ja-JP" altLang="en-US" sz="1300" dirty="0"/>
          </a:p>
        </p:txBody>
      </p:sp>
    </p:spTree>
    <p:extLst>
      <p:ext uri="{BB962C8B-B14F-4D97-AF65-F5344CB8AC3E}">
        <p14:creationId xmlns:p14="http://schemas.microsoft.com/office/powerpoint/2010/main" val="24487352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DAA4331-0CD6-DEF9-6481-394AB1E8F7E5}"/>
              </a:ext>
            </a:extLst>
          </p:cNvPr>
          <p:cNvSpPr>
            <a:spLocks noGrp="1"/>
          </p:cNvSpPr>
          <p:nvPr>
            <p:ph idx="1"/>
          </p:nvPr>
        </p:nvSpPr>
        <p:spPr>
          <a:xfrm>
            <a:off x="728134" y="758825"/>
            <a:ext cx="10515600" cy="4351338"/>
          </a:xfrm>
        </p:spPr>
        <p:txBody>
          <a:bodyPr>
            <a:normAutofit/>
          </a:bodyPr>
          <a:lstStyle/>
          <a:p>
            <a:pPr>
              <a:lnSpc>
                <a:spcPct val="130000"/>
              </a:lnSpc>
            </a:pPr>
            <a:r>
              <a:rPr kumimoji="1" lang="ja-JP" altLang="en-US" sz="2000" dirty="0"/>
              <a:t>この現象の原因について、ドニセリは、主観的な色彩のメカニズムを考えた。</a:t>
            </a:r>
          </a:p>
          <a:p>
            <a:pPr>
              <a:lnSpc>
                <a:spcPct val="130000"/>
              </a:lnSpc>
            </a:pPr>
            <a:r>
              <a:rPr kumimoji="1" lang="ja-JP" altLang="en-US" sz="2000" dirty="0"/>
              <a:t>それは、張力が変化する振動する弦に直接類似しており、音色を生み出すようなものである。</a:t>
            </a:r>
          </a:p>
          <a:p>
            <a:pPr>
              <a:lnSpc>
                <a:spcPct val="130000"/>
              </a:lnSpc>
            </a:pPr>
            <a:r>
              <a:rPr kumimoji="1" lang="ja-JP" altLang="en-US" sz="2000" dirty="0"/>
              <a:t>ドニセリは、他の多くの研究者が行って過ちを繰り返した。彼は、主観的な色彩を色のついた残像と混同してしまったのである。</a:t>
            </a:r>
          </a:p>
          <a:p>
            <a:pPr>
              <a:lnSpc>
                <a:spcPct val="130000"/>
              </a:lnSpc>
            </a:pPr>
            <a:r>
              <a:rPr lang="ja-JP" altLang="en-US" sz="2000" dirty="0"/>
              <a:t>なお、</a:t>
            </a:r>
            <a:r>
              <a:rPr kumimoji="1" lang="ja-JP" altLang="en-US" sz="2000" dirty="0"/>
              <a:t>ドニセリは、主観的な色は網膜の錐体の分布の違いによって引き起こされるというヘンリーの仮説を、円筒に巻き付けた一枚の紙で色を示すことによって排除した（</a:t>
            </a:r>
            <a:r>
              <a:rPr kumimoji="1" lang="en-US" altLang="ja-JP" sz="2000" dirty="0"/>
              <a:t>Fig. 4b)</a:t>
            </a:r>
            <a:r>
              <a:rPr kumimoji="1" lang="ja-JP" altLang="en-US" sz="2000" dirty="0"/>
              <a:t>。</a:t>
            </a:r>
          </a:p>
        </p:txBody>
      </p:sp>
      <p:pic>
        <p:nvPicPr>
          <p:cNvPr id="5" name="図 4" descr="ダイアグラム が含まれている画像&#10;&#10;自動的に生成された説明">
            <a:extLst>
              <a:ext uri="{FF2B5EF4-FFF2-40B4-BE49-F238E27FC236}">
                <a16:creationId xmlns:a16="http://schemas.microsoft.com/office/drawing/2014/main" id="{1DC5A4E4-A581-BCFF-D876-3E3DF13C9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374" y="4548189"/>
            <a:ext cx="3226320" cy="2309812"/>
          </a:xfrm>
          <a:prstGeom prst="rect">
            <a:avLst/>
          </a:prstGeom>
        </p:spPr>
      </p:pic>
    </p:spTree>
    <p:extLst>
      <p:ext uri="{BB962C8B-B14F-4D97-AF65-F5344CB8AC3E}">
        <p14:creationId xmlns:p14="http://schemas.microsoft.com/office/powerpoint/2010/main" val="2009430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0DA5E6-CC6D-FF9F-66B9-557B0CFE15ED}"/>
              </a:ext>
            </a:extLst>
          </p:cNvPr>
          <p:cNvSpPr>
            <a:spLocks noGrp="1"/>
          </p:cNvSpPr>
          <p:nvPr>
            <p:ph type="title"/>
          </p:nvPr>
        </p:nvSpPr>
        <p:spPr>
          <a:xfrm>
            <a:off x="838200" y="486304"/>
            <a:ext cx="10515600" cy="1325563"/>
          </a:xfrm>
        </p:spPr>
        <p:txBody>
          <a:bodyPr/>
          <a:lstStyle/>
          <a:p>
            <a:r>
              <a:rPr kumimoji="1" lang="ja-JP" altLang="en-US" dirty="0"/>
              <a:t>セクストン</a:t>
            </a:r>
            <a:r>
              <a:rPr lang="ja-JP" altLang="en-US" dirty="0"/>
              <a:t>の研究</a:t>
            </a:r>
            <a:endParaRPr kumimoji="1" lang="ja-JP" altLang="en-US" dirty="0"/>
          </a:p>
        </p:txBody>
      </p:sp>
      <p:sp>
        <p:nvSpPr>
          <p:cNvPr id="3" name="コンテンツ プレースホルダー 2">
            <a:extLst>
              <a:ext uri="{FF2B5EF4-FFF2-40B4-BE49-F238E27FC236}">
                <a16:creationId xmlns:a16="http://schemas.microsoft.com/office/drawing/2014/main" id="{2C76B630-2AFF-5D0C-7582-A6277D09A316}"/>
              </a:ext>
            </a:extLst>
          </p:cNvPr>
          <p:cNvSpPr>
            <a:spLocks noGrp="1"/>
          </p:cNvSpPr>
          <p:nvPr>
            <p:ph idx="1"/>
          </p:nvPr>
        </p:nvSpPr>
        <p:spPr>
          <a:xfrm>
            <a:off x="838200" y="2020358"/>
            <a:ext cx="10515600" cy="3025776"/>
          </a:xfrm>
        </p:spPr>
        <p:txBody>
          <a:bodyPr>
            <a:normAutofit/>
          </a:bodyPr>
          <a:lstStyle/>
          <a:p>
            <a:pPr>
              <a:lnSpc>
                <a:spcPct val="130000"/>
              </a:lnSpc>
            </a:pPr>
            <a:r>
              <a:rPr kumimoji="1" lang="ja-JP" altLang="en-US" sz="2200" dirty="0"/>
              <a:t>セクストン（</a:t>
            </a:r>
            <a:r>
              <a:rPr kumimoji="1" lang="en-US" altLang="ja-JP" sz="2200" dirty="0"/>
              <a:t>Sexton</a:t>
            </a:r>
            <a:r>
              <a:rPr kumimoji="1" lang="ja-JP" altLang="en-US" sz="2200" dirty="0"/>
              <a:t>）は、</a:t>
            </a:r>
            <a:r>
              <a:rPr kumimoji="1" lang="en-US" altLang="ja-JP" sz="2200" dirty="0"/>
              <a:t>1907</a:t>
            </a:r>
            <a:r>
              <a:rPr kumimoji="1" lang="ja-JP" altLang="en-US" sz="2200" dirty="0"/>
              <a:t>年に、色が扇の中における線分の位置、その長さと幅、回転方向、照明に影響されることを示した。</a:t>
            </a:r>
          </a:p>
          <a:p>
            <a:pPr>
              <a:lnSpc>
                <a:spcPct val="130000"/>
              </a:lnSpc>
            </a:pPr>
            <a:r>
              <a:rPr kumimoji="1" lang="ja-JP" altLang="en-US" sz="2200" dirty="0"/>
              <a:t>彼は独自にレセプターの微分上昇・下降に関するフェヒナー理論を導き出した。</a:t>
            </a:r>
          </a:p>
          <a:p>
            <a:pPr>
              <a:lnSpc>
                <a:spcPct val="130000"/>
              </a:lnSpc>
            </a:pPr>
            <a:r>
              <a:rPr kumimoji="1" lang="ja-JP" altLang="en-US" sz="2200" dirty="0"/>
              <a:t>彼は、ナトリウム光で色が見えるという事実は、ナトリウム光が</a:t>
            </a:r>
            <a:r>
              <a:rPr kumimoji="1" lang="en-US" altLang="ja-JP" sz="2200" dirty="0"/>
              <a:t>3</a:t>
            </a:r>
            <a:r>
              <a:rPr kumimoji="1" lang="ja-JP" altLang="en-US" sz="2200" dirty="0"/>
              <a:t>つの受容体に影響を与えるので、決してフェヒナー理論を否定するものではないことを確認した。</a:t>
            </a:r>
          </a:p>
        </p:txBody>
      </p:sp>
      <p:sp>
        <p:nvSpPr>
          <p:cNvPr id="4" name="テキスト ボックス 3">
            <a:extLst>
              <a:ext uri="{FF2B5EF4-FFF2-40B4-BE49-F238E27FC236}">
                <a16:creationId xmlns:a16="http://schemas.microsoft.com/office/drawing/2014/main" id="{64DAB122-387A-F078-367E-8F479DE6C0A3}"/>
              </a:ext>
            </a:extLst>
          </p:cNvPr>
          <p:cNvSpPr txBox="1"/>
          <p:nvPr/>
        </p:nvSpPr>
        <p:spPr>
          <a:xfrm>
            <a:off x="6443134" y="687420"/>
            <a:ext cx="3499676"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SEXTON, F. P. The spectrum top.</a:t>
            </a:r>
          </a:p>
          <a:p>
            <a:pPr algn="l"/>
            <a:r>
              <a:rPr lang="en-US" altLang="ja-JP" sz="1800" b="0" i="1" u="none" strike="noStrike" baseline="0" dirty="0">
                <a:latin typeface="Times New Roman" panose="02020603050405020304" pitchFamily="18" charset="0"/>
              </a:rPr>
              <a:t>Phys. Soc. Land,, </a:t>
            </a:r>
            <a:r>
              <a:rPr lang="en-US" altLang="ja-JP" sz="1800" b="0" i="0" u="none" strike="noStrike" baseline="0" dirty="0">
                <a:latin typeface="Times New Roman" panose="02020603050405020304" pitchFamily="18" charset="0"/>
              </a:rPr>
              <a:t>1907-08, 21, 392-</a:t>
            </a:r>
          </a:p>
          <a:p>
            <a:pPr algn="l"/>
            <a:r>
              <a:rPr lang="en-US" altLang="ja-JP" sz="1800" b="0" i="0" u="none" strike="noStrike" baseline="0" dirty="0">
                <a:latin typeface="Times New Roman" panose="02020603050405020304" pitchFamily="18" charset="0"/>
              </a:rPr>
              <a:t>395.</a:t>
            </a:r>
            <a:endParaRPr kumimoji="1" lang="ja-JP" altLang="en-US" dirty="0"/>
          </a:p>
        </p:txBody>
      </p:sp>
      <p:sp>
        <p:nvSpPr>
          <p:cNvPr id="5" name="テキスト ボックス 4">
            <a:extLst>
              <a:ext uri="{FF2B5EF4-FFF2-40B4-BE49-F238E27FC236}">
                <a16:creationId xmlns:a16="http://schemas.microsoft.com/office/drawing/2014/main" id="{61B87EF8-B5B9-C0B4-DDDB-6D0B2EDA33B2}"/>
              </a:ext>
            </a:extLst>
          </p:cNvPr>
          <p:cNvSpPr txBox="1"/>
          <p:nvPr/>
        </p:nvSpPr>
        <p:spPr>
          <a:xfrm>
            <a:off x="1793300" y="5385750"/>
            <a:ext cx="9060966" cy="1246495"/>
          </a:xfrm>
          <a:prstGeom prst="rect">
            <a:avLst/>
          </a:prstGeom>
          <a:noFill/>
        </p:spPr>
        <p:txBody>
          <a:bodyPr wrap="square" rtlCol="0">
            <a:spAutoFit/>
          </a:bodyPr>
          <a:lstStyle/>
          <a:p>
            <a:r>
              <a:rPr lang="ja-JP" altLang="en-US" sz="1500" dirty="0"/>
              <a:t>北岡注：主観色が照明に影響されるということを指摘したのは、ドニセッリ（</a:t>
            </a:r>
            <a:r>
              <a:rPr lang="en-US" altLang="ja-JP" sz="1500" dirty="0" err="1"/>
              <a:t>Doniselli</a:t>
            </a:r>
            <a:r>
              <a:rPr lang="en-US" altLang="ja-JP" sz="1500" dirty="0"/>
              <a:t>, 1907</a:t>
            </a:r>
            <a:r>
              <a:rPr lang="ja-JP" altLang="en-US" sz="1500" dirty="0"/>
              <a:t>）やセクストン（</a:t>
            </a:r>
            <a:r>
              <a:rPr lang="en-US" altLang="ja-JP" sz="1500" dirty="0"/>
              <a:t>Sexton, 1907</a:t>
            </a:r>
            <a:r>
              <a:rPr lang="ja-JP" altLang="en-US" sz="1500" dirty="0"/>
              <a:t>）の前にヘルムホルツが指摘している。照度が高くなると「青方遷移」する。また、色温度が低くなると「赤方遷移」する。ただし、北岡の観察によれば、「赤方遷移」時に赤やオレンジに見えていた線は赤紫色に見えるようになるので、スぺクトルの色の見えと対応しているとは言い難い。</a:t>
            </a:r>
            <a:endParaRPr kumimoji="1" lang="ja-JP" altLang="en-US" sz="1500" dirty="0"/>
          </a:p>
        </p:txBody>
      </p:sp>
    </p:spTree>
    <p:extLst>
      <p:ext uri="{BB962C8B-B14F-4D97-AF65-F5344CB8AC3E}">
        <p14:creationId xmlns:p14="http://schemas.microsoft.com/office/powerpoint/2010/main" val="42876935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CEB124-A689-5E13-519F-13B1D8EF7CAE}"/>
              </a:ext>
            </a:extLst>
          </p:cNvPr>
          <p:cNvSpPr>
            <a:spLocks noGrp="1"/>
          </p:cNvSpPr>
          <p:nvPr>
            <p:ph type="title"/>
          </p:nvPr>
        </p:nvSpPr>
        <p:spPr>
          <a:xfrm>
            <a:off x="838200" y="890058"/>
            <a:ext cx="10515600" cy="1325563"/>
          </a:xfrm>
        </p:spPr>
        <p:txBody>
          <a:bodyPr/>
          <a:lstStyle/>
          <a:p>
            <a:r>
              <a:rPr kumimoji="1" lang="ja-JP" altLang="en-US" sz="4400" dirty="0"/>
              <a:t>パーシバルの研究</a:t>
            </a:r>
            <a:endParaRPr kumimoji="1" lang="ja-JP" altLang="en-US" dirty="0"/>
          </a:p>
        </p:txBody>
      </p:sp>
      <p:sp>
        <p:nvSpPr>
          <p:cNvPr id="3" name="コンテンツ プレースホルダー 2">
            <a:extLst>
              <a:ext uri="{FF2B5EF4-FFF2-40B4-BE49-F238E27FC236}">
                <a16:creationId xmlns:a16="http://schemas.microsoft.com/office/drawing/2014/main" id="{E90CFBB3-E712-0BF2-8006-28808716D75A}"/>
              </a:ext>
            </a:extLst>
          </p:cNvPr>
          <p:cNvSpPr>
            <a:spLocks noGrp="1"/>
          </p:cNvSpPr>
          <p:nvPr>
            <p:ph idx="1"/>
          </p:nvPr>
        </p:nvSpPr>
        <p:spPr>
          <a:xfrm>
            <a:off x="905933" y="2506662"/>
            <a:ext cx="10515600" cy="4351338"/>
          </a:xfrm>
        </p:spPr>
        <p:txBody>
          <a:bodyPr>
            <a:normAutofit/>
          </a:bodyPr>
          <a:lstStyle/>
          <a:p>
            <a:pPr>
              <a:lnSpc>
                <a:spcPct val="130000"/>
              </a:lnSpc>
            </a:pPr>
            <a:r>
              <a:rPr kumimoji="1" lang="en-US" altLang="ja-JP" sz="2200" dirty="0"/>
              <a:t>1909</a:t>
            </a:r>
            <a:r>
              <a:rPr kumimoji="1" lang="ja-JP" altLang="en-US" sz="2200" dirty="0"/>
              <a:t>年のパーシバル</a:t>
            </a:r>
            <a:r>
              <a:rPr lang="ja-JP" altLang="en-US" sz="2200" dirty="0"/>
              <a:t>（</a:t>
            </a:r>
            <a:r>
              <a:rPr lang="en-US" altLang="ja-JP" sz="2200" dirty="0"/>
              <a:t>Percival</a:t>
            </a:r>
            <a:r>
              <a:rPr lang="ja-JP" altLang="en-US" sz="2200" dirty="0"/>
              <a:t>）</a:t>
            </a:r>
            <a:r>
              <a:rPr kumimoji="1" lang="ja-JP" altLang="en-US" sz="2200" dirty="0"/>
              <a:t>は、単にスチュワートの実験を繰り返し、スチュワートの図と理論を提示しただけであった。</a:t>
            </a:r>
          </a:p>
        </p:txBody>
      </p:sp>
      <p:sp>
        <p:nvSpPr>
          <p:cNvPr id="4" name="テキスト ボックス 3">
            <a:extLst>
              <a:ext uri="{FF2B5EF4-FFF2-40B4-BE49-F238E27FC236}">
                <a16:creationId xmlns:a16="http://schemas.microsoft.com/office/drawing/2014/main" id="{0832A92D-4523-0AC7-5D5A-1B68051F204B}"/>
              </a:ext>
            </a:extLst>
          </p:cNvPr>
          <p:cNvSpPr txBox="1"/>
          <p:nvPr/>
        </p:nvSpPr>
        <p:spPr>
          <a:xfrm>
            <a:off x="2429933" y="4529667"/>
            <a:ext cx="4008598" cy="1477328"/>
          </a:xfrm>
          <a:prstGeom prst="rect">
            <a:avLst/>
          </a:prstGeom>
          <a:noFill/>
        </p:spPr>
        <p:txBody>
          <a:bodyPr wrap="none" rtlCol="0">
            <a:spAutoFit/>
          </a:bodyPr>
          <a:lstStyle/>
          <a:p>
            <a:pPr algn="l"/>
            <a:r>
              <a:rPr lang="it-IT" altLang="ja-JP" sz="1800" b="0" i="0" u="none" strike="noStrike" baseline="0" dirty="0">
                <a:latin typeface="Times New Roman" panose="02020603050405020304" pitchFamily="18" charset="0"/>
              </a:rPr>
              <a:t>PERCIVAL, A.S. Colour phenomena due</a:t>
            </a:r>
          </a:p>
          <a:p>
            <a:pPr algn="l"/>
            <a:r>
              <a:rPr lang="en-US" altLang="ja-JP" sz="1800" b="0" i="0" u="none" strike="noStrike" baseline="0" dirty="0">
                <a:latin typeface="Times New Roman" panose="02020603050405020304" pitchFamily="18" charset="0"/>
              </a:rPr>
              <a:t>to intermittent stimulation with</a:t>
            </a:r>
          </a:p>
          <a:p>
            <a:pPr algn="l"/>
            <a:r>
              <a:rPr lang="en-US" altLang="ja-JP" sz="1800" b="0" i="0" u="none" strike="noStrike" baseline="0" dirty="0">
                <a:latin typeface="Times New Roman" panose="02020603050405020304" pitchFamily="18" charset="0"/>
              </a:rPr>
              <a:t>light: note on the </a:t>
            </a:r>
            <a:r>
              <a:rPr lang="en-US" altLang="ja-JP" sz="1800" b="0" i="0" u="none" strike="noStrike" baseline="0" dirty="0" err="1">
                <a:latin typeface="Times New Roman" panose="02020603050405020304" pitchFamily="18" charset="0"/>
              </a:rPr>
              <a:t>colours</a:t>
            </a:r>
            <a:r>
              <a:rPr lang="en-US" altLang="ja-JP" sz="1800" b="0" i="0" u="none" strike="noStrike" baseline="0" dirty="0">
                <a:latin typeface="Times New Roman" panose="02020603050405020304" pitchFamily="18" charset="0"/>
              </a:rPr>
              <a:t> of Benham's</a:t>
            </a:r>
          </a:p>
          <a:p>
            <a:pPr algn="l"/>
            <a:r>
              <a:rPr lang="en-US" altLang="ja-JP" sz="1800" b="0" i="0" u="none" strike="noStrike" baseline="0" dirty="0">
                <a:latin typeface="Times New Roman" panose="02020603050405020304" pitchFamily="18" charset="0"/>
              </a:rPr>
              <a:t>top. </a:t>
            </a:r>
            <a:r>
              <a:rPr lang="en-US" altLang="ja-JP" sz="1800" b="0" i="1" u="none" strike="noStrike" baseline="0" dirty="0">
                <a:latin typeface="Times New Roman" panose="02020603050405020304" pitchFamily="18" charset="0"/>
              </a:rPr>
              <a:t>Trans, </a:t>
            </a:r>
            <a:r>
              <a:rPr lang="en-US" altLang="ja-JP" sz="1800" b="0" i="1" u="none" strike="noStrike" baseline="0" dirty="0" err="1">
                <a:latin typeface="Times New Roman" panose="02020603050405020304" pitchFamily="18" charset="0"/>
              </a:rPr>
              <a:t>ophthal</a:t>
            </a:r>
            <a:r>
              <a:rPr lang="en-US" altLang="ja-JP" sz="1800" b="0" i="1" u="none" strike="noStrike" baseline="0" dirty="0">
                <a:latin typeface="Times New Roman" panose="02020603050405020304" pitchFamily="18" charset="0"/>
              </a:rPr>
              <a:t>. Soc.</a:t>
            </a:r>
          </a:p>
          <a:p>
            <a:pPr algn="l"/>
            <a:r>
              <a:rPr lang="en-US" altLang="ja-JP" sz="1800" b="0" i="1" u="none" strike="noStrike" baseline="0" dirty="0">
                <a:latin typeface="Times New Roman" panose="02020603050405020304" pitchFamily="18" charset="0"/>
              </a:rPr>
              <a:t>U.K., </a:t>
            </a:r>
            <a:r>
              <a:rPr lang="en-US" altLang="ja-JP" sz="1800" b="0" i="0" u="none" strike="noStrike" baseline="0" dirty="0">
                <a:latin typeface="Times New Roman" panose="02020603050405020304" pitchFamily="18" charset="0"/>
              </a:rPr>
              <a:t>1909, 29, 119-125.</a:t>
            </a:r>
            <a:endParaRPr kumimoji="1" lang="ja-JP" altLang="en-US" dirty="0"/>
          </a:p>
        </p:txBody>
      </p:sp>
    </p:spTree>
    <p:extLst>
      <p:ext uri="{BB962C8B-B14F-4D97-AF65-F5344CB8AC3E}">
        <p14:creationId xmlns:p14="http://schemas.microsoft.com/office/powerpoint/2010/main" val="20765884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828F85-6F9C-81AF-4901-3ABC9357B347}"/>
              </a:ext>
            </a:extLst>
          </p:cNvPr>
          <p:cNvSpPr>
            <a:spLocks noGrp="1"/>
          </p:cNvSpPr>
          <p:nvPr>
            <p:ph type="title"/>
          </p:nvPr>
        </p:nvSpPr>
        <p:spPr/>
        <p:txBody>
          <a:bodyPr/>
          <a:lstStyle/>
          <a:p>
            <a:r>
              <a:rPr kumimoji="1" lang="ja-JP" altLang="en-US" sz="4400" dirty="0"/>
              <a:t>バウマンの研究</a:t>
            </a:r>
            <a:endParaRPr kumimoji="1" lang="ja-JP" altLang="en-US" dirty="0"/>
          </a:p>
        </p:txBody>
      </p:sp>
      <p:sp>
        <p:nvSpPr>
          <p:cNvPr id="3" name="コンテンツ プレースホルダー 2">
            <a:extLst>
              <a:ext uri="{FF2B5EF4-FFF2-40B4-BE49-F238E27FC236}">
                <a16:creationId xmlns:a16="http://schemas.microsoft.com/office/drawing/2014/main" id="{15994D80-C53C-0A3F-5EC1-B79324267BC1}"/>
              </a:ext>
            </a:extLst>
          </p:cNvPr>
          <p:cNvSpPr>
            <a:spLocks noGrp="1"/>
          </p:cNvSpPr>
          <p:nvPr>
            <p:ph idx="1"/>
          </p:nvPr>
        </p:nvSpPr>
        <p:spPr>
          <a:xfrm>
            <a:off x="838200" y="1825625"/>
            <a:ext cx="10515600" cy="4761442"/>
          </a:xfrm>
        </p:spPr>
        <p:txBody>
          <a:bodyPr>
            <a:normAutofit fontScale="92500"/>
          </a:bodyPr>
          <a:lstStyle/>
          <a:p>
            <a:pPr>
              <a:lnSpc>
                <a:spcPct val="130000"/>
              </a:lnSpc>
            </a:pPr>
            <a:r>
              <a:rPr kumimoji="1" lang="ja-JP" altLang="en-US" sz="1800" dirty="0"/>
              <a:t>バウマン（</a:t>
            </a:r>
            <a:r>
              <a:rPr kumimoji="1" lang="en-US" altLang="ja-JP" sz="1800" dirty="0"/>
              <a:t> Baumann </a:t>
            </a:r>
            <a:r>
              <a:rPr kumimoji="1" lang="ja-JP" altLang="en-US" sz="1800" dirty="0"/>
              <a:t>）は、</a:t>
            </a:r>
            <a:r>
              <a:rPr kumimoji="1" lang="en-US" altLang="ja-JP" sz="1800" dirty="0"/>
              <a:t>1912</a:t>
            </a:r>
            <a:r>
              <a:rPr kumimoji="1" lang="ja-JP" altLang="en-US" sz="1800" dirty="0"/>
              <a:t>年に、このテーマに関する</a:t>
            </a:r>
            <a:r>
              <a:rPr kumimoji="1" lang="en-US" altLang="ja-JP" sz="1800" dirty="0"/>
              <a:t>3</a:t>
            </a:r>
            <a:r>
              <a:rPr kumimoji="1" lang="ja-JP" altLang="en-US" sz="1800" dirty="0"/>
              <a:t>つの論文のうち最初のものを発表した。</a:t>
            </a:r>
          </a:p>
          <a:p>
            <a:pPr>
              <a:lnSpc>
                <a:spcPct val="130000"/>
              </a:lnSpc>
            </a:pPr>
            <a:r>
              <a:rPr kumimoji="1" lang="ja-JP" altLang="en-US" sz="1800" dirty="0"/>
              <a:t>彼は円盤を回転させる簡単な装置を説明し、ベンハムのコマの色彩を説明した。ただし、ベンハムのコマをシュヴァルツェのものと誤っている。</a:t>
            </a:r>
          </a:p>
          <a:p>
            <a:pPr>
              <a:lnSpc>
                <a:spcPct val="130000"/>
              </a:lnSpc>
            </a:pPr>
            <a:r>
              <a:rPr kumimoji="1" lang="en-US" altLang="ja-JP" sz="1800" dirty="0"/>
              <a:t>3</a:t>
            </a:r>
            <a:r>
              <a:rPr kumimoji="1" lang="ja-JP" altLang="en-US" sz="1800" dirty="0"/>
              <a:t>つの新しい円盤を発表した。</a:t>
            </a:r>
          </a:p>
          <a:p>
            <a:pPr>
              <a:lnSpc>
                <a:spcPct val="130000"/>
              </a:lnSpc>
            </a:pPr>
            <a:r>
              <a:rPr kumimoji="1" lang="en-US" altLang="ja-JP" sz="1800" dirty="0"/>
              <a:t>2</a:t>
            </a:r>
            <a:r>
              <a:rPr kumimoji="1" lang="ja-JP" altLang="en-US" sz="1800" dirty="0"/>
              <a:t>番目の論文では、網膜に映る円盤の像が小さいほど、主観的な色がより鮮明になることを述べている。</a:t>
            </a:r>
          </a:p>
          <a:p>
            <a:pPr>
              <a:lnSpc>
                <a:spcPct val="130000"/>
              </a:lnSpc>
            </a:pPr>
            <a:r>
              <a:rPr kumimoji="1" lang="en-US" altLang="ja-JP" sz="1800" dirty="0"/>
              <a:t>1918</a:t>
            </a:r>
            <a:r>
              <a:rPr kumimoji="1" lang="ja-JP" altLang="en-US" sz="1800" dirty="0"/>
              <a:t>年に発表された最後の論文では、</a:t>
            </a:r>
            <a:r>
              <a:rPr kumimoji="1" lang="en-US" altLang="ja-JP" sz="1800" dirty="0"/>
              <a:t>5</a:t>
            </a:r>
            <a:r>
              <a:rPr kumimoji="1" lang="ja-JP" altLang="en-US" sz="1800" dirty="0"/>
              <a:t>つの新しい円盤を発表したが、これは</a:t>
            </a:r>
            <a:r>
              <a:rPr kumimoji="1" lang="en-US" altLang="ja-JP" sz="1800" dirty="0"/>
              <a:t>『</a:t>
            </a:r>
            <a:r>
              <a:rPr kumimoji="1" lang="ja-JP" altLang="en-US" sz="1800" dirty="0"/>
              <a:t>サイエンティフィック・アメリカン</a:t>
            </a:r>
            <a:r>
              <a:rPr kumimoji="1" lang="en-US" altLang="ja-JP" sz="1800" dirty="0"/>
              <a:t>』</a:t>
            </a:r>
            <a:r>
              <a:rPr kumimoji="1" lang="ja-JP" altLang="en-US" sz="1800" dirty="0"/>
              <a:t>誌に掲載されたウルフの</a:t>
            </a:r>
            <a:r>
              <a:rPr lang="ja-JP" altLang="en-US" sz="1800" dirty="0"/>
              <a:t>コマ</a:t>
            </a:r>
            <a:r>
              <a:rPr kumimoji="1" lang="ja-JP" altLang="en-US" sz="1800" dirty="0"/>
              <a:t>（</a:t>
            </a:r>
            <a:r>
              <a:rPr kumimoji="1" lang="en-US" altLang="ja-JP" sz="1800" dirty="0"/>
              <a:t>Figs. 1s and 1t</a:t>
            </a:r>
            <a:r>
              <a:rPr kumimoji="1" lang="ja-JP" altLang="en-US" sz="1800" dirty="0"/>
              <a:t>）を少し変えたもので、彼はそれについて言及していない。</a:t>
            </a:r>
          </a:p>
          <a:p>
            <a:pPr>
              <a:lnSpc>
                <a:spcPct val="130000"/>
              </a:lnSpc>
            </a:pPr>
            <a:r>
              <a:rPr kumimoji="1" lang="ja-JP" altLang="en-US" sz="1800" dirty="0"/>
              <a:t>見える色に影響を与える要因は、目の性質</a:t>
            </a:r>
            <a:r>
              <a:rPr kumimoji="1" lang="ja-JP" altLang="en-US" sz="1300" dirty="0"/>
              <a:t>（北岡注：具体的なことはわからない）</a:t>
            </a:r>
            <a:r>
              <a:rPr kumimoji="1" lang="ja-JP" altLang="en-US" sz="1800" dirty="0"/>
              <a:t>、扇の大きさ、回転速度、そして照明である。直射日光の下では、彼は全く色を見ない。彼は、神経は見える色を伝導するが、ある負荷以上のものを伝導することはできない、という考え方に基づく理論を提唱している。この説はありえない</a:t>
            </a:r>
            <a:r>
              <a:rPr kumimoji="1" lang="ja-JP" altLang="en-US" sz="1800"/>
              <a:t>ように思える。</a:t>
            </a:r>
            <a:endParaRPr kumimoji="1" lang="ja-JP" altLang="en-US" sz="1800" dirty="0"/>
          </a:p>
        </p:txBody>
      </p:sp>
      <p:sp>
        <p:nvSpPr>
          <p:cNvPr id="4" name="テキスト ボックス 3">
            <a:extLst>
              <a:ext uri="{FF2B5EF4-FFF2-40B4-BE49-F238E27FC236}">
                <a16:creationId xmlns:a16="http://schemas.microsoft.com/office/drawing/2014/main" id="{98AD602C-94F1-87AF-FA9B-0D1ADB56CE0C}"/>
              </a:ext>
            </a:extLst>
          </p:cNvPr>
          <p:cNvSpPr txBox="1"/>
          <p:nvPr/>
        </p:nvSpPr>
        <p:spPr>
          <a:xfrm>
            <a:off x="5520266" y="67733"/>
            <a:ext cx="2759089" cy="830997"/>
          </a:xfrm>
          <a:prstGeom prst="rect">
            <a:avLst/>
          </a:prstGeom>
          <a:noFill/>
        </p:spPr>
        <p:txBody>
          <a:bodyPr wrap="none" rtlCol="0">
            <a:spAutoFit/>
          </a:bodyPr>
          <a:lstStyle/>
          <a:p>
            <a:pPr algn="l"/>
            <a:r>
              <a:rPr lang="de-DE" altLang="ja-JP" sz="1200" b="0" i="0" u="none" strike="noStrike" baseline="0" dirty="0">
                <a:latin typeface="Times New Roman" panose="02020603050405020304" pitchFamily="18" charset="0"/>
              </a:rPr>
              <a:t>BAUMANN, C. Beitrage zur Physiologie</a:t>
            </a:r>
          </a:p>
          <a:p>
            <a:pPr algn="l"/>
            <a:r>
              <a:rPr lang="en-US" altLang="ja-JP" sz="1200" b="0" i="0" u="none" strike="noStrike" baseline="0" dirty="0">
                <a:latin typeface="Times New Roman" panose="02020603050405020304" pitchFamily="18" charset="0"/>
              </a:rPr>
              <a:t>des </a:t>
            </a:r>
            <a:r>
              <a:rPr lang="en-US" altLang="ja-JP" sz="1200" b="0" i="0" u="none" strike="noStrike" baseline="0" dirty="0" err="1">
                <a:latin typeface="Times New Roman" panose="02020603050405020304" pitchFamily="18" charset="0"/>
              </a:rPr>
              <a:t>Sehens</a:t>
            </a:r>
            <a:r>
              <a:rPr lang="en-US" altLang="ja-JP" sz="1200" b="0" i="0" u="none" strike="noStrike" baseline="0" dirty="0">
                <a:latin typeface="Times New Roman" panose="02020603050405020304" pitchFamily="18" charset="0"/>
              </a:rPr>
              <a:t>: IV, </a:t>
            </a:r>
            <a:r>
              <a:rPr lang="en-US" altLang="ja-JP" sz="1200" b="0" i="0" u="none" strike="noStrike" baseline="0" dirty="0" err="1">
                <a:latin typeface="Times New Roman" panose="02020603050405020304" pitchFamily="18" charset="0"/>
              </a:rPr>
              <a:t>Subjektive</a:t>
            </a:r>
            <a:endParaRPr lang="en-US" altLang="ja-JP" sz="1200" b="0" i="0" u="none" strike="noStrike" baseline="0" dirty="0">
              <a:latin typeface="Times New Roman" panose="02020603050405020304" pitchFamily="18" charset="0"/>
            </a:endParaRPr>
          </a:p>
          <a:p>
            <a:pPr algn="l"/>
            <a:r>
              <a:rPr lang="en-US" altLang="ja-JP" sz="1200" b="0" i="0" u="none" strike="noStrike" baseline="0" dirty="0" err="1">
                <a:latin typeface="Times New Roman" panose="02020603050405020304" pitchFamily="18" charset="0"/>
              </a:rPr>
              <a:t>Farbenerscheinungen</a:t>
            </a:r>
            <a:r>
              <a:rPr lang="en-US" altLang="ja-JP" sz="1200" b="0" i="0" u="none" strike="noStrike" baseline="0" dirty="0">
                <a:latin typeface="Times New Roman" panose="02020603050405020304" pitchFamily="18" charset="0"/>
              </a:rPr>
              <a:t>. </a:t>
            </a:r>
            <a:r>
              <a:rPr lang="en-US" altLang="ja-JP" sz="1200" b="0" i="1" u="none" strike="noStrike" baseline="0" dirty="0" err="1">
                <a:latin typeface="Times New Roman" panose="02020603050405020304" pitchFamily="18" charset="0"/>
              </a:rPr>
              <a:t>Pflüg</a:t>
            </a:r>
            <a:r>
              <a:rPr lang="en-US" altLang="ja-JP" sz="1200" b="0" i="1" u="none" strike="noStrike" baseline="0" dirty="0">
                <a:latin typeface="Times New Roman" panose="02020603050405020304" pitchFamily="18" charset="0"/>
              </a:rPr>
              <a:t>. Arch,</a:t>
            </a:r>
          </a:p>
          <a:p>
            <a:pPr algn="l"/>
            <a:r>
              <a:rPr lang="en-US" altLang="ja-JP" sz="1200" b="0" i="1" u="none" strike="noStrike" baseline="0" dirty="0" err="1">
                <a:latin typeface="Times New Roman" panose="02020603050405020304" pitchFamily="18" charset="0"/>
              </a:rPr>
              <a:t>ges</a:t>
            </a:r>
            <a:r>
              <a:rPr lang="en-US" altLang="ja-JP" sz="1200" b="0" i="1" u="none" strike="noStrike" baseline="0" dirty="0">
                <a:latin typeface="Times New Roman" panose="02020603050405020304" pitchFamily="18" charset="0"/>
              </a:rPr>
              <a:t>. Physiol., </a:t>
            </a:r>
            <a:r>
              <a:rPr lang="en-US" altLang="ja-JP" sz="1200" b="0" i="0" u="none" strike="noStrike" baseline="0" dirty="0">
                <a:latin typeface="Times New Roman" panose="02020603050405020304" pitchFamily="18" charset="0"/>
              </a:rPr>
              <a:t>1912, 146, 543-552.</a:t>
            </a:r>
            <a:endParaRPr kumimoji="1" lang="ja-JP" altLang="en-US" sz="1200" dirty="0"/>
          </a:p>
        </p:txBody>
      </p:sp>
      <p:sp>
        <p:nvSpPr>
          <p:cNvPr id="5" name="テキスト ボックス 4">
            <a:extLst>
              <a:ext uri="{FF2B5EF4-FFF2-40B4-BE49-F238E27FC236}">
                <a16:creationId xmlns:a16="http://schemas.microsoft.com/office/drawing/2014/main" id="{24A67B2F-ACD7-B479-8B3A-952A812D687E}"/>
              </a:ext>
            </a:extLst>
          </p:cNvPr>
          <p:cNvSpPr txBox="1"/>
          <p:nvPr/>
        </p:nvSpPr>
        <p:spPr>
          <a:xfrm>
            <a:off x="8509000" y="67733"/>
            <a:ext cx="3167727" cy="830997"/>
          </a:xfrm>
          <a:prstGeom prst="rect">
            <a:avLst/>
          </a:prstGeom>
          <a:noFill/>
        </p:spPr>
        <p:txBody>
          <a:bodyPr wrap="none" rtlCol="0">
            <a:spAutoFit/>
          </a:bodyPr>
          <a:lstStyle/>
          <a:p>
            <a:pPr algn="l"/>
            <a:r>
              <a:rPr lang="de-DE" altLang="ja-JP" sz="1200" b="0" i="0" u="none" strike="noStrike" baseline="0" dirty="0">
                <a:latin typeface="Times New Roman" panose="02020603050405020304" pitchFamily="18" charset="0"/>
              </a:rPr>
              <a:t>BAUMANN, C. Beitrage zur Physiologic</a:t>
            </a:r>
          </a:p>
          <a:p>
            <a:pPr algn="l"/>
            <a:r>
              <a:rPr lang="de-DE" altLang="ja-JP" sz="1200" b="0" i="0" u="none" strike="noStrike" baseline="0" dirty="0">
                <a:latin typeface="Times New Roman" panose="02020603050405020304" pitchFamily="18" charset="0"/>
              </a:rPr>
              <a:t>des Sehens: V. Subjektive Farbenerscheinungen.</a:t>
            </a:r>
          </a:p>
          <a:p>
            <a:pPr algn="l"/>
            <a:r>
              <a:rPr lang="en-US" altLang="ja-JP" sz="1200" b="0" i="1" u="none" strike="noStrike" baseline="0" dirty="0" err="1">
                <a:latin typeface="Times New Roman" panose="02020603050405020304" pitchFamily="18" charset="0"/>
              </a:rPr>
              <a:t>Pflüg</a:t>
            </a:r>
            <a:r>
              <a:rPr lang="en-US" altLang="ja-JP" sz="1200" b="0" i="1" u="none" strike="noStrike" baseline="0" dirty="0">
                <a:latin typeface="Times New Roman" panose="02020603050405020304" pitchFamily="18" charset="0"/>
              </a:rPr>
              <a:t>. Arch. </a:t>
            </a:r>
            <a:r>
              <a:rPr lang="en-US" altLang="ja-JP" sz="1200" b="0" i="1" u="none" strike="noStrike" baseline="0" dirty="0" err="1">
                <a:latin typeface="Times New Roman" panose="02020603050405020304" pitchFamily="18" charset="0"/>
              </a:rPr>
              <a:t>ges</a:t>
            </a:r>
            <a:r>
              <a:rPr lang="en-US" altLang="ja-JP" sz="1200" b="0" i="1" u="none" strike="noStrike" baseline="0" dirty="0">
                <a:latin typeface="Times New Roman" panose="02020603050405020304" pitchFamily="18" charset="0"/>
              </a:rPr>
              <a:t>.</a:t>
            </a:r>
          </a:p>
          <a:p>
            <a:pPr algn="l"/>
            <a:r>
              <a:rPr lang="en-US" altLang="ja-JP" sz="1200" b="0" i="1" u="none" strike="noStrike" baseline="0" dirty="0">
                <a:latin typeface="Times New Roman" panose="02020603050405020304" pitchFamily="18" charset="0"/>
              </a:rPr>
              <a:t>Physiol., </a:t>
            </a:r>
            <a:r>
              <a:rPr lang="en-US" altLang="ja-JP" sz="1200" b="0" i="0" u="none" strike="noStrike" baseline="0" dirty="0">
                <a:latin typeface="Times New Roman" panose="02020603050405020304" pitchFamily="18" charset="0"/>
              </a:rPr>
              <a:t>1916, 166, 212-216.</a:t>
            </a:r>
            <a:endParaRPr kumimoji="1" lang="ja-JP" altLang="en-US" sz="1200" dirty="0"/>
          </a:p>
        </p:txBody>
      </p:sp>
      <p:sp>
        <p:nvSpPr>
          <p:cNvPr id="6" name="テキスト ボックス 5">
            <a:extLst>
              <a:ext uri="{FF2B5EF4-FFF2-40B4-BE49-F238E27FC236}">
                <a16:creationId xmlns:a16="http://schemas.microsoft.com/office/drawing/2014/main" id="{C684EC2B-2509-52C8-9CBB-C81308889C32}"/>
              </a:ext>
            </a:extLst>
          </p:cNvPr>
          <p:cNvSpPr txBox="1"/>
          <p:nvPr/>
        </p:nvSpPr>
        <p:spPr>
          <a:xfrm>
            <a:off x="6824133" y="963851"/>
            <a:ext cx="2683933" cy="861774"/>
          </a:xfrm>
          <a:prstGeom prst="rect">
            <a:avLst/>
          </a:prstGeom>
          <a:noFill/>
        </p:spPr>
        <p:txBody>
          <a:bodyPr wrap="square" rtlCol="0">
            <a:spAutoFit/>
          </a:bodyPr>
          <a:lstStyle/>
          <a:p>
            <a:r>
              <a:rPr kumimoji="1" lang="de-DE" altLang="ja-JP" sz="1000" dirty="0"/>
              <a:t>BAUMANN, C. Beitrage zur Physiologie</a:t>
            </a:r>
          </a:p>
          <a:p>
            <a:r>
              <a:rPr kumimoji="1" lang="de-DE" altLang="ja-JP" sz="1000" dirty="0"/>
              <a:t>des Sehens: VII. Subjektive</a:t>
            </a:r>
          </a:p>
          <a:p>
            <a:r>
              <a:rPr kumimoji="1" lang="de-DE" altLang="ja-JP" sz="1000" dirty="0"/>
              <a:t>Farbenerscheinungen. Subjektives</a:t>
            </a:r>
          </a:p>
          <a:p>
            <a:r>
              <a:rPr kumimoji="1" lang="de-DE" altLang="ja-JP" sz="1000" dirty="0"/>
              <a:t>und objektives Empfinden. Pfl</a:t>
            </a:r>
            <a:r>
              <a:rPr lang="en-US" altLang="ja-JP" sz="1000" b="0" i="1" u="none" strike="noStrike" baseline="0" dirty="0">
                <a:latin typeface="Times New Roman" panose="02020603050405020304" pitchFamily="18" charset="0"/>
              </a:rPr>
              <a:t>ü</a:t>
            </a:r>
            <a:r>
              <a:rPr kumimoji="1" lang="de-DE" altLang="ja-JP" sz="1000" dirty="0"/>
              <a:t>g.</a:t>
            </a:r>
          </a:p>
          <a:p>
            <a:r>
              <a:rPr kumimoji="1" lang="de-DE" altLang="ja-JP" sz="1000" dirty="0"/>
              <a:t>Arch. ges. Physiol., 1918, 171, 496-499.</a:t>
            </a:r>
            <a:endParaRPr kumimoji="1" lang="ja-JP" altLang="en-US" sz="1000" dirty="0"/>
          </a:p>
        </p:txBody>
      </p:sp>
    </p:spTree>
    <p:extLst>
      <p:ext uri="{BB962C8B-B14F-4D97-AF65-F5344CB8AC3E}">
        <p14:creationId xmlns:p14="http://schemas.microsoft.com/office/powerpoint/2010/main" val="23530931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7E194C-80D5-D20D-942A-9F03BF215BF5}"/>
              </a:ext>
            </a:extLst>
          </p:cNvPr>
          <p:cNvSpPr>
            <a:spLocks noGrp="1"/>
          </p:cNvSpPr>
          <p:nvPr>
            <p:ph type="title"/>
          </p:nvPr>
        </p:nvSpPr>
        <p:spPr/>
        <p:txBody>
          <a:bodyPr/>
          <a:lstStyle/>
          <a:p>
            <a:r>
              <a:rPr kumimoji="1" lang="ja-JP" altLang="en-US" dirty="0"/>
              <a:t>エドリッジ</a:t>
            </a:r>
            <a:r>
              <a:rPr kumimoji="1" lang="en-US" altLang="ja-JP" dirty="0"/>
              <a:t>=</a:t>
            </a:r>
            <a:r>
              <a:rPr kumimoji="1" lang="ja-JP" altLang="en-US" dirty="0"/>
              <a:t>グリーンの研究 </a:t>
            </a:r>
            <a:r>
              <a:rPr kumimoji="1" lang="en-US" altLang="ja-JP" sz="3000" dirty="0"/>
              <a:t>again</a:t>
            </a:r>
            <a:endParaRPr kumimoji="1" lang="ja-JP" altLang="en-US" sz="3000" dirty="0"/>
          </a:p>
        </p:txBody>
      </p:sp>
      <p:sp>
        <p:nvSpPr>
          <p:cNvPr id="3" name="コンテンツ プレースホルダー 2">
            <a:extLst>
              <a:ext uri="{FF2B5EF4-FFF2-40B4-BE49-F238E27FC236}">
                <a16:creationId xmlns:a16="http://schemas.microsoft.com/office/drawing/2014/main" id="{8F0AFA1D-9780-C162-6C01-434A85391C49}"/>
              </a:ext>
            </a:extLst>
          </p:cNvPr>
          <p:cNvSpPr>
            <a:spLocks noGrp="1"/>
          </p:cNvSpPr>
          <p:nvPr>
            <p:ph idx="1"/>
          </p:nvPr>
        </p:nvSpPr>
        <p:spPr/>
        <p:txBody>
          <a:bodyPr>
            <a:normAutofit/>
          </a:bodyPr>
          <a:lstStyle/>
          <a:p>
            <a:pPr>
              <a:lnSpc>
                <a:spcPct val="130000"/>
              </a:lnSpc>
            </a:pPr>
            <a:r>
              <a:rPr kumimoji="1" lang="en-US" altLang="ja-JP" sz="2200" dirty="0"/>
              <a:t>1916</a:t>
            </a:r>
            <a:r>
              <a:rPr kumimoji="1" lang="ja-JP" altLang="en-US" sz="2200" dirty="0"/>
              <a:t>年、エドリッジ</a:t>
            </a:r>
            <a:r>
              <a:rPr kumimoji="1" lang="en-US" altLang="ja-JP" sz="2200" dirty="0"/>
              <a:t>=</a:t>
            </a:r>
            <a:r>
              <a:rPr kumimoji="1" lang="ja-JP" altLang="en-US" sz="2200" dirty="0"/>
              <a:t>グリーン（</a:t>
            </a:r>
            <a:r>
              <a:rPr kumimoji="1" lang="en-US" altLang="ja-JP" sz="2200" dirty="0" err="1"/>
              <a:t>Edridge</a:t>
            </a:r>
            <a:r>
              <a:rPr kumimoji="1" lang="en-US" altLang="ja-JP" sz="2200" dirty="0"/>
              <a:t>-Green</a:t>
            </a:r>
            <a:r>
              <a:rPr kumimoji="1" lang="ja-JP" altLang="en-US" sz="2200" dirty="0"/>
              <a:t>）は、カイモグラフのドラム上で回転する白黒のデザインに、主観色が見えることを報告した。</a:t>
            </a:r>
          </a:p>
          <a:p>
            <a:pPr>
              <a:lnSpc>
                <a:spcPct val="130000"/>
              </a:lnSpc>
            </a:pPr>
            <a:r>
              <a:rPr kumimoji="1" lang="ja-JP" altLang="en-US" sz="2200" dirty="0"/>
              <a:t>彼は、この色は残像の結果であるという。</a:t>
            </a:r>
          </a:p>
          <a:p>
            <a:pPr>
              <a:lnSpc>
                <a:spcPct val="130000"/>
              </a:lnSpc>
            </a:pPr>
            <a:r>
              <a:rPr kumimoji="1" lang="ja-JP" altLang="en-US" sz="2200" dirty="0"/>
              <a:t>彼が言う通りだと「黒の残像が緑になる」ということになるが、理解しがたいことである。</a:t>
            </a:r>
          </a:p>
        </p:txBody>
      </p:sp>
      <p:sp>
        <p:nvSpPr>
          <p:cNvPr id="4" name="テキスト ボックス 3">
            <a:extLst>
              <a:ext uri="{FF2B5EF4-FFF2-40B4-BE49-F238E27FC236}">
                <a16:creationId xmlns:a16="http://schemas.microsoft.com/office/drawing/2014/main" id="{D87BA770-A6EB-6A9A-3516-F0AB7E60286E}"/>
              </a:ext>
            </a:extLst>
          </p:cNvPr>
          <p:cNvSpPr txBox="1"/>
          <p:nvPr/>
        </p:nvSpPr>
        <p:spPr>
          <a:xfrm>
            <a:off x="3886200" y="5130800"/>
            <a:ext cx="4212500"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EDRIDGE-GREEN, F. W. Some subjective</a:t>
            </a:r>
          </a:p>
          <a:p>
            <a:pPr algn="l"/>
            <a:r>
              <a:rPr lang="en-US" altLang="ja-JP" sz="1800" b="0" i="0" u="none" strike="noStrike" baseline="0" dirty="0">
                <a:latin typeface="Times New Roman" panose="02020603050405020304" pitchFamily="18" charset="0"/>
              </a:rPr>
              <a:t>phenomena of vision. </a:t>
            </a:r>
            <a:r>
              <a:rPr lang="en-US" altLang="ja-JP" sz="1800" b="0" i="1" u="none" strike="noStrike" baseline="0" dirty="0">
                <a:latin typeface="Times New Roman" panose="02020603050405020304" pitchFamily="18" charset="0"/>
              </a:rPr>
              <a:t>J.</a:t>
            </a:r>
          </a:p>
          <a:p>
            <a:pPr algn="l"/>
            <a:r>
              <a:rPr lang="en-US" altLang="ja-JP" sz="1800" b="0" i="1" u="none" strike="noStrike" baseline="0" dirty="0">
                <a:latin typeface="Times New Roman" panose="02020603050405020304" pitchFamily="18" charset="0"/>
              </a:rPr>
              <a:t>Physiol., </a:t>
            </a:r>
            <a:r>
              <a:rPr lang="en-US" altLang="ja-JP" sz="1800" b="0" i="0" u="none" strike="noStrike" baseline="0" dirty="0">
                <a:latin typeface="Times New Roman" panose="02020603050405020304" pitchFamily="18" charset="0"/>
              </a:rPr>
              <a:t>1915-16, 50, xl.</a:t>
            </a:r>
            <a:endParaRPr kumimoji="1" lang="ja-JP" altLang="en-US" dirty="0"/>
          </a:p>
        </p:txBody>
      </p:sp>
    </p:spTree>
    <p:extLst>
      <p:ext uri="{BB962C8B-B14F-4D97-AF65-F5344CB8AC3E}">
        <p14:creationId xmlns:p14="http://schemas.microsoft.com/office/powerpoint/2010/main" val="123695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518D94-1180-FE15-DEFC-4AE689AB13AB}"/>
              </a:ext>
            </a:extLst>
          </p:cNvPr>
          <p:cNvSpPr>
            <a:spLocks noGrp="1"/>
          </p:cNvSpPr>
          <p:nvPr>
            <p:ph type="title"/>
          </p:nvPr>
        </p:nvSpPr>
        <p:spPr>
          <a:xfrm>
            <a:off x="423333" y="365125"/>
            <a:ext cx="10515600" cy="1325563"/>
          </a:xfrm>
        </p:spPr>
        <p:txBody>
          <a:bodyPr/>
          <a:lstStyle/>
          <a:p>
            <a:r>
              <a:rPr lang="ja-JP" altLang="en-US" dirty="0"/>
              <a:t>フェヒナーの研究</a:t>
            </a:r>
            <a:endParaRPr kumimoji="1" lang="ja-JP" altLang="en-US" dirty="0"/>
          </a:p>
        </p:txBody>
      </p:sp>
      <p:sp>
        <p:nvSpPr>
          <p:cNvPr id="3" name="コンテンツ プレースホルダー 2">
            <a:extLst>
              <a:ext uri="{FF2B5EF4-FFF2-40B4-BE49-F238E27FC236}">
                <a16:creationId xmlns:a16="http://schemas.microsoft.com/office/drawing/2014/main" id="{7E0D4A21-A149-E5D4-16AB-CA7D7178B1E8}"/>
              </a:ext>
            </a:extLst>
          </p:cNvPr>
          <p:cNvSpPr>
            <a:spLocks noGrp="1"/>
          </p:cNvSpPr>
          <p:nvPr>
            <p:ph idx="1"/>
          </p:nvPr>
        </p:nvSpPr>
        <p:spPr>
          <a:xfrm>
            <a:off x="423333" y="1825625"/>
            <a:ext cx="6462685" cy="4667250"/>
          </a:xfrm>
        </p:spPr>
        <p:txBody>
          <a:bodyPr>
            <a:normAutofit/>
          </a:bodyPr>
          <a:lstStyle/>
          <a:p>
            <a:pPr>
              <a:lnSpc>
                <a:spcPct val="130000"/>
              </a:lnSpc>
            </a:pPr>
            <a:r>
              <a:rPr kumimoji="1" lang="ja-JP" altLang="en-US" sz="2200" dirty="0"/>
              <a:t>主観色の最初の再発見は、</a:t>
            </a:r>
            <a:r>
              <a:rPr kumimoji="1" lang="en-US" altLang="ja-JP" sz="2200" dirty="0"/>
              <a:t>1838</a:t>
            </a:r>
            <a:r>
              <a:rPr kumimoji="1" lang="ja-JP" altLang="en-US" sz="2200" dirty="0"/>
              <a:t>年に </a:t>
            </a:r>
            <a:r>
              <a:rPr kumimoji="1" lang="en-US" altLang="ja-JP" sz="2200" dirty="0"/>
              <a:t>G. T. </a:t>
            </a:r>
            <a:r>
              <a:rPr kumimoji="1" lang="ja-JP" altLang="en-US" sz="2200" dirty="0"/>
              <a:t>フェヒナー</a:t>
            </a:r>
            <a:r>
              <a:rPr lang="ja-JP" altLang="en-US" sz="2200" dirty="0"/>
              <a:t>（</a:t>
            </a:r>
            <a:r>
              <a:rPr lang="en-US" altLang="ja-JP" sz="2200" dirty="0"/>
              <a:t>G. T. Fechner</a:t>
            </a:r>
            <a:r>
              <a:rPr lang="ja-JP" altLang="en-US" sz="2200" dirty="0"/>
              <a:t>）</a:t>
            </a:r>
            <a:r>
              <a:rPr kumimoji="1" lang="ja-JP" altLang="en-US" sz="2200" dirty="0"/>
              <a:t>によってなされた。現在では、最初の発見をしたのはフェヒナーであるとされている。</a:t>
            </a:r>
          </a:p>
          <a:p>
            <a:pPr>
              <a:lnSpc>
                <a:spcPct val="130000"/>
              </a:lnSpc>
            </a:pPr>
            <a:r>
              <a:rPr kumimoji="1" lang="ja-JP" altLang="en-US" sz="2200" dirty="0"/>
              <a:t>フェヒナーは、黒と白が混在する円盤を回転させると灰色になること、その灰色は黒と白の比率の関数であることを理解していた。</a:t>
            </a:r>
          </a:p>
          <a:p>
            <a:pPr>
              <a:lnSpc>
                <a:spcPct val="130000"/>
              </a:lnSpc>
            </a:pPr>
            <a:r>
              <a:rPr kumimoji="1" lang="ja-JP" altLang="en-US" sz="2200" dirty="0"/>
              <a:t>また、円盤は融合周波数以上で回転しなければならないことも、フェヒナーにはわかっていた。</a:t>
            </a:r>
          </a:p>
        </p:txBody>
      </p:sp>
      <p:pic>
        <p:nvPicPr>
          <p:cNvPr id="5" name="図 4" descr="スーツを着た男性の白黒写真&#10;&#10;自動的に生成された説明">
            <a:extLst>
              <a:ext uri="{FF2B5EF4-FFF2-40B4-BE49-F238E27FC236}">
                <a16:creationId xmlns:a16="http://schemas.microsoft.com/office/drawing/2014/main" id="{81F6661E-A47B-623E-8F86-6F9D5C78B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462" y="0"/>
            <a:ext cx="4825538" cy="6858000"/>
          </a:xfrm>
          <a:prstGeom prst="rect">
            <a:avLst/>
          </a:prstGeom>
        </p:spPr>
      </p:pic>
      <p:sp>
        <p:nvSpPr>
          <p:cNvPr id="4" name="テキスト ボックス 3">
            <a:extLst>
              <a:ext uri="{FF2B5EF4-FFF2-40B4-BE49-F238E27FC236}">
                <a16:creationId xmlns:a16="http://schemas.microsoft.com/office/drawing/2014/main" id="{6CD755B9-24EE-F076-BBB6-40383661AFF7}"/>
              </a:ext>
            </a:extLst>
          </p:cNvPr>
          <p:cNvSpPr txBox="1"/>
          <p:nvPr/>
        </p:nvSpPr>
        <p:spPr>
          <a:xfrm>
            <a:off x="5401733" y="230188"/>
            <a:ext cx="3664336" cy="1200329"/>
          </a:xfrm>
          <a:prstGeom prst="rect">
            <a:avLst/>
          </a:prstGeom>
          <a:noFill/>
        </p:spPr>
        <p:txBody>
          <a:bodyPr wrap="none" rtlCol="0">
            <a:spAutoFit/>
          </a:bodyPr>
          <a:lstStyle/>
          <a:p>
            <a:pPr algn="l"/>
            <a:r>
              <a:rPr lang="de-DE" altLang="ja-JP" sz="1800" b="0" i="0" u="none" strike="noStrike" baseline="0" dirty="0">
                <a:latin typeface="Times New Roman" panose="02020603050405020304" pitchFamily="18" charset="0"/>
              </a:rPr>
              <a:t>FECHNER, G. T. Ueber eine Scheibe</a:t>
            </a:r>
          </a:p>
          <a:p>
            <a:pPr algn="l"/>
            <a:r>
              <a:rPr lang="en-US" altLang="ja-JP" sz="1800" b="0" i="0" u="none" strike="noStrike" baseline="0" dirty="0" err="1">
                <a:latin typeface="Times New Roman" panose="02020603050405020304" pitchFamily="18" charset="0"/>
              </a:rPr>
              <a:t>zur</a:t>
            </a:r>
            <a:r>
              <a:rPr lang="en-US" altLang="ja-JP" sz="1800" b="0" i="0" u="none" strike="noStrike" baseline="0" dirty="0">
                <a:latin typeface="Times New Roman" panose="02020603050405020304" pitchFamily="18" charset="0"/>
              </a:rPr>
              <a:t> </a:t>
            </a:r>
            <a:r>
              <a:rPr lang="en-US" altLang="ja-JP" sz="1800" b="0" i="0" u="none" strike="noStrike" baseline="0" dirty="0" err="1">
                <a:latin typeface="Times New Roman" panose="02020603050405020304" pitchFamily="18" charset="0"/>
              </a:rPr>
              <a:t>Erzeugung</a:t>
            </a:r>
            <a:r>
              <a:rPr lang="en-US" altLang="ja-JP" sz="1800" b="0" i="0" u="none" strike="noStrike" baseline="0" dirty="0">
                <a:latin typeface="Times New Roman" panose="02020603050405020304" pitchFamily="18" charset="0"/>
              </a:rPr>
              <a:t> </a:t>
            </a:r>
            <a:r>
              <a:rPr lang="en-US" altLang="ja-JP" sz="1800" b="0" i="0" u="none" strike="noStrike" baseline="0" dirty="0" err="1">
                <a:latin typeface="Times New Roman" panose="02020603050405020304" pitchFamily="18" charset="0"/>
              </a:rPr>
              <a:t>subjectiver</a:t>
            </a:r>
            <a:r>
              <a:rPr lang="en-US" altLang="ja-JP" sz="1800" b="0" i="0" u="none" strike="noStrike" baseline="0" dirty="0">
                <a:latin typeface="Times New Roman" panose="02020603050405020304" pitchFamily="18" charset="0"/>
              </a:rPr>
              <a:t> </a:t>
            </a:r>
            <a:r>
              <a:rPr lang="en-US" altLang="ja-JP" sz="1800" b="0" i="0" u="none" strike="noStrike" baseline="0" dirty="0" err="1">
                <a:latin typeface="Times New Roman" panose="02020603050405020304" pitchFamily="18" charset="0"/>
              </a:rPr>
              <a:t>Farben</a:t>
            </a:r>
            <a:r>
              <a:rPr lang="en-US" altLang="ja-JP" sz="1800" b="0" i="0" u="none" strike="noStrike" baseline="0" dirty="0">
                <a:latin typeface="Times New Roman" panose="02020603050405020304" pitchFamily="18" charset="0"/>
              </a:rPr>
              <a:t>.</a:t>
            </a:r>
          </a:p>
          <a:p>
            <a:pPr algn="l"/>
            <a:r>
              <a:rPr lang="de-DE" altLang="ja-JP" sz="1800" b="0" i="1" u="none" strike="noStrike" baseline="0" dirty="0">
                <a:latin typeface="Times New Roman" panose="02020603050405020304" pitchFamily="18" charset="0"/>
              </a:rPr>
              <a:t>Pogg. Ann. Physik. u. Chemie, </a:t>
            </a:r>
            <a:r>
              <a:rPr lang="de-DE" altLang="ja-JP" sz="1800" b="0" i="0" u="none" strike="noStrike" baseline="0" dirty="0">
                <a:latin typeface="Times New Roman" panose="02020603050405020304" pitchFamily="18" charset="0"/>
              </a:rPr>
              <a:t>1838,</a:t>
            </a:r>
          </a:p>
          <a:p>
            <a:pPr algn="l"/>
            <a:r>
              <a:rPr lang="en-US" altLang="ja-JP" sz="1800" b="0" i="0" u="none" strike="noStrike" baseline="0" dirty="0">
                <a:latin typeface="Times New Roman" panose="02020603050405020304" pitchFamily="18" charset="0"/>
              </a:rPr>
              <a:t>45 (121), 227-232.</a:t>
            </a:r>
            <a:endParaRPr kumimoji="1" lang="ja-JP" altLang="en-US" dirty="0"/>
          </a:p>
        </p:txBody>
      </p:sp>
    </p:spTree>
    <p:extLst>
      <p:ext uri="{BB962C8B-B14F-4D97-AF65-F5344CB8AC3E}">
        <p14:creationId xmlns:p14="http://schemas.microsoft.com/office/powerpoint/2010/main" val="20795663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004FD7-F71E-B0D0-9C35-ACD0FFC3E816}"/>
              </a:ext>
            </a:extLst>
          </p:cNvPr>
          <p:cNvSpPr>
            <a:spLocks noGrp="1"/>
          </p:cNvSpPr>
          <p:nvPr>
            <p:ph type="title"/>
          </p:nvPr>
        </p:nvSpPr>
        <p:spPr>
          <a:xfrm>
            <a:off x="5297762" y="329184"/>
            <a:ext cx="6251110" cy="1783080"/>
          </a:xfrm>
        </p:spPr>
        <p:txBody>
          <a:bodyPr anchor="b">
            <a:normAutofit/>
          </a:bodyPr>
          <a:lstStyle/>
          <a:p>
            <a:r>
              <a:rPr kumimoji="1" lang="en-US" altLang="ja-JP" sz="5400"/>
              <a:t>V. </a:t>
            </a:r>
            <a:r>
              <a:rPr kumimoji="1" lang="ja-JP" altLang="en-US" sz="5400"/>
              <a:t>白</a:t>
            </a:r>
            <a:r>
              <a:rPr lang="ja-JP" altLang="en-US" sz="5400"/>
              <a:t>ではない</a:t>
            </a:r>
            <a:r>
              <a:rPr kumimoji="1" lang="ja-JP" altLang="en-US" sz="5400"/>
              <a:t>刺激への関心</a:t>
            </a:r>
          </a:p>
        </p:txBody>
      </p:sp>
      <p:pic>
        <p:nvPicPr>
          <p:cNvPr id="5" name="Picture 4" descr="虫眼鏡と明るい背景">
            <a:extLst>
              <a:ext uri="{FF2B5EF4-FFF2-40B4-BE49-F238E27FC236}">
                <a16:creationId xmlns:a16="http://schemas.microsoft.com/office/drawing/2014/main" id="{3251ADD4-9339-F977-9D99-09A0F8E0D8C8}"/>
              </a:ext>
            </a:extLst>
          </p:cNvPr>
          <p:cNvPicPr>
            <a:picLocks noChangeAspect="1"/>
          </p:cNvPicPr>
          <p:nvPr/>
        </p:nvPicPr>
        <p:blipFill rotWithShape="1">
          <a:blip r:embed="rId2"/>
          <a:srcRect l="40474" r="1419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コンテンツ プレースホルダー 2">
            <a:extLst>
              <a:ext uri="{FF2B5EF4-FFF2-40B4-BE49-F238E27FC236}">
                <a16:creationId xmlns:a16="http://schemas.microsoft.com/office/drawing/2014/main" id="{648FF1F8-3484-075E-041D-7E1F81F8C708}"/>
              </a:ext>
            </a:extLst>
          </p:cNvPr>
          <p:cNvSpPr>
            <a:spLocks noGrp="1"/>
          </p:cNvSpPr>
          <p:nvPr>
            <p:ph idx="1"/>
          </p:nvPr>
        </p:nvSpPr>
        <p:spPr>
          <a:xfrm>
            <a:off x="5297762" y="2706624"/>
            <a:ext cx="6251110" cy="3483864"/>
          </a:xfrm>
        </p:spPr>
        <p:txBody>
          <a:bodyPr>
            <a:normAutofit/>
          </a:bodyPr>
          <a:lstStyle/>
          <a:p>
            <a:r>
              <a:rPr kumimoji="1" lang="en-US" altLang="ja-JP" sz="2200" dirty="0"/>
              <a:t>1917</a:t>
            </a:r>
            <a:r>
              <a:rPr kumimoji="1" lang="ja-JP" altLang="en-US" sz="2200" dirty="0"/>
              <a:t>年と</a:t>
            </a:r>
            <a:r>
              <a:rPr kumimoji="1" lang="en-US" altLang="ja-JP" sz="2200" dirty="0"/>
              <a:t>1918</a:t>
            </a:r>
            <a:r>
              <a:rPr kumimoji="1" lang="ja-JP" altLang="en-US" sz="2200" dirty="0"/>
              <a:t>年に、アイブス（</a:t>
            </a:r>
            <a:r>
              <a:rPr kumimoji="1" lang="en-US" altLang="ja-JP" sz="2200" dirty="0"/>
              <a:t>Ives</a:t>
            </a:r>
            <a:r>
              <a:rPr kumimoji="1" lang="ja-JP" altLang="en-US" sz="2200" dirty="0"/>
              <a:t>）は、主観色の第九次再発見となる</a:t>
            </a:r>
            <a:r>
              <a:rPr kumimoji="1" lang="en-US" altLang="ja-JP" sz="2200" dirty="0"/>
              <a:t>2</a:t>
            </a:r>
            <a:r>
              <a:rPr kumimoji="1" lang="ja-JP" altLang="en-US" sz="2200" dirty="0"/>
              <a:t>つの論文を書いた。</a:t>
            </a:r>
          </a:p>
          <a:p>
            <a:r>
              <a:rPr kumimoji="1" lang="ja-JP" altLang="en-US" sz="2200" dirty="0"/>
              <a:t>しかし、アイブスはその重要性に気づいていなかったばかりか、自分の発見が理論的にどのような意味を持つのか、全くわかっていなかった。</a:t>
            </a:r>
          </a:p>
          <a:p>
            <a:r>
              <a:rPr kumimoji="1" lang="ja-JP" altLang="en-US" sz="2200" dirty="0"/>
              <a:t>このことは、アイブズが生理光学の分野で記念碑的な人物であったことを考えると、なおさら興味深い。</a:t>
            </a:r>
          </a:p>
        </p:txBody>
      </p:sp>
      <p:sp>
        <p:nvSpPr>
          <p:cNvPr id="4" name="テキスト ボックス 3">
            <a:extLst>
              <a:ext uri="{FF2B5EF4-FFF2-40B4-BE49-F238E27FC236}">
                <a16:creationId xmlns:a16="http://schemas.microsoft.com/office/drawing/2014/main" id="{B358E70D-A209-32AC-86D7-F0C31C37868A}"/>
              </a:ext>
            </a:extLst>
          </p:cNvPr>
          <p:cNvSpPr txBox="1"/>
          <p:nvPr/>
        </p:nvSpPr>
        <p:spPr>
          <a:xfrm>
            <a:off x="7419556" y="6414161"/>
            <a:ext cx="829073" cy="369332"/>
          </a:xfrm>
          <a:prstGeom prst="rect">
            <a:avLst/>
          </a:prstGeom>
          <a:noFill/>
        </p:spPr>
        <p:txBody>
          <a:bodyPr wrap="none" rtlCol="0">
            <a:spAutoFit/>
          </a:bodyPr>
          <a:lstStyle/>
          <a:p>
            <a:r>
              <a:rPr kumimoji="1" lang="en-US" altLang="ja-JP" dirty="0"/>
              <a:t>p. 115</a:t>
            </a:r>
            <a:endParaRPr kumimoji="1" lang="ja-JP" altLang="en-US" dirty="0"/>
          </a:p>
        </p:txBody>
      </p:sp>
    </p:spTree>
    <p:extLst>
      <p:ext uri="{BB962C8B-B14F-4D97-AF65-F5344CB8AC3E}">
        <p14:creationId xmlns:p14="http://schemas.microsoft.com/office/powerpoint/2010/main" val="22931350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31FC2-16C4-CB6D-60BC-E53E83B857D1}"/>
              </a:ext>
            </a:extLst>
          </p:cNvPr>
          <p:cNvSpPr>
            <a:spLocks noGrp="1"/>
          </p:cNvSpPr>
          <p:nvPr>
            <p:ph type="title"/>
          </p:nvPr>
        </p:nvSpPr>
        <p:spPr>
          <a:xfrm>
            <a:off x="838200" y="966258"/>
            <a:ext cx="10515600" cy="1325563"/>
          </a:xfrm>
        </p:spPr>
        <p:txBody>
          <a:bodyPr/>
          <a:lstStyle/>
          <a:p>
            <a:r>
              <a:rPr kumimoji="1" lang="ja-JP" altLang="en-US" dirty="0"/>
              <a:t>アイブスの研究</a:t>
            </a:r>
          </a:p>
        </p:txBody>
      </p:sp>
      <p:sp>
        <p:nvSpPr>
          <p:cNvPr id="3" name="コンテンツ プレースホルダー 2">
            <a:extLst>
              <a:ext uri="{FF2B5EF4-FFF2-40B4-BE49-F238E27FC236}">
                <a16:creationId xmlns:a16="http://schemas.microsoft.com/office/drawing/2014/main" id="{0FE1AD5A-8469-2567-ACC1-90295CAFAD97}"/>
              </a:ext>
            </a:extLst>
          </p:cNvPr>
          <p:cNvSpPr>
            <a:spLocks noGrp="1"/>
          </p:cNvSpPr>
          <p:nvPr>
            <p:ph idx="1"/>
          </p:nvPr>
        </p:nvSpPr>
        <p:spPr>
          <a:xfrm>
            <a:off x="838200" y="2522755"/>
            <a:ext cx="10515600" cy="2111375"/>
          </a:xfrm>
        </p:spPr>
        <p:txBody>
          <a:bodyPr>
            <a:normAutofit fontScale="92500"/>
          </a:bodyPr>
          <a:lstStyle/>
          <a:p>
            <a:pPr>
              <a:lnSpc>
                <a:spcPct val="130000"/>
              </a:lnSpc>
            </a:pPr>
            <a:r>
              <a:rPr kumimoji="1" lang="ja-JP" altLang="en-US" sz="2200" dirty="0"/>
              <a:t>最初の論文では、視覚刺激が、波長によって異なり、刺激の強さによっても変化する拡散係数</a:t>
            </a:r>
            <a:r>
              <a:rPr kumimoji="1" lang="ja-JP" altLang="en-US" sz="1600" dirty="0"/>
              <a:t>（北岡注：単位長さあたりに単位濃度の差がある場合に、その濃度勾配に沿って輸送される拡散物質の流束の大きさを表したもの、らしい）</a:t>
            </a:r>
            <a:r>
              <a:rPr kumimoji="1" lang="ja-JP" altLang="en-US" sz="2200" dirty="0"/>
              <a:t>を持つ物質の層を通って伝達されるという仮定がなされている。</a:t>
            </a:r>
            <a:endParaRPr kumimoji="1" lang="en-US" altLang="ja-JP" sz="2200" dirty="0"/>
          </a:p>
          <a:p>
            <a:pPr>
              <a:lnSpc>
                <a:spcPct val="130000"/>
              </a:lnSpc>
            </a:pPr>
            <a:r>
              <a:rPr kumimoji="1" lang="ja-JP" altLang="en-US" sz="2200" dirty="0"/>
              <a:t>これらの理論的な仮定について、少し詳しく説明する。</a:t>
            </a:r>
          </a:p>
        </p:txBody>
      </p:sp>
      <p:sp>
        <p:nvSpPr>
          <p:cNvPr id="4" name="テキスト ボックス 3">
            <a:extLst>
              <a:ext uri="{FF2B5EF4-FFF2-40B4-BE49-F238E27FC236}">
                <a16:creationId xmlns:a16="http://schemas.microsoft.com/office/drawing/2014/main" id="{ADF1D817-F5CF-77FE-CD9E-7245151B1F69}"/>
              </a:ext>
            </a:extLst>
          </p:cNvPr>
          <p:cNvSpPr txBox="1"/>
          <p:nvPr/>
        </p:nvSpPr>
        <p:spPr>
          <a:xfrm>
            <a:off x="3759200" y="4944534"/>
            <a:ext cx="3699731" cy="646331"/>
          </a:xfrm>
          <a:prstGeom prst="rect">
            <a:avLst/>
          </a:prstGeom>
          <a:noFill/>
        </p:spPr>
        <p:txBody>
          <a:bodyPr wrap="none" rtlCol="0">
            <a:spAutoFit/>
          </a:bodyPr>
          <a:lstStyle/>
          <a:p>
            <a:pPr algn="l"/>
            <a:r>
              <a:rPr lang="fr-FR" altLang="ja-JP" sz="1800" b="0" i="0" u="none" strike="noStrike" baseline="0" dirty="0">
                <a:latin typeface="Times New Roman" panose="02020603050405020304" pitchFamily="18" charset="0"/>
              </a:rPr>
              <a:t>IVES, H. E. Visual diffusivity. </a:t>
            </a:r>
            <a:r>
              <a:rPr lang="fr-FR" altLang="ja-JP" sz="1800" b="0" i="1" u="none" strike="noStrike" baseline="0" dirty="0">
                <a:latin typeface="Times New Roman" panose="02020603050405020304" pitchFamily="18" charset="0"/>
              </a:rPr>
              <a:t>Philos.</a:t>
            </a:r>
          </a:p>
          <a:p>
            <a:pPr algn="l"/>
            <a:r>
              <a:rPr lang="en-US" altLang="ja-JP" sz="1800" b="0" i="1" u="none" strike="noStrike" baseline="0" dirty="0">
                <a:latin typeface="Times New Roman" panose="02020603050405020304" pitchFamily="18" charset="0"/>
              </a:rPr>
              <a:t>Magazine, </a:t>
            </a:r>
            <a:r>
              <a:rPr lang="en-US" altLang="ja-JP" sz="1800" b="0" i="0" u="none" strike="noStrike" baseline="0" dirty="0">
                <a:latin typeface="Times New Roman" panose="02020603050405020304" pitchFamily="18" charset="0"/>
              </a:rPr>
              <a:t>1917, 33 (series 6), 18-33.</a:t>
            </a:r>
            <a:endParaRPr kumimoji="1" lang="ja-JP" altLang="en-US" dirty="0"/>
          </a:p>
        </p:txBody>
      </p:sp>
    </p:spTree>
    <p:extLst>
      <p:ext uri="{BB962C8B-B14F-4D97-AF65-F5344CB8AC3E}">
        <p14:creationId xmlns:p14="http://schemas.microsoft.com/office/powerpoint/2010/main" val="39411867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8072A63-3417-CC6B-A3A8-1065A1008901}"/>
              </a:ext>
            </a:extLst>
          </p:cNvPr>
          <p:cNvSpPr>
            <a:spLocks noGrp="1"/>
          </p:cNvSpPr>
          <p:nvPr>
            <p:ph idx="1"/>
          </p:nvPr>
        </p:nvSpPr>
        <p:spPr>
          <a:xfrm>
            <a:off x="838200" y="1529291"/>
            <a:ext cx="10515600" cy="4600575"/>
          </a:xfrm>
        </p:spPr>
        <p:txBody>
          <a:bodyPr>
            <a:normAutofit fontScale="92500"/>
          </a:bodyPr>
          <a:lstStyle/>
          <a:p>
            <a:pPr>
              <a:lnSpc>
                <a:spcPct val="130000"/>
              </a:lnSpc>
            </a:pPr>
            <a:r>
              <a:rPr kumimoji="1" lang="ja-JP" altLang="en-US" sz="2200" dirty="0"/>
              <a:t>アイブスは、この目の視覚的拡散性をさらに調べるために、</a:t>
            </a:r>
            <a:r>
              <a:rPr kumimoji="1" lang="en-US" altLang="ja-JP" sz="2200" dirty="0"/>
              <a:t>2</a:t>
            </a:r>
            <a:r>
              <a:rPr kumimoji="1" lang="ja-JP" altLang="en-US" sz="2200" dirty="0"/>
              <a:t>枚の同心円状の板金の</a:t>
            </a:r>
            <a:r>
              <a:rPr lang="ja-JP" altLang="en-US" sz="2200" dirty="0"/>
              <a:t>円盤</a:t>
            </a:r>
            <a:r>
              <a:rPr kumimoji="1" lang="ja-JP" altLang="en-US" sz="2200" dirty="0"/>
              <a:t>を作成した。一方が他方の外にはみ出している</a:t>
            </a:r>
            <a:r>
              <a:rPr kumimoji="1" lang="ja-JP" altLang="en-US" sz="1500" dirty="0"/>
              <a:t>（北岡注：直径が違うということだろう）</a:t>
            </a:r>
            <a:r>
              <a:rPr kumimoji="1" lang="ja-JP" altLang="en-US" sz="2200" dirty="0"/>
              <a:t>。</a:t>
            </a:r>
          </a:p>
          <a:p>
            <a:pPr>
              <a:lnSpc>
                <a:spcPct val="130000"/>
              </a:lnSpc>
            </a:pPr>
            <a:r>
              <a:rPr kumimoji="1" lang="ja-JP" altLang="en-US" sz="2200" dirty="0"/>
              <a:t>それぞれの円盤に、放射状のスロットを付けた。このスロットは、円盤間で相対的に位置を変えることができる。</a:t>
            </a:r>
          </a:p>
          <a:p>
            <a:pPr>
              <a:lnSpc>
                <a:spcPct val="130000"/>
              </a:lnSpc>
            </a:pPr>
            <a:r>
              <a:rPr kumimoji="1" lang="ja-JP" altLang="en-US" sz="2200" dirty="0"/>
              <a:t>スロットには色ガラスを入れることができる。円盤の回転速度も変えることができる。円盤の後ろに照明の光源が置かれた。</a:t>
            </a:r>
          </a:p>
          <a:p>
            <a:pPr>
              <a:lnSpc>
                <a:spcPct val="130000"/>
              </a:lnSpc>
            </a:pPr>
            <a:r>
              <a:rPr kumimoji="1" lang="ja-JP" altLang="en-US" sz="2200" dirty="0"/>
              <a:t>一方のスロットを暗い灰色（</a:t>
            </a:r>
            <a:r>
              <a:rPr kumimoji="1" lang="en-US" altLang="ja-JP" sz="2200" dirty="0"/>
              <a:t>a dark neutral tint</a:t>
            </a:r>
            <a:r>
              <a:rPr kumimoji="1" lang="ja-JP" altLang="en-US" sz="2200" dirty="0"/>
              <a:t>）、他方をより明るい灰色（</a:t>
            </a:r>
            <a:r>
              <a:rPr kumimoji="1" lang="en-US" altLang="ja-JP" sz="2200" dirty="0"/>
              <a:t>a lighter neutral tint</a:t>
            </a:r>
            <a:r>
              <a:rPr kumimoji="1" lang="ja-JP" altLang="en-US" sz="2200" dirty="0"/>
              <a:t>）とし、円盤を回転させると、暗いスロットが他方より数度遅れて見える。光量が非常に多い場合や少ない場合には、この現象はあまり顕著でなかった。</a:t>
            </a:r>
          </a:p>
        </p:txBody>
      </p:sp>
    </p:spTree>
    <p:extLst>
      <p:ext uri="{BB962C8B-B14F-4D97-AF65-F5344CB8AC3E}">
        <p14:creationId xmlns:p14="http://schemas.microsoft.com/office/powerpoint/2010/main" val="39568570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1832F75-AAE5-B463-4651-CF5AB1070A06}"/>
              </a:ext>
            </a:extLst>
          </p:cNvPr>
          <p:cNvSpPr>
            <a:spLocks noGrp="1"/>
          </p:cNvSpPr>
          <p:nvPr>
            <p:ph idx="1"/>
          </p:nvPr>
        </p:nvSpPr>
        <p:spPr>
          <a:xfrm>
            <a:off x="838200" y="1219200"/>
            <a:ext cx="10515600" cy="5359400"/>
          </a:xfrm>
        </p:spPr>
        <p:txBody>
          <a:bodyPr>
            <a:noAutofit/>
          </a:bodyPr>
          <a:lstStyle/>
          <a:p>
            <a:pPr>
              <a:lnSpc>
                <a:spcPct val="130000"/>
              </a:lnSpc>
            </a:pPr>
            <a:r>
              <a:rPr kumimoji="1" lang="ja-JP" altLang="en-US" sz="2000" dirty="0"/>
              <a:t>片方のスロットに青フィルター、もう片方に赤フィルターをかけた場合、青色画像は赤色画像より数度遅れて</a:t>
            </a:r>
            <a:r>
              <a:rPr lang="ja-JP" altLang="en-US" sz="2000" dirty="0"/>
              <a:t>見える</a:t>
            </a:r>
            <a:r>
              <a:rPr kumimoji="1" lang="ja-JP" altLang="en-US" sz="2000" dirty="0"/>
              <a:t>。</a:t>
            </a:r>
          </a:p>
          <a:p>
            <a:pPr>
              <a:lnSpc>
                <a:spcPct val="130000"/>
              </a:lnSpc>
            </a:pPr>
            <a:r>
              <a:rPr kumimoji="1" lang="ja-JP" altLang="en-US" sz="2000" dirty="0"/>
              <a:t>赤、緑、青のフィルターを使用した場合は、赤が先で、次に緑、青の順となる。</a:t>
            </a:r>
          </a:p>
          <a:p>
            <a:pPr>
              <a:lnSpc>
                <a:spcPct val="130000"/>
              </a:lnSpc>
            </a:pPr>
            <a:r>
              <a:rPr kumimoji="1" lang="ja-JP" altLang="en-US" sz="2000" dirty="0"/>
              <a:t>アイブスは、「このように</a:t>
            </a:r>
            <a:r>
              <a:rPr kumimoji="1" lang="en-US" altLang="ja-JP" sz="2000" dirty="0"/>
              <a:t>1</a:t>
            </a:r>
            <a:r>
              <a:rPr kumimoji="1" lang="ja-JP" altLang="en-US" sz="2000" dirty="0"/>
              <a:t>つの色が他の色より遅れて見えるのは、非常に印象的な現象であり、少人数の聴衆に見せるのに適している。円盤を回転させるのではなく、</a:t>
            </a:r>
            <a:r>
              <a:rPr kumimoji="1" lang="en-US" altLang="ja-JP" sz="2000" dirty="0"/>
              <a:t>5</a:t>
            </a:r>
            <a:r>
              <a:rPr kumimoji="1" lang="ja-JP" altLang="en-US" sz="2000" dirty="0"/>
              <a:t>度、</a:t>
            </a:r>
            <a:r>
              <a:rPr kumimoji="1" lang="en-US" altLang="ja-JP" sz="2000" dirty="0"/>
              <a:t>10</a:t>
            </a:r>
            <a:r>
              <a:rPr kumimoji="1" lang="ja-JP" altLang="en-US" sz="2000" dirty="0"/>
              <a:t>度と急速に往復運動させると、青色は赤色と全く位相がずれて振動し、まるで紐でくっついているかのように見える」と書いている。</a:t>
            </a:r>
          </a:p>
          <a:p>
            <a:pPr>
              <a:lnSpc>
                <a:spcPct val="130000"/>
              </a:lnSpc>
            </a:pPr>
            <a:r>
              <a:rPr kumimoji="1" lang="ja-JP" altLang="en-US" sz="2000" dirty="0"/>
              <a:t>紫色（混合色）を回転させると、</a:t>
            </a:r>
            <a:r>
              <a:rPr kumimoji="1" lang="en-US" altLang="ja-JP" sz="2000" dirty="0"/>
              <a:t>2</a:t>
            </a:r>
            <a:r>
              <a:rPr kumimoji="1" lang="ja-JP" altLang="en-US" sz="2000" dirty="0"/>
              <a:t>つの成分は赤と青に分解されない。アイブスはこのことを、「</a:t>
            </a:r>
            <a:r>
              <a:rPr kumimoji="1" lang="en-US" altLang="ja-JP" sz="2000" dirty="0"/>
              <a:t>2</a:t>
            </a:r>
            <a:r>
              <a:rPr kumimoji="1" lang="ja-JP" altLang="en-US" sz="2000" dirty="0"/>
              <a:t>つの色に特有の拡散性の差は、同じ網膜領域に同時に透過させると、まだある程度は存在するものの、かなり減少する」と説明している。</a:t>
            </a:r>
          </a:p>
        </p:txBody>
      </p:sp>
    </p:spTree>
    <p:extLst>
      <p:ext uri="{BB962C8B-B14F-4D97-AF65-F5344CB8AC3E}">
        <p14:creationId xmlns:p14="http://schemas.microsoft.com/office/powerpoint/2010/main" val="13552144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8ECE13C-64D9-41FB-EB3F-EACBE60B727D}"/>
              </a:ext>
            </a:extLst>
          </p:cNvPr>
          <p:cNvSpPr>
            <a:spLocks noGrp="1"/>
          </p:cNvSpPr>
          <p:nvPr>
            <p:ph idx="1"/>
          </p:nvPr>
        </p:nvSpPr>
        <p:spPr>
          <a:xfrm>
            <a:off x="838200" y="1376891"/>
            <a:ext cx="10515600" cy="4351338"/>
          </a:xfrm>
        </p:spPr>
        <p:txBody>
          <a:bodyPr>
            <a:normAutofit/>
          </a:bodyPr>
          <a:lstStyle/>
          <a:p>
            <a:pPr>
              <a:lnSpc>
                <a:spcPct val="130000"/>
              </a:lnSpc>
            </a:pPr>
            <a:r>
              <a:rPr kumimoji="1" lang="ja-JP" altLang="en-US" sz="2200" dirty="0"/>
              <a:t>しかし、翌年、アイブズは色の分解に成功した。</a:t>
            </a:r>
          </a:p>
          <a:p>
            <a:pPr>
              <a:lnSpc>
                <a:spcPct val="130000"/>
              </a:lnSpc>
            </a:pPr>
            <a:r>
              <a:rPr kumimoji="1" lang="ja-JP" altLang="en-US" sz="2200" dirty="0"/>
              <a:t>彼は、投影レンズシステムと回転鏡を利用した新しい装置を作った。</a:t>
            </a:r>
          </a:p>
          <a:p>
            <a:pPr>
              <a:lnSpc>
                <a:spcPct val="130000"/>
              </a:lnSpc>
            </a:pPr>
            <a:r>
              <a:rPr kumimoji="1" lang="ja-JP" altLang="en-US" sz="2200" dirty="0"/>
              <a:t>彼は、混合黄色がその構成要素である赤と緑に分解されるかどうか、また、純粋黄色が純粋黄色以外のものに分解されるかどうかを実験的に決定しようと提案した。</a:t>
            </a:r>
          </a:p>
          <a:p>
            <a:pPr>
              <a:lnSpc>
                <a:spcPct val="130000"/>
              </a:lnSpc>
            </a:pPr>
            <a:r>
              <a:rPr kumimoji="1" lang="ja-JP" altLang="en-US" sz="2200" dirty="0"/>
              <a:t>アイブスは、視野を横方向に移動させると、混合黄色が赤と緑に分解されることを発見した。一方、純粋な黄色は分離しなかった。</a:t>
            </a:r>
          </a:p>
        </p:txBody>
      </p:sp>
      <p:sp>
        <p:nvSpPr>
          <p:cNvPr id="4" name="テキスト ボックス 3">
            <a:extLst>
              <a:ext uri="{FF2B5EF4-FFF2-40B4-BE49-F238E27FC236}">
                <a16:creationId xmlns:a16="http://schemas.microsoft.com/office/drawing/2014/main" id="{8B1163E1-A82B-A531-0C35-862D478C1AB7}"/>
              </a:ext>
            </a:extLst>
          </p:cNvPr>
          <p:cNvSpPr txBox="1"/>
          <p:nvPr/>
        </p:nvSpPr>
        <p:spPr>
          <a:xfrm>
            <a:off x="3716867" y="5461000"/>
            <a:ext cx="3784113" cy="1200329"/>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IVES, H. E. The resolution of mixed</a:t>
            </a:r>
          </a:p>
          <a:p>
            <a:pPr algn="l"/>
            <a:r>
              <a:rPr lang="en-US" altLang="ja-JP" sz="1800" b="0" i="0" u="none" strike="noStrike" baseline="0" dirty="0" err="1">
                <a:latin typeface="Times New Roman" panose="02020603050405020304" pitchFamily="18" charset="0"/>
              </a:rPr>
              <a:t>colours</a:t>
            </a:r>
            <a:r>
              <a:rPr lang="en-US" altLang="ja-JP" sz="1800" b="0" i="0" u="none" strike="noStrike" baseline="0" dirty="0">
                <a:latin typeface="Times New Roman" panose="02020603050405020304" pitchFamily="18" charset="0"/>
              </a:rPr>
              <a:t> </a:t>
            </a:r>
            <a:r>
              <a:rPr lang="en-US" altLang="ja-JP" sz="1800" b="0" i="0" u="none" strike="noStrike" baseline="0" dirty="0" err="1">
                <a:latin typeface="Times New Roman" panose="02020603050405020304" pitchFamily="18" charset="0"/>
              </a:rPr>
              <a:t>bydifferentialvisual</a:t>
            </a:r>
            <a:r>
              <a:rPr lang="en-US" altLang="ja-JP" sz="1800" b="0" i="0" u="none" strike="noStrike" baseline="0" dirty="0">
                <a:latin typeface="Times New Roman" panose="02020603050405020304" pitchFamily="18" charset="0"/>
              </a:rPr>
              <a:t> diffusivity.</a:t>
            </a:r>
          </a:p>
          <a:p>
            <a:pPr algn="l"/>
            <a:r>
              <a:rPr lang="en-US" altLang="ja-JP" sz="1800" b="0" i="1" u="none" strike="noStrike" baseline="0" dirty="0">
                <a:latin typeface="Times New Roman" panose="02020603050405020304" pitchFamily="18" charset="0"/>
              </a:rPr>
              <a:t>Philos. Magazine, </a:t>
            </a:r>
            <a:r>
              <a:rPr lang="en-US" altLang="ja-JP" sz="1800" b="0" i="0" u="none" strike="noStrike" baseline="0" dirty="0">
                <a:latin typeface="Times New Roman" panose="02020603050405020304" pitchFamily="18" charset="0"/>
              </a:rPr>
              <a:t>1918, 35</a:t>
            </a:r>
          </a:p>
          <a:p>
            <a:pPr algn="l"/>
            <a:r>
              <a:rPr lang="en-US" altLang="ja-JP" sz="1800" b="0" i="0" u="none" strike="noStrike" baseline="0" dirty="0">
                <a:latin typeface="Times New Roman" panose="02020603050405020304" pitchFamily="18" charset="0"/>
              </a:rPr>
              <a:t>(series 6), 413-421.</a:t>
            </a:r>
            <a:endParaRPr kumimoji="1" lang="ja-JP" altLang="en-US" dirty="0"/>
          </a:p>
        </p:txBody>
      </p:sp>
      <p:sp>
        <p:nvSpPr>
          <p:cNvPr id="2" name="テキスト ボックス 1">
            <a:extLst>
              <a:ext uri="{FF2B5EF4-FFF2-40B4-BE49-F238E27FC236}">
                <a16:creationId xmlns:a16="http://schemas.microsoft.com/office/drawing/2014/main" id="{CDB3EE59-A234-62AC-3ADC-1306725A82CE}"/>
              </a:ext>
            </a:extLst>
          </p:cNvPr>
          <p:cNvSpPr txBox="1"/>
          <p:nvPr/>
        </p:nvSpPr>
        <p:spPr>
          <a:xfrm>
            <a:off x="7882467" y="5461000"/>
            <a:ext cx="3894666" cy="1200329"/>
          </a:xfrm>
          <a:prstGeom prst="rect">
            <a:avLst/>
          </a:prstGeom>
          <a:noFill/>
        </p:spPr>
        <p:txBody>
          <a:bodyPr wrap="square" rtlCol="0">
            <a:spAutoFit/>
          </a:bodyPr>
          <a:lstStyle/>
          <a:p>
            <a:r>
              <a:rPr kumimoji="1" lang="ja-JP" altLang="en-US" dirty="0"/>
              <a:t>北岡注：著者は、アイブスの研究で注目すべき点は、混色された色を元の</a:t>
            </a:r>
            <a:r>
              <a:rPr kumimoji="1" lang="en-US" altLang="ja-JP" dirty="0"/>
              <a:t>2</a:t>
            </a:r>
            <a:r>
              <a:rPr kumimoji="1" lang="ja-JP" altLang="en-US" dirty="0"/>
              <a:t>色に分解して知覚できた、という点にあるとしている。</a:t>
            </a:r>
          </a:p>
        </p:txBody>
      </p:sp>
    </p:spTree>
    <p:extLst>
      <p:ext uri="{BB962C8B-B14F-4D97-AF65-F5344CB8AC3E}">
        <p14:creationId xmlns:p14="http://schemas.microsoft.com/office/powerpoint/2010/main" val="11769509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186698E-4913-5030-43B2-05E2BA150249}"/>
              </a:ext>
            </a:extLst>
          </p:cNvPr>
          <p:cNvSpPr>
            <a:spLocks noGrp="1"/>
          </p:cNvSpPr>
          <p:nvPr>
            <p:ph idx="1"/>
          </p:nvPr>
        </p:nvSpPr>
        <p:spPr>
          <a:xfrm>
            <a:off x="838200" y="995892"/>
            <a:ext cx="10515600" cy="4351338"/>
          </a:xfrm>
        </p:spPr>
        <p:txBody>
          <a:bodyPr>
            <a:normAutofit/>
          </a:bodyPr>
          <a:lstStyle/>
          <a:p>
            <a:pPr>
              <a:lnSpc>
                <a:spcPct val="130000"/>
              </a:lnSpc>
            </a:pPr>
            <a:r>
              <a:rPr kumimoji="1" lang="ja-JP" altLang="en-US" sz="2000" dirty="0"/>
              <a:t>実は、アイブスは紫色で得られた結果と黄色で得られた結果を統合することはしていない。</a:t>
            </a:r>
          </a:p>
          <a:p>
            <a:pPr>
              <a:lnSpc>
                <a:spcPct val="130000"/>
              </a:lnSpc>
            </a:pPr>
            <a:r>
              <a:rPr kumimoji="1" lang="ja-JP" altLang="en-US" sz="2000" dirty="0"/>
              <a:t>アイブズとしては異なる装置で得た結果であったからであって、それが実験結果に関係しているかもしれないと指摘することはできたのかもしれないが。</a:t>
            </a:r>
          </a:p>
          <a:p>
            <a:pPr>
              <a:lnSpc>
                <a:spcPct val="130000"/>
              </a:lnSpc>
            </a:pPr>
            <a:r>
              <a:rPr kumimoji="1" lang="ja-JP" altLang="en-US" sz="2000" dirty="0"/>
              <a:t>しかし、重要なのは、そしてアイブスが認識しなかったのは、刺激は分解できるということである。</a:t>
            </a:r>
          </a:p>
          <a:p>
            <a:pPr>
              <a:lnSpc>
                <a:spcPct val="130000"/>
              </a:lnSpc>
            </a:pPr>
            <a:r>
              <a:rPr kumimoji="1" lang="ja-JP" altLang="en-US" sz="2000" dirty="0"/>
              <a:t>この分解は、おそらくアイブスの推測するような拡散率の差ではなく、色受容体の上昇と下降の差に起因している（</a:t>
            </a:r>
            <a:r>
              <a:rPr kumimoji="1" lang="en-US" altLang="ja-JP" sz="2000" dirty="0"/>
              <a:t>Bills, 1920 </a:t>
            </a:r>
            <a:r>
              <a:rPr kumimoji="1" lang="ja-JP" altLang="en-US" sz="2000" dirty="0"/>
              <a:t>を参照）。</a:t>
            </a:r>
          </a:p>
          <a:p>
            <a:pPr>
              <a:lnSpc>
                <a:spcPct val="130000"/>
              </a:lnSpc>
            </a:pPr>
            <a:r>
              <a:rPr kumimoji="1" lang="ja-JP" altLang="en-US" sz="2000" dirty="0"/>
              <a:t>彼の技法を用いたさらなる研究は、最も価値のある結果をもたらす</a:t>
            </a:r>
            <a:r>
              <a:rPr lang="ja-JP" altLang="en-US" sz="2000" dirty="0"/>
              <a:t>であろう</a:t>
            </a:r>
            <a:r>
              <a:rPr kumimoji="1" lang="ja-JP" altLang="en-US" sz="2000" dirty="0"/>
              <a:t>。</a:t>
            </a:r>
          </a:p>
        </p:txBody>
      </p:sp>
      <p:sp>
        <p:nvSpPr>
          <p:cNvPr id="4" name="テキスト ボックス 3">
            <a:extLst>
              <a:ext uri="{FF2B5EF4-FFF2-40B4-BE49-F238E27FC236}">
                <a16:creationId xmlns:a16="http://schemas.microsoft.com/office/drawing/2014/main" id="{4FAC38E7-7555-E397-2E59-A1A3C9897A51}"/>
              </a:ext>
            </a:extLst>
          </p:cNvPr>
          <p:cNvSpPr txBox="1"/>
          <p:nvPr/>
        </p:nvSpPr>
        <p:spPr>
          <a:xfrm>
            <a:off x="7543800" y="5596467"/>
            <a:ext cx="3362139" cy="1015663"/>
          </a:xfrm>
          <a:prstGeom prst="rect">
            <a:avLst/>
          </a:prstGeom>
          <a:noFill/>
        </p:spPr>
        <p:txBody>
          <a:bodyPr wrap="none" rtlCol="0">
            <a:spAutoFit/>
          </a:bodyPr>
          <a:lstStyle/>
          <a:p>
            <a:pPr algn="l"/>
            <a:r>
              <a:rPr lang="en-US" altLang="ja-JP" sz="1500" b="0" i="0" u="none" strike="noStrike" baseline="0" dirty="0">
                <a:latin typeface="Times New Roman" panose="02020603050405020304" pitchFamily="18" charset="0"/>
              </a:rPr>
              <a:t>BILLS, M. A. The lag of visual sensation</a:t>
            </a:r>
          </a:p>
          <a:p>
            <a:pPr algn="l"/>
            <a:r>
              <a:rPr lang="en-US" altLang="ja-JP" sz="1500" b="0" i="0" u="none" strike="noStrike" baseline="0" dirty="0">
                <a:latin typeface="Times New Roman" panose="02020603050405020304" pitchFamily="18" charset="0"/>
              </a:rPr>
              <a:t>in its relation to wave-lengths</a:t>
            </a:r>
          </a:p>
          <a:p>
            <a:pPr algn="l"/>
            <a:r>
              <a:rPr lang="en-US" altLang="ja-JP" sz="1500" b="0" i="0" u="none" strike="noStrike" baseline="0" dirty="0">
                <a:latin typeface="Times New Roman" panose="02020603050405020304" pitchFamily="18" charset="0"/>
              </a:rPr>
              <a:t>and intensity of light. </a:t>
            </a:r>
            <a:r>
              <a:rPr lang="en-US" altLang="ja-JP" sz="1500" b="0" i="1" u="none" strike="noStrike" baseline="0" dirty="0" err="1">
                <a:latin typeface="Times New Roman" panose="02020603050405020304" pitchFamily="18" charset="0"/>
              </a:rPr>
              <a:t>Psyclwl</a:t>
            </a:r>
            <a:r>
              <a:rPr lang="en-US" altLang="ja-JP" sz="1500" b="0" i="1" u="none" strike="noStrike" baseline="0" dirty="0">
                <a:latin typeface="Times New Roman" panose="02020603050405020304" pitchFamily="18" charset="0"/>
              </a:rPr>
              <a:t>.</a:t>
            </a:r>
          </a:p>
          <a:p>
            <a:pPr algn="l"/>
            <a:r>
              <a:rPr lang="en-US" altLang="ja-JP" sz="1500" b="0" i="1" u="none" strike="noStrike" baseline="0" dirty="0" err="1">
                <a:latin typeface="Times New Roman" panose="02020603050405020304" pitchFamily="18" charset="0"/>
              </a:rPr>
              <a:t>Monogr</a:t>
            </a:r>
            <a:r>
              <a:rPr lang="en-US" altLang="ja-JP" sz="1500" b="0" i="1" u="none" strike="noStrike" baseline="0" dirty="0">
                <a:latin typeface="Times New Roman" panose="02020603050405020304" pitchFamily="18" charset="0"/>
              </a:rPr>
              <a:t>., </a:t>
            </a:r>
            <a:r>
              <a:rPr lang="en-US" altLang="ja-JP" sz="1500" b="0" i="0" u="none" strike="noStrike" baseline="0" dirty="0">
                <a:latin typeface="Times New Roman" panose="02020603050405020304" pitchFamily="18" charset="0"/>
              </a:rPr>
              <a:t>1920, 18, No. S.</a:t>
            </a:r>
            <a:endParaRPr kumimoji="1" lang="ja-JP" altLang="en-US" sz="1500" dirty="0"/>
          </a:p>
        </p:txBody>
      </p:sp>
    </p:spTree>
    <p:extLst>
      <p:ext uri="{BB962C8B-B14F-4D97-AF65-F5344CB8AC3E}">
        <p14:creationId xmlns:p14="http://schemas.microsoft.com/office/powerpoint/2010/main" val="26091269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64BD6E-9FEA-BCDB-A300-DE1ABB1DF2FA}"/>
              </a:ext>
            </a:extLst>
          </p:cNvPr>
          <p:cNvSpPr>
            <a:spLocks noGrp="1"/>
          </p:cNvSpPr>
          <p:nvPr>
            <p:ph type="title"/>
          </p:nvPr>
        </p:nvSpPr>
        <p:spPr/>
        <p:txBody>
          <a:bodyPr/>
          <a:lstStyle/>
          <a:p>
            <a:r>
              <a:rPr lang="ja-JP" altLang="en-US" dirty="0"/>
              <a:t>デュボワの見解</a:t>
            </a:r>
            <a:endParaRPr kumimoji="1" lang="ja-JP" altLang="en-US" dirty="0"/>
          </a:p>
        </p:txBody>
      </p:sp>
      <p:sp>
        <p:nvSpPr>
          <p:cNvPr id="3" name="コンテンツ プレースホルダー 2">
            <a:extLst>
              <a:ext uri="{FF2B5EF4-FFF2-40B4-BE49-F238E27FC236}">
                <a16:creationId xmlns:a16="http://schemas.microsoft.com/office/drawing/2014/main" id="{7CC52579-6C12-449A-0DD7-DE6127DBD496}"/>
              </a:ext>
            </a:extLst>
          </p:cNvPr>
          <p:cNvSpPr>
            <a:spLocks noGrp="1"/>
          </p:cNvSpPr>
          <p:nvPr>
            <p:ph idx="1"/>
          </p:nvPr>
        </p:nvSpPr>
        <p:spPr/>
        <p:txBody>
          <a:bodyPr>
            <a:normAutofit/>
          </a:bodyPr>
          <a:lstStyle/>
          <a:p>
            <a:pPr>
              <a:lnSpc>
                <a:spcPct val="130000"/>
              </a:lnSpc>
            </a:pPr>
            <a:r>
              <a:rPr kumimoji="1" lang="en-US" altLang="ja-JP" sz="2200" dirty="0"/>
              <a:t>1922</a:t>
            </a:r>
            <a:r>
              <a:rPr kumimoji="1" lang="ja-JP" altLang="en-US" sz="2200" dirty="0"/>
              <a:t>年、デュボワ（</a:t>
            </a:r>
            <a:r>
              <a:rPr kumimoji="1" lang="en-US" altLang="ja-JP" sz="2200" dirty="0"/>
              <a:t>DuBois</a:t>
            </a:r>
            <a:r>
              <a:rPr kumimoji="1" lang="ja-JP" altLang="en-US" sz="2200" dirty="0"/>
              <a:t>）は軟体動物で実験し、視覚受容体が異なる波長に対して異なる速度で反応することに気づいた。</a:t>
            </a:r>
          </a:p>
          <a:p>
            <a:pPr>
              <a:lnSpc>
                <a:spcPct val="130000"/>
              </a:lnSpc>
            </a:pPr>
            <a:r>
              <a:rPr kumimoji="1" lang="ja-JP" altLang="en-US" sz="2200" dirty="0"/>
              <a:t>彼はトロランド（</a:t>
            </a:r>
            <a:r>
              <a:rPr kumimoji="1" lang="en-US" altLang="ja-JP" sz="2200" dirty="0"/>
              <a:t>Troland</a:t>
            </a:r>
            <a:r>
              <a:rPr kumimoji="1" lang="ja-JP" altLang="en-US" sz="2200" dirty="0"/>
              <a:t>）の変調理論（</a:t>
            </a:r>
            <a:r>
              <a:rPr kumimoji="1" lang="en-US" altLang="ja-JP" sz="2200" dirty="0"/>
              <a:t>modulation theory</a:t>
            </a:r>
            <a:r>
              <a:rPr kumimoji="1" lang="ja-JP" altLang="en-US" sz="2200" dirty="0"/>
              <a:t>）に近い理論を提案した。</a:t>
            </a:r>
          </a:p>
          <a:p>
            <a:pPr>
              <a:lnSpc>
                <a:spcPct val="130000"/>
              </a:lnSpc>
            </a:pPr>
            <a:r>
              <a:rPr kumimoji="1" lang="ja-JP" altLang="en-US" sz="2200" dirty="0"/>
              <a:t>彼は、ベンハムのコマを観察している人間の色彩体験も同様の根拠を持つかもしれないと、一応の見解を述べている。</a:t>
            </a:r>
          </a:p>
        </p:txBody>
      </p:sp>
      <p:sp>
        <p:nvSpPr>
          <p:cNvPr id="4" name="テキスト ボックス 3">
            <a:extLst>
              <a:ext uri="{FF2B5EF4-FFF2-40B4-BE49-F238E27FC236}">
                <a16:creationId xmlns:a16="http://schemas.microsoft.com/office/drawing/2014/main" id="{2033B29C-4C83-9E25-2775-3ACFF1324ADC}"/>
              </a:ext>
            </a:extLst>
          </p:cNvPr>
          <p:cNvSpPr txBox="1"/>
          <p:nvPr/>
        </p:nvSpPr>
        <p:spPr>
          <a:xfrm>
            <a:off x="2404533" y="5249334"/>
            <a:ext cx="3820277" cy="1477328"/>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DuBois, R. </a:t>
            </a:r>
            <a:r>
              <a:rPr lang="en-US" altLang="ja-JP" sz="1800" b="0" i="0" u="none" strike="noStrike" baseline="0" dirty="0" err="1">
                <a:latin typeface="Times New Roman" panose="02020603050405020304" pitchFamily="18" charset="0"/>
              </a:rPr>
              <a:t>Recherches</a:t>
            </a:r>
            <a:r>
              <a:rPr lang="en-US" altLang="ja-JP" sz="1800" b="0" i="0" u="none" strike="noStrike" baseline="0" dirty="0">
                <a:latin typeface="Times New Roman" panose="02020603050405020304" pitchFamily="18" charset="0"/>
              </a:rPr>
              <a:t> </a:t>
            </a:r>
            <a:r>
              <a:rPr lang="en-US" altLang="ja-JP" sz="1800" b="0" i="0" u="none" strike="noStrike" baseline="0" dirty="0" err="1">
                <a:latin typeface="Times New Roman" panose="02020603050405020304" pitchFamily="18" charset="0"/>
              </a:rPr>
              <a:t>expSrimentales</a:t>
            </a:r>
            <a:endParaRPr lang="en-US" altLang="ja-JP" sz="1800" b="0" i="0" u="none" strike="noStrike" baseline="0" dirty="0">
              <a:latin typeface="Times New Roman" panose="02020603050405020304" pitchFamily="18" charset="0"/>
            </a:endParaRPr>
          </a:p>
          <a:p>
            <a:pPr algn="l"/>
            <a:r>
              <a:rPr lang="fr-FR" altLang="ja-JP" sz="1800" b="0" i="0" u="none" strike="noStrike" baseline="0" dirty="0">
                <a:latin typeface="Times New Roman" panose="02020603050405020304" pitchFamily="18" charset="0"/>
              </a:rPr>
              <a:t>sur le role de la contractilit6</a:t>
            </a:r>
          </a:p>
          <a:p>
            <a:pPr algn="l"/>
            <a:r>
              <a:rPr lang="fr-FR" altLang="ja-JP" sz="1800" b="0" i="0" u="none" strike="noStrike" baseline="0" dirty="0">
                <a:latin typeface="Times New Roman" panose="02020603050405020304" pitchFamily="18" charset="0"/>
              </a:rPr>
              <a:t>dans les mecanismes sensoriels chez</a:t>
            </a:r>
          </a:p>
          <a:p>
            <a:pPr algn="l"/>
            <a:r>
              <a:rPr lang="fr-FR" altLang="ja-JP" sz="1800" b="0" i="0" u="none" strike="noStrike" baseline="0" dirty="0">
                <a:latin typeface="Times New Roman" panose="02020603050405020304" pitchFamily="18" charset="0"/>
              </a:rPr>
              <a:t>les mollusques. </a:t>
            </a:r>
            <a:r>
              <a:rPr lang="fr-FR" altLang="ja-JP" sz="1800" b="0" i="1" u="none" strike="noStrike" baseline="0" dirty="0">
                <a:latin typeface="Times New Roman" panose="02020603050405020304" pitchFamily="18" charset="0"/>
              </a:rPr>
              <a:t>J. de Psychol., </a:t>
            </a:r>
            <a:r>
              <a:rPr lang="fr-FR" altLang="ja-JP" sz="1800" b="0" i="0" u="none" strike="noStrike" baseline="0" dirty="0">
                <a:latin typeface="Times New Roman" panose="02020603050405020304" pitchFamily="18" charset="0"/>
              </a:rPr>
              <a:t>1922,</a:t>
            </a:r>
          </a:p>
          <a:p>
            <a:pPr algn="l"/>
            <a:r>
              <a:rPr lang="en-US" altLang="ja-JP" sz="1800" b="0" i="0" u="none" strike="noStrike" baseline="0" dirty="0">
                <a:latin typeface="Times New Roman" panose="02020603050405020304" pitchFamily="18" charset="0"/>
              </a:rPr>
              <a:t>17, 787-805.</a:t>
            </a:r>
            <a:endParaRPr kumimoji="1" lang="ja-JP" altLang="en-US" dirty="0"/>
          </a:p>
        </p:txBody>
      </p:sp>
      <p:sp>
        <p:nvSpPr>
          <p:cNvPr id="5" name="テキスト ボックス 4">
            <a:extLst>
              <a:ext uri="{FF2B5EF4-FFF2-40B4-BE49-F238E27FC236}">
                <a16:creationId xmlns:a16="http://schemas.microsoft.com/office/drawing/2014/main" id="{64E9B469-B232-A58C-5321-B36F6528472A}"/>
              </a:ext>
            </a:extLst>
          </p:cNvPr>
          <p:cNvSpPr txBox="1"/>
          <p:nvPr/>
        </p:nvSpPr>
        <p:spPr>
          <a:xfrm>
            <a:off x="7584627" y="5388570"/>
            <a:ext cx="3769173" cy="923330"/>
          </a:xfrm>
          <a:prstGeom prst="rect">
            <a:avLst/>
          </a:prstGeom>
          <a:noFill/>
        </p:spPr>
        <p:txBody>
          <a:bodyPr wrap="none" rtlCol="0">
            <a:spAutoFit/>
          </a:bodyPr>
          <a:lstStyle/>
          <a:p>
            <a:pPr algn="l"/>
            <a:r>
              <a:rPr lang="en-US" altLang="ja-JP" sz="1800" b="0" i="0" u="none" strike="noStrike" baseline="0" dirty="0">
                <a:latin typeface="Times New Roman" panose="02020603050405020304" pitchFamily="18" charset="0"/>
              </a:rPr>
              <a:t>TROLAND, L. T. The enigma of color</a:t>
            </a:r>
          </a:p>
          <a:p>
            <a:pPr algn="l"/>
            <a:r>
              <a:rPr lang="en-US" altLang="ja-JP" sz="1800" b="0" i="0" u="none" strike="noStrike" baseline="0" dirty="0">
                <a:latin typeface="Times New Roman" panose="02020603050405020304" pitchFamily="18" charset="0"/>
              </a:rPr>
              <a:t>vision. </a:t>
            </a:r>
            <a:r>
              <a:rPr lang="en-US" altLang="ja-JP" sz="1800" b="0" i="1" u="none" strike="noStrike" baseline="0" dirty="0">
                <a:latin typeface="Times New Roman" panose="02020603050405020304" pitchFamily="18" charset="0"/>
              </a:rPr>
              <a:t>Amer. J. physiol. Opt., </a:t>
            </a:r>
            <a:r>
              <a:rPr lang="en-US" altLang="ja-JP" sz="1800" b="0" i="0" u="none" strike="noStrike" baseline="0" dirty="0">
                <a:latin typeface="Times New Roman" panose="02020603050405020304" pitchFamily="18" charset="0"/>
              </a:rPr>
              <a:t>1921,</a:t>
            </a:r>
          </a:p>
          <a:p>
            <a:pPr algn="l"/>
            <a:r>
              <a:rPr lang="en-US" altLang="ja-JP" sz="1800" b="0" i="0" u="none" strike="noStrike" baseline="0" dirty="0">
                <a:latin typeface="Times New Roman" panose="02020603050405020304" pitchFamily="18" charset="0"/>
              </a:rPr>
              <a:t>2, 23-48.</a:t>
            </a:r>
            <a:endParaRPr kumimoji="1" lang="ja-JP" altLang="en-US" dirty="0"/>
          </a:p>
        </p:txBody>
      </p:sp>
    </p:spTree>
    <p:extLst>
      <p:ext uri="{BB962C8B-B14F-4D97-AF65-F5344CB8AC3E}">
        <p14:creationId xmlns:p14="http://schemas.microsoft.com/office/powerpoint/2010/main" val="16979718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B1B404-5CEA-0ADD-6DF4-9ABCF3902B55}"/>
              </a:ext>
            </a:extLst>
          </p:cNvPr>
          <p:cNvSpPr>
            <a:spLocks noGrp="1"/>
          </p:cNvSpPr>
          <p:nvPr>
            <p:ph type="title"/>
          </p:nvPr>
        </p:nvSpPr>
        <p:spPr/>
        <p:txBody>
          <a:bodyPr/>
          <a:lstStyle/>
          <a:p>
            <a:r>
              <a:rPr kumimoji="1" lang="ja-JP" altLang="en-US" dirty="0"/>
              <a:t>ピエロンの研究</a:t>
            </a:r>
          </a:p>
        </p:txBody>
      </p:sp>
      <p:sp>
        <p:nvSpPr>
          <p:cNvPr id="3" name="コンテンツ プレースホルダー 2">
            <a:extLst>
              <a:ext uri="{FF2B5EF4-FFF2-40B4-BE49-F238E27FC236}">
                <a16:creationId xmlns:a16="http://schemas.microsoft.com/office/drawing/2014/main" id="{037000FA-861B-9AC3-4AF2-8C5D56EB7E20}"/>
              </a:ext>
            </a:extLst>
          </p:cNvPr>
          <p:cNvSpPr>
            <a:spLocks noGrp="1"/>
          </p:cNvSpPr>
          <p:nvPr>
            <p:ph idx="1"/>
          </p:nvPr>
        </p:nvSpPr>
        <p:spPr>
          <a:xfrm>
            <a:off x="838200" y="1825625"/>
            <a:ext cx="10515600" cy="2646622"/>
          </a:xfrm>
        </p:spPr>
        <p:txBody>
          <a:bodyPr>
            <a:normAutofit/>
          </a:bodyPr>
          <a:lstStyle/>
          <a:p>
            <a:pPr>
              <a:lnSpc>
                <a:spcPct val="130000"/>
              </a:lnSpc>
            </a:pPr>
            <a:r>
              <a:rPr kumimoji="1" lang="ja-JP" altLang="en-US" sz="2200" dirty="0"/>
              <a:t>ピエロン（</a:t>
            </a:r>
            <a:r>
              <a:rPr kumimoji="1" lang="en-US" altLang="ja-JP" sz="2200" dirty="0" err="1"/>
              <a:t>Piéron</a:t>
            </a:r>
            <a:r>
              <a:rPr kumimoji="1" lang="ja-JP" altLang="en-US" sz="2200" dirty="0"/>
              <a:t>）による</a:t>
            </a:r>
            <a:r>
              <a:rPr kumimoji="1" lang="en-US" altLang="ja-JP" sz="2200" dirty="0"/>
              <a:t>4</a:t>
            </a:r>
            <a:r>
              <a:rPr kumimoji="1" lang="ja-JP" altLang="en-US" sz="2200" dirty="0"/>
              <a:t>つの重要な論文のうち最初の</a:t>
            </a:r>
            <a:r>
              <a:rPr kumimoji="1" lang="en-US" altLang="ja-JP" sz="2200" dirty="0"/>
              <a:t>3</a:t>
            </a:r>
            <a:r>
              <a:rPr kumimoji="1" lang="ja-JP" altLang="en-US" sz="2200" dirty="0"/>
              <a:t>つは、</a:t>
            </a:r>
            <a:r>
              <a:rPr kumimoji="1" lang="en-US" altLang="ja-JP" sz="2200" dirty="0"/>
              <a:t>1922</a:t>
            </a:r>
            <a:r>
              <a:rPr kumimoji="1" lang="ja-JP" altLang="en-US" sz="2200" dirty="0"/>
              <a:t>年と</a:t>
            </a:r>
            <a:r>
              <a:rPr kumimoji="1" lang="en-US" altLang="ja-JP" sz="2200" dirty="0"/>
              <a:t>1923</a:t>
            </a:r>
            <a:r>
              <a:rPr kumimoji="1" lang="ja-JP" altLang="en-US" sz="2200" dirty="0"/>
              <a:t>年に発表された。</a:t>
            </a:r>
            <a:endParaRPr kumimoji="1" lang="en-US" altLang="ja-JP" sz="2200" dirty="0"/>
          </a:p>
          <a:p>
            <a:pPr>
              <a:lnSpc>
                <a:spcPct val="130000"/>
              </a:lnSpc>
            </a:pPr>
            <a:r>
              <a:rPr kumimoji="1" lang="en-US" altLang="ja-JP" sz="2200" dirty="0" err="1"/>
              <a:t>Pieron</a:t>
            </a:r>
            <a:r>
              <a:rPr kumimoji="1" lang="ja-JP" altLang="en-US" sz="2200" dirty="0"/>
              <a:t>は、主観色の問題を心理生理学的なものであると述べている。</a:t>
            </a:r>
            <a:endParaRPr kumimoji="1" lang="en-US" altLang="ja-JP" sz="2200" dirty="0"/>
          </a:p>
          <a:p>
            <a:pPr>
              <a:lnSpc>
                <a:spcPct val="130000"/>
              </a:lnSpc>
            </a:pPr>
            <a:r>
              <a:rPr kumimoji="1" lang="ja-JP" altLang="en-US" sz="2200" dirty="0"/>
              <a:t>主観色をベンハムのような物理的な理論で説明するのは不可能である。単色光の中で</a:t>
            </a:r>
            <a:r>
              <a:rPr lang="ja-JP" altLang="en-US" sz="2200" dirty="0"/>
              <a:t>も</a:t>
            </a:r>
            <a:r>
              <a:rPr kumimoji="1" lang="ja-JP" altLang="en-US" sz="2200" dirty="0"/>
              <a:t>見えるからである。</a:t>
            </a:r>
          </a:p>
        </p:txBody>
      </p:sp>
      <p:sp>
        <p:nvSpPr>
          <p:cNvPr id="4" name="テキスト ボックス 3">
            <a:extLst>
              <a:ext uri="{FF2B5EF4-FFF2-40B4-BE49-F238E27FC236}">
                <a16:creationId xmlns:a16="http://schemas.microsoft.com/office/drawing/2014/main" id="{D17DA5A1-DD72-2B45-AF06-BAEB8C4E4629}"/>
              </a:ext>
            </a:extLst>
          </p:cNvPr>
          <p:cNvSpPr txBox="1"/>
          <p:nvPr/>
        </p:nvSpPr>
        <p:spPr>
          <a:xfrm>
            <a:off x="457200" y="5160012"/>
            <a:ext cx="3453189" cy="1015663"/>
          </a:xfrm>
          <a:prstGeom prst="rect">
            <a:avLst/>
          </a:prstGeom>
          <a:noFill/>
        </p:spPr>
        <p:txBody>
          <a:bodyPr wrap="none" rtlCol="0">
            <a:spAutoFit/>
          </a:bodyPr>
          <a:lstStyle/>
          <a:p>
            <a:pPr algn="l"/>
            <a:r>
              <a:rPr lang="fr-FR" altLang="ja-JP" sz="1500" b="0" i="0" u="none" strike="noStrike" baseline="0" dirty="0">
                <a:latin typeface="Times New Roman" panose="02020603050405020304" pitchFamily="18" charset="0"/>
              </a:rPr>
              <a:t>PIÉRON, H. Le mfchanisme d'apparition</a:t>
            </a:r>
          </a:p>
          <a:p>
            <a:pPr algn="l"/>
            <a:r>
              <a:rPr lang="en-US" altLang="ja-JP" sz="1500" b="0" i="0" u="none" strike="noStrike" baseline="0" dirty="0">
                <a:latin typeface="Times New Roman" panose="02020603050405020304" pitchFamily="18" charset="0"/>
              </a:rPr>
              <a:t>des couleurs </a:t>
            </a:r>
            <a:r>
              <a:rPr lang="en-US" altLang="ja-JP" sz="1500" b="0" i="0" u="none" strike="noStrike" baseline="0" dirty="0" err="1">
                <a:latin typeface="Times New Roman" panose="02020603050405020304" pitchFamily="18" charset="0"/>
              </a:rPr>
              <a:t>subjectives</a:t>
            </a:r>
            <a:r>
              <a:rPr lang="en-US" altLang="ja-JP" sz="1500" b="0" i="0" u="none" strike="noStrike" baseline="0" dirty="0">
                <a:latin typeface="Times New Roman" panose="02020603050405020304" pitchFamily="18" charset="0"/>
              </a:rPr>
              <a:t> de</a:t>
            </a:r>
          </a:p>
          <a:p>
            <a:pPr algn="l"/>
            <a:r>
              <a:rPr lang="en-US" altLang="ja-JP" sz="1500" b="0" i="0" u="none" strike="noStrike" baseline="0" dirty="0">
                <a:latin typeface="Times New Roman" panose="02020603050405020304" pitchFamily="18" charset="0"/>
              </a:rPr>
              <a:t>Fechner-Benham. </a:t>
            </a:r>
            <a:r>
              <a:rPr lang="en-US" altLang="ja-JP" sz="1500" b="0" i="1" u="none" strike="noStrike" baseline="0" dirty="0" err="1">
                <a:latin typeface="Times New Roman" panose="02020603050405020304" pitchFamily="18" charset="0"/>
              </a:rPr>
              <a:t>Annee</a:t>
            </a:r>
            <a:r>
              <a:rPr lang="en-US" altLang="ja-JP" sz="1500" b="0" i="1" u="none" strike="noStrike" baseline="0" dirty="0">
                <a:latin typeface="Times New Roman" panose="02020603050405020304" pitchFamily="18" charset="0"/>
              </a:rPr>
              <a:t> psychol.,</a:t>
            </a:r>
          </a:p>
          <a:p>
            <a:pPr algn="l"/>
            <a:r>
              <a:rPr lang="en-US" altLang="ja-JP" sz="1500" b="0" i="0" u="none" strike="noStrike" baseline="0" dirty="0">
                <a:latin typeface="Times New Roman" panose="02020603050405020304" pitchFamily="18" charset="0"/>
              </a:rPr>
              <a:t>1922, 23, 1-49.</a:t>
            </a:r>
            <a:endParaRPr kumimoji="1" lang="ja-JP" altLang="en-US" sz="1500" dirty="0"/>
          </a:p>
        </p:txBody>
      </p:sp>
      <p:sp>
        <p:nvSpPr>
          <p:cNvPr id="5" name="テキスト ボックス 4">
            <a:extLst>
              <a:ext uri="{FF2B5EF4-FFF2-40B4-BE49-F238E27FC236}">
                <a16:creationId xmlns:a16="http://schemas.microsoft.com/office/drawing/2014/main" id="{A2857A94-02E9-D8E7-C745-451691C71456}"/>
              </a:ext>
            </a:extLst>
          </p:cNvPr>
          <p:cNvSpPr txBox="1"/>
          <p:nvPr/>
        </p:nvSpPr>
        <p:spPr>
          <a:xfrm>
            <a:off x="4123113" y="4804757"/>
            <a:ext cx="3470309" cy="1938992"/>
          </a:xfrm>
          <a:prstGeom prst="rect">
            <a:avLst/>
          </a:prstGeom>
          <a:noFill/>
        </p:spPr>
        <p:txBody>
          <a:bodyPr wrap="none" rtlCol="0">
            <a:spAutoFit/>
          </a:bodyPr>
          <a:lstStyle/>
          <a:p>
            <a:pPr algn="l"/>
            <a:r>
              <a:rPr lang="fr-FR" altLang="ja-JP" sz="1500" b="0" i="0" u="none" strike="noStrike" baseline="0" dirty="0">
                <a:latin typeface="Times New Roman" panose="02020603050405020304" pitchFamily="18" charset="0"/>
              </a:rPr>
              <a:t>PIÉRON, H. Des lois du ddsequilibre</a:t>
            </a:r>
          </a:p>
          <a:p>
            <a:pPr algn="l"/>
            <a:r>
              <a:rPr lang="fr-FR" altLang="ja-JP" sz="1500" b="0" i="0" u="none" strike="noStrike" baseline="0" dirty="0">
                <a:latin typeface="Times New Roman" panose="02020603050405020304" pitchFamily="18" charset="0"/>
              </a:rPr>
              <a:t>chromatique initial et de la prepondeVance</a:t>
            </a:r>
          </a:p>
          <a:p>
            <a:pPr algn="l"/>
            <a:r>
              <a:rPr lang="en-US" altLang="ja-JP" sz="1500" b="0" i="0" u="none" strike="noStrike" baseline="0" dirty="0">
                <a:latin typeface="Times New Roman" panose="02020603050405020304" pitchFamily="18" charset="0"/>
              </a:rPr>
              <a:t>de la diffusion </a:t>
            </a:r>
            <a:r>
              <a:rPr lang="en-US" altLang="ja-JP" sz="1500" b="0" i="0" u="none" strike="noStrike" baseline="0" dirty="0" err="1">
                <a:latin typeface="Times New Roman" panose="02020603050405020304" pitchFamily="18" charset="0"/>
              </a:rPr>
              <a:t>chromatique</a:t>
            </a:r>
            <a:endParaRPr lang="en-US" altLang="ja-JP" sz="1500" b="0" i="0" u="none" strike="noStrike" baseline="0" dirty="0">
              <a:latin typeface="Times New Roman" panose="02020603050405020304" pitchFamily="18" charset="0"/>
            </a:endParaRPr>
          </a:p>
          <a:p>
            <a:pPr algn="l"/>
            <a:r>
              <a:rPr lang="en-US" altLang="ja-JP" sz="1500" b="0" i="0" u="none" strike="noStrike" baseline="0" dirty="0">
                <a:latin typeface="Times New Roman" panose="02020603050405020304" pitchFamily="18" charset="0"/>
              </a:rPr>
              <a:t>dans 1'excitation </a:t>
            </a:r>
            <a:r>
              <a:rPr lang="en-US" altLang="ja-JP" sz="1500" b="0" i="0" u="none" strike="noStrike" baseline="0" dirty="0" err="1">
                <a:latin typeface="Times New Roman" panose="02020603050405020304" pitchFamily="18" charset="0"/>
              </a:rPr>
              <a:t>lumineuse</a:t>
            </a:r>
            <a:endParaRPr lang="en-US" altLang="ja-JP" sz="1500" b="0" i="0" u="none" strike="noStrike" baseline="0" dirty="0">
              <a:latin typeface="Times New Roman" panose="02020603050405020304" pitchFamily="18" charset="0"/>
            </a:endParaRPr>
          </a:p>
          <a:p>
            <a:pPr algn="l"/>
            <a:r>
              <a:rPr lang="fr-FR" altLang="ja-JP" sz="1500" b="0" i="0" u="none" strike="noStrike" baseline="0" dirty="0">
                <a:latin typeface="Times New Roman" panose="02020603050405020304" pitchFamily="18" charset="0"/>
              </a:rPr>
              <a:t>de la rfetine. (Méchanisme de</a:t>
            </a:r>
          </a:p>
          <a:p>
            <a:pPr algn="l"/>
            <a:r>
              <a:rPr lang="en-US" altLang="ja-JP" sz="1500" b="0" i="0" u="none" strike="noStrike" baseline="0" dirty="0">
                <a:latin typeface="Times New Roman" panose="02020603050405020304" pitchFamily="18" charset="0"/>
              </a:rPr>
              <a:t>production des couleurs </a:t>
            </a:r>
            <a:r>
              <a:rPr lang="en-US" altLang="ja-JP" sz="1500" b="0" i="0" u="none" strike="noStrike" baseline="0" dirty="0" err="1">
                <a:latin typeface="Times New Roman" panose="02020603050405020304" pitchFamily="18" charset="0"/>
              </a:rPr>
              <a:t>subjectives</a:t>
            </a:r>
            <a:endParaRPr lang="en-US" altLang="ja-JP" sz="1500" b="0" i="0" u="none" strike="noStrike" baseline="0" dirty="0">
              <a:latin typeface="Times New Roman" panose="02020603050405020304" pitchFamily="18" charset="0"/>
            </a:endParaRPr>
          </a:p>
          <a:p>
            <a:pPr algn="l"/>
            <a:r>
              <a:rPr lang="en-US" altLang="ja-JP" sz="1500" b="0" i="0" u="none" strike="noStrike" baseline="0" dirty="0">
                <a:latin typeface="Times New Roman" panose="02020603050405020304" pitchFamily="18" charset="0"/>
              </a:rPr>
              <a:t>de Fechner-Benham). </a:t>
            </a:r>
            <a:r>
              <a:rPr lang="en-US" altLang="ja-JP" sz="1500" b="0" i="1" u="none" strike="noStrike" baseline="0" dirty="0">
                <a:latin typeface="Times New Roman" panose="02020603050405020304" pitchFamily="18" charset="0"/>
              </a:rPr>
              <a:t>C. R. Soc.</a:t>
            </a:r>
          </a:p>
          <a:p>
            <a:pPr algn="l"/>
            <a:r>
              <a:rPr lang="en-US" altLang="ja-JP" sz="1500" b="0" i="1" u="none" strike="noStrike" baseline="0" dirty="0">
                <a:latin typeface="Times New Roman" panose="02020603050405020304" pitchFamily="18" charset="0"/>
              </a:rPr>
              <a:t>Biol. Paris, </a:t>
            </a:r>
            <a:r>
              <a:rPr lang="en-US" altLang="ja-JP" sz="1500" b="0" i="0" u="none" strike="noStrike" baseline="0" dirty="0">
                <a:latin typeface="Times New Roman" panose="02020603050405020304" pitchFamily="18" charset="0"/>
              </a:rPr>
              <a:t>1922, 8(5, 922-925.</a:t>
            </a:r>
            <a:endParaRPr kumimoji="1" lang="ja-JP" altLang="en-US" sz="1500" dirty="0"/>
          </a:p>
        </p:txBody>
      </p:sp>
      <p:sp>
        <p:nvSpPr>
          <p:cNvPr id="6" name="テキスト ボックス 5">
            <a:extLst>
              <a:ext uri="{FF2B5EF4-FFF2-40B4-BE49-F238E27FC236}">
                <a16:creationId xmlns:a16="http://schemas.microsoft.com/office/drawing/2014/main" id="{C5FF99D3-FF68-CE6F-889D-D78FDDD8B944}"/>
              </a:ext>
            </a:extLst>
          </p:cNvPr>
          <p:cNvSpPr txBox="1"/>
          <p:nvPr/>
        </p:nvSpPr>
        <p:spPr>
          <a:xfrm>
            <a:off x="8079971" y="4804757"/>
            <a:ext cx="3118161" cy="1015663"/>
          </a:xfrm>
          <a:prstGeom prst="rect">
            <a:avLst/>
          </a:prstGeom>
          <a:noFill/>
        </p:spPr>
        <p:txBody>
          <a:bodyPr wrap="none" rtlCol="0">
            <a:spAutoFit/>
          </a:bodyPr>
          <a:lstStyle/>
          <a:p>
            <a:r>
              <a:rPr kumimoji="1" lang="fr-FR" altLang="ja-JP" sz="1500" dirty="0"/>
              <a:t>PIÉRON, H. Le mfcanisme des</a:t>
            </a:r>
          </a:p>
          <a:p>
            <a:r>
              <a:rPr kumimoji="1" lang="fr-FR" altLang="ja-JP" sz="1500" dirty="0"/>
              <a:t>couleurs subjectives de Fechner</a:t>
            </a:r>
          </a:p>
          <a:p>
            <a:r>
              <a:rPr kumimoji="1" lang="fr-FR" altLang="ja-JP" sz="1500" dirty="0"/>
              <a:t>Benham. J. de Psychol., 1923, 20,</a:t>
            </a:r>
          </a:p>
          <a:p>
            <a:r>
              <a:rPr kumimoji="1" lang="fr-FR" altLang="ja-JP" sz="1500" dirty="0"/>
              <a:t>75-80.</a:t>
            </a:r>
            <a:endParaRPr kumimoji="1" lang="ja-JP" altLang="en-US" sz="1500" dirty="0"/>
          </a:p>
        </p:txBody>
      </p:sp>
      <p:pic>
        <p:nvPicPr>
          <p:cNvPr id="10" name="図 9" descr="草, フィールド, 座る, ケーキ が含まれている画像&#10;&#10;自動的に生成された説明">
            <a:extLst>
              <a:ext uri="{FF2B5EF4-FFF2-40B4-BE49-F238E27FC236}">
                <a16:creationId xmlns:a16="http://schemas.microsoft.com/office/drawing/2014/main" id="{F0E20206-5ABC-8038-6809-E9AD2D931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7060" y="3123"/>
            <a:ext cx="2254940" cy="1690688"/>
          </a:xfrm>
          <a:prstGeom prst="rect">
            <a:avLst/>
          </a:prstGeom>
        </p:spPr>
      </p:pic>
    </p:spTree>
    <p:extLst>
      <p:ext uri="{BB962C8B-B14F-4D97-AF65-F5344CB8AC3E}">
        <p14:creationId xmlns:p14="http://schemas.microsoft.com/office/powerpoint/2010/main" val="8475778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D9E252D-1C17-4ECD-CDA6-113FF9945336}"/>
              </a:ext>
            </a:extLst>
          </p:cNvPr>
          <p:cNvSpPr>
            <a:spLocks noGrp="1"/>
          </p:cNvSpPr>
          <p:nvPr>
            <p:ph idx="1"/>
          </p:nvPr>
        </p:nvSpPr>
        <p:spPr>
          <a:xfrm>
            <a:off x="838200" y="2982396"/>
            <a:ext cx="10515600" cy="4351338"/>
          </a:xfrm>
        </p:spPr>
        <p:txBody>
          <a:bodyPr/>
          <a:lstStyle/>
          <a:p>
            <a:pPr>
              <a:lnSpc>
                <a:spcPct val="130000"/>
              </a:lnSpc>
            </a:pPr>
            <a:r>
              <a:rPr lang="ja-JP" altLang="en-US" sz="2000" dirty="0"/>
              <a:t>ピエロン</a:t>
            </a:r>
            <a:r>
              <a:rPr kumimoji="1" lang="ja-JP" altLang="en-US" sz="2000" dirty="0"/>
              <a:t>は、ヘルムホルツが提案した「踊るハート」などの現象に関係していると考えた。</a:t>
            </a:r>
          </a:p>
          <a:p>
            <a:pPr>
              <a:lnSpc>
                <a:spcPct val="130000"/>
              </a:lnSpc>
            </a:pPr>
            <a:r>
              <a:rPr kumimoji="1" lang="ja-JP" altLang="en-US" sz="2000" dirty="0"/>
              <a:t>また、色の根拠として、フェヒナー説を提唱しているが、フェヒナーの功績を認めているわけでもない。</a:t>
            </a:r>
          </a:p>
          <a:p>
            <a:pPr>
              <a:lnSpc>
                <a:spcPct val="130000"/>
              </a:lnSpc>
            </a:pPr>
            <a:r>
              <a:rPr kumimoji="1" lang="ja-JP" altLang="en-US" sz="2000" dirty="0"/>
              <a:t>彼は、受容体の上昇と下降の曲線は、時間の経過とともに観察される色から推測できるはずであると述べている。さらに、刺激源の強度が高いほど曲線は速く上昇するという事実からも、曲線の特徴が推測されるはずである、と考えた。</a:t>
            </a:r>
          </a:p>
          <a:p>
            <a:endParaRPr kumimoji="1" lang="ja-JP" altLang="en-US" dirty="0"/>
          </a:p>
        </p:txBody>
      </p:sp>
      <p:pic>
        <p:nvPicPr>
          <p:cNvPr id="2" name="図 1" descr="図形 が含まれている画像&#10;&#10;自動的に生成された説明">
            <a:extLst>
              <a:ext uri="{FF2B5EF4-FFF2-40B4-BE49-F238E27FC236}">
                <a16:creationId xmlns:a16="http://schemas.microsoft.com/office/drawing/2014/main" id="{C859C979-1C95-5BC3-D425-D01B4FFB3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207" y="309130"/>
            <a:ext cx="2726504" cy="2599267"/>
          </a:xfrm>
          <a:prstGeom prst="rect">
            <a:avLst/>
          </a:prstGeom>
        </p:spPr>
      </p:pic>
      <p:pic>
        <p:nvPicPr>
          <p:cNvPr id="4" name="図 3" descr="QR コード&#10;&#10;低い精度で自動的に生成された説明">
            <a:extLst>
              <a:ext uri="{FF2B5EF4-FFF2-40B4-BE49-F238E27FC236}">
                <a16:creationId xmlns:a16="http://schemas.microsoft.com/office/drawing/2014/main" id="{F283F90D-29AF-1CC4-9CB0-AE938FEC3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7147" y="423564"/>
            <a:ext cx="2370397" cy="2370397"/>
          </a:xfrm>
          <a:prstGeom prst="rect">
            <a:avLst/>
          </a:prstGeom>
        </p:spPr>
      </p:pic>
    </p:spTree>
    <p:extLst>
      <p:ext uri="{BB962C8B-B14F-4D97-AF65-F5344CB8AC3E}">
        <p14:creationId xmlns:p14="http://schemas.microsoft.com/office/powerpoint/2010/main" val="29467279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E73C1AD-4E67-0787-FEE7-42E03E371707}"/>
              </a:ext>
            </a:extLst>
          </p:cNvPr>
          <p:cNvSpPr>
            <a:spLocks noGrp="1"/>
          </p:cNvSpPr>
          <p:nvPr>
            <p:ph idx="1"/>
          </p:nvPr>
        </p:nvSpPr>
        <p:spPr>
          <a:xfrm>
            <a:off x="838200" y="977727"/>
            <a:ext cx="10515600" cy="4351338"/>
          </a:xfrm>
        </p:spPr>
        <p:txBody>
          <a:bodyPr>
            <a:normAutofit/>
          </a:bodyPr>
          <a:lstStyle/>
          <a:p>
            <a:pPr>
              <a:lnSpc>
                <a:spcPct val="130000"/>
              </a:lnSpc>
            </a:pPr>
            <a:r>
              <a:rPr kumimoji="1" lang="ja-JP" altLang="en-US" sz="2000" dirty="0"/>
              <a:t>ピエロンは、マクスウェルに倣って、回転速度、黒色領域、白色領域、線の長さを変えることができるベンハム型</a:t>
            </a:r>
            <a:r>
              <a:rPr lang="ja-JP" altLang="en-US" sz="2000" dirty="0"/>
              <a:t>の円盤</a:t>
            </a:r>
            <a:r>
              <a:rPr kumimoji="1" lang="ja-JP" altLang="en-US" sz="2000" dirty="0"/>
              <a:t>を考案した。</a:t>
            </a:r>
          </a:p>
          <a:p>
            <a:pPr>
              <a:lnSpc>
                <a:spcPct val="130000"/>
              </a:lnSpc>
            </a:pPr>
            <a:r>
              <a:rPr kumimoji="1" lang="ja-JP" altLang="en-US" sz="2000" dirty="0"/>
              <a:t>これは、ドニセリの装置（</a:t>
            </a:r>
            <a:r>
              <a:rPr kumimoji="1" lang="en-US" altLang="ja-JP" sz="2000" dirty="0"/>
              <a:t>Fig. 4a</a:t>
            </a:r>
            <a:r>
              <a:rPr kumimoji="1" lang="ja-JP" altLang="en-US" sz="2000" dirty="0"/>
              <a:t>参照）を精巧にしたもので、その一形態が </a:t>
            </a:r>
            <a:r>
              <a:rPr kumimoji="1" lang="en-US" altLang="ja-JP" sz="2000" dirty="0"/>
              <a:t>Fig. 5a</a:t>
            </a:r>
            <a:r>
              <a:rPr kumimoji="1" lang="ja-JP" altLang="en-US" sz="2000" dirty="0"/>
              <a:t>に示されている。</a:t>
            </a:r>
          </a:p>
        </p:txBody>
      </p:sp>
      <p:pic>
        <p:nvPicPr>
          <p:cNvPr id="5" name="図 4" descr="グラフ が含まれている画像&#10;&#10;自動的に生成された説明">
            <a:extLst>
              <a:ext uri="{FF2B5EF4-FFF2-40B4-BE49-F238E27FC236}">
                <a16:creationId xmlns:a16="http://schemas.microsoft.com/office/drawing/2014/main" id="{ACEDF782-7F30-9515-4B2B-AED6EF8C2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511" y="2460566"/>
            <a:ext cx="2546561" cy="2464724"/>
          </a:xfrm>
          <a:prstGeom prst="rect">
            <a:avLst/>
          </a:prstGeom>
        </p:spPr>
      </p:pic>
      <p:pic>
        <p:nvPicPr>
          <p:cNvPr id="7" name="図 6" descr="アイコン&#10;&#10;低い精度で自動的に生成された説明">
            <a:extLst>
              <a:ext uri="{FF2B5EF4-FFF2-40B4-BE49-F238E27FC236}">
                <a16:creationId xmlns:a16="http://schemas.microsoft.com/office/drawing/2014/main" id="{96E646FE-B718-B350-1F80-255A267F0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734" y="2829998"/>
            <a:ext cx="3193057" cy="3193057"/>
          </a:xfrm>
          <a:prstGeom prst="rect">
            <a:avLst/>
          </a:prstGeom>
        </p:spPr>
      </p:pic>
    </p:spTree>
    <p:extLst>
      <p:ext uri="{BB962C8B-B14F-4D97-AF65-F5344CB8AC3E}">
        <p14:creationId xmlns:p14="http://schemas.microsoft.com/office/powerpoint/2010/main" val="392663439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1769</TotalTime>
  <Words>23671</Words>
  <Application>Microsoft Office PowerPoint</Application>
  <PresentationFormat>ワイド画面</PresentationFormat>
  <Paragraphs>1001</Paragraphs>
  <Slides>186</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186</vt:i4>
      </vt:variant>
    </vt:vector>
  </HeadingPairs>
  <TitlesOfParts>
    <vt:vector size="191" baseType="lpstr">
      <vt:lpstr>メイリオ</vt:lpstr>
      <vt:lpstr>游ゴシック</vt:lpstr>
      <vt:lpstr>Arial</vt:lpstr>
      <vt:lpstr>Times New Roman</vt:lpstr>
      <vt:lpstr>Office テーマ</vt:lpstr>
      <vt:lpstr>主観色研究の現在</vt:lpstr>
      <vt:lpstr>色覚</vt:lpstr>
      <vt:lpstr>PowerPoint プレゼンテーション</vt:lpstr>
      <vt:lpstr>ここでちょっと脱線して、RGB並置混色、RGBCMY並置混色、CMY並置混色が分類できることを紹介します。</vt:lpstr>
      <vt:lpstr>脱線のついでに色の錯視のつくり方の紹介</vt:lpstr>
      <vt:lpstr>本論文の目的</vt:lpstr>
      <vt:lpstr>I. プレヴォストの発見と初期の観察</vt:lpstr>
      <vt:lpstr>PowerPoint プレゼンテーション</vt:lpstr>
      <vt:lpstr>フェヒナーの研究</vt:lpstr>
      <vt:lpstr>PowerPoint プレゼンテーション</vt:lpstr>
      <vt:lpstr>PowerPoint プレゼンテーション</vt:lpstr>
      <vt:lpstr>ここで再びちょっと脱線して、混色の話を少し。</vt:lpstr>
      <vt:lpstr>PowerPoint プレゼンテーション</vt:lpstr>
      <vt:lpstr>PowerPoint プレゼンテーション</vt:lpstr>
      <vt:lpstr>主観色の要因の研究</vt:lpstr>
      <vt:lpstr>PowerPoint プレゼンテーション</vt:lpstr>
      <vt:lpstr>PowerPoint プレゼンテーション</vt:lpstr>
      <vt:lpstr>フェヒナー説</vt:lpstr>
      <vt:lpstr>ちょっと脱線。画像ファイルを下記ウェブページからダウンロードできます。</vt:lpstr>
      <vt:lpstr>ドベの研究</vt:lpstr>
      <vt:lpstr>スミスの研究</vt:lpstr>
      <vt:lpstr>PowerPoint プレゼンテーション</vt:lpstr>
      <vt:lpstr>PowerPoint プレゼンテーション</vt:lpstr>
      <vt:lpstr>ルードの研究</vt:lpstr>
      <vt:lpstr>PowerPoint プレゼンテーション</vt:lpstr>
      <vt:lpstr>ブリュースターの研究</vt:lpstr>
      <vt:lpstr>PowerPoint プレゼンテーション</vt:lpstr>
      <vt:lpstr>ルードのレビュー</vt:lpstr>
      <vt:lpstr>II. ヘルムホルツからステュアートまで ―科学的な定式化</vt:lpstr>
      <vt:lpstr>PowerPoint プレゼンテーション</vt:lpstr>
      <vt:lpstr>PowerPoint プレゼンテーション</vt:lpstr>
      <vt:lpstr>PowerPoint プレゼンテーション</vt:lpstr>
      <vt:lpstr>PowerPoint プレゼンテーション</vt:lpstr>
      <vt:lpstr>ブリュッケの研究</vt:lpstr>
      <vt:lpstr>（cf. 高橋のグラデーション）</vt:lpstr>
      <vt:lpstr>PowerPoint プレゼンテーション</vt:lpstr>
      <vt:lpstr>アウベルトの研究</vt:lpstr>
      <vt:lpstr>PowerPoint プレゼンテーション</vt:lpstr>
      <vt:lpstr>エクスナーの研究</vt:lpstr>
      <vt:lpstr>F. J. スミスの研究</vt:lpstr>
      <vt:lpstr>ハネイの研究</vt:lpstr>
      <vt:lpstr>N. スミスの批評</vt:lpstr>
      <vt:lpstr>ステュワートの研究</vt:lpstr>
      <vt:lpstr>PowerPoint プレゼンテーション</vt:lpstr>
      <vt:lpstr>可能性1</vt:lpstr>
      <vt:lpstr>可能性2</vt:lpstr>
      <vt:lpstr>可能性3</vt:lpstr>
      <vt:lpstr>パルス状の白色光への反応</vt:lpstr>
      <vt:lpstr>PowerPoint プレゼンテーション</vt:lpstr>
      <vt:lpstr>シャルパンティエの研究</vt:lpstr>
      <vt:lpstr>サンフォードの授業実践</vt:lpstr>
      <vt:lpstr>III. 1894-95年の再発見と観察への回帰</vt:lpstr>
      <vt:lpstr>Fig. 1 の続き</vt:lpstr>
      <vt:lpstr>リヴィングの研究</vt:lpstr>
      <vt:lpstr>ベンハムの批判</vt:lpstr>
      <vt:lpstr>リヴィングの反論</vt:lpstr>
      <vt:lpstr>アブニーの研究</vt:lpstr>
      <vt:lpstr>色光によるベンハムのコマの見え方</vt:lpstr>
      <vt:lpstr>ここまでのアブニーの考察</vt:lpstr>
      <vt:lpstr>単純な2色の混色の照明の場合</vt:lpstr>
      <vt:lpstr>フィネガンとムーアの研究</vt:lpstr>
      <vt:lpstr>エドリッジ=グリーンの研究</vt:lpstr>
      <vt:lpstr>PowerPoint プレゼンテーション</vt:lpstr>
      <vt:lpstr>ターナーの工夫</vt:lpstr>
      <vt:lpstr>著作権問題</vt:lpstr>
      <vt:lpstr>著作権問題の回避策</vt:lpstr>
      <vt:lpstr>マクファーレン・グレイ説</vt:lpstr>
      <vt:lpstr>ウルフの工夫</vt:lpstr>
      <vt:lpstr>キャッテルの批判</vt:lpstr>
      <vt:lpstr>ヘンリー説</vt:lpstr>
      <vt:lpstr>シュヴァルツェ説</vt:lpstr>
      <vt:lpstr>ビッドウェルの研究</vt:lpstr>
      <vt:lpstr>ビッドウェルの研究・その２</vt:lpstr>
      <vt:lpstr>H（北岡注：頭文字がHの研究者）の研究ノート</vt:lpstr>
      <vt:lpstr>IV. バグレーとドニセリの心理物理学的アプローチ　(p. 112)</vt:lpstr>
      <vt:lpstr>バグレーの研究</vt:lpstr>
      <vt:lpstr>PowerPoint プレゼンテーション</vt:lpstr>
      <vt:lpstr>PowerPoint プレゼンテーション</vt:lpstr>
      <vt:lpstr>PowerPoint プレゼンテーション</vt:lpstr>
      <vt:lpstr>PowerPoint プレゼンテーション</vt:lpstr>
      <vt:lpstr>その他、バグレーの考察 </vt:lpstr>
      <vt:lpstr>ドニセッリの研究</vt:lpstr>
      <vt:lpstr>PowerPoint プレゼンテーション</vt:lpstr>
      <vt:lpstr>ドニセリの理論化</vt:lpstr>
      <vt:lpstr>PowerPoint プレゼンテーション</vt:lpstr>
      <vt:lpstr>セクストンの研究</vt:lpstr>
      <vt:lpstr>パーシバルの研究</vt:lpstr>
      <vt:lpstr>バウマンの研究</vt:lpstr>
      <vt:lpstr>エドリッジ=グリーンの研究 again</vt:lpstr>
      <vt:lpstr>V. 白ではない刺激への関心</vt:lpstr>
      <vt:lpstr>アイブスの研究</vt:lpstr>
      <vt:lpstr>PowerPoint プレゼンテーション</vt:lpstr>
      <vt:lpstr>PowerPoint プレゼンテーション</vt:lpstr>
      <vt:lpstr>PowerPoint プレゼンテーション</vt:lpstr>
      <vt:lpstr>PowerPoint プレゼンテーション</vt:lpstr>
      <vt:lpstr>デュボワの見解</vt:lpstr>
      <vt:lpstr>ピエロンの研究</vt:lpstr>
      <vt:lpstr>PowerPoint プレゼンテーション</vt:lpstr>
      <vt:lpstr>PowerPoint プレゼンテーション</vt:lpstr>
      <vt:lpstr>Fig. 5</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ピエロンの説明</vt:lpstr>
      <vt:lpstr>PowerPoint プレゼンテーション</vt:lpstr>
      <vt:lpstr>PowerPoint プレゼンテーション</vt:lpstr>
      <vt:lpstr>ピエロンの法則</vt:lpstr>
      <vt:lpstr>フォレスターの研究</vt:lpstr>
      <vt:lpstr>パウリとヴェンツルの研究</vt:lpstr>
      <vt:lpstr>PowerPoint プレゼンテーション</vt:lpstr>
      <vt:lpstr>PowerPoint プレゼンテーション</vt:lpstr>
      <vt:lpstr>フォン・クリースの指摘</vt:lpstr>
      <vt:lpstr>スチュワートの研究・その２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ステュワートの進化に関する考察</vt:lpstr>
      <vt:lpstr>ピエロンの研究 again</vt:lpstr>
      <vt:lpstr>PowerPoint プレゼンテーション</vt:lpstr>
      <vt:lpstr>コーマンの研究</vt:lpstr>
      <vt:lpstr>VI. 1931-32年の再発見</vt:lpstr>
      <vt:lpstr>PowerPoint プレゼンテーション</vt:lpstr>
      <vt:lpstr>スキナーの研究</vt:lpstr>
      <vt:lpstr>VII. 現代の実験的研究　(p. 124)</vt:lpstr>
      <vt:lpstr>PowerPoint プレゼンテーション</vt:lpstr>
      <vt:lpstr>PowerPoint プレゼンテーション</vt:lpstr>
      <vt:lpstr>ルキーシュとモスの研究</vt:lpstr>
      <vt:lpstr>北岡注  ルキーシュとモスの主観色を観察しやすい画像</vt:lpstr>
      <vt:lpstr>フライの研究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フライの研究・その２</vt:lpstr>
      <vt:lpstr>PowerPoint プレゼンテーション</vt:lpstr>
      <vt:lpstr>PowerPoint プレゼンテーション</vt:lpstr>
      <vt:lpstr>PowerPoint プレゼンテーション</vt:lpstr>
      <vt:lpstr>PowerPoint プレゼンテーション</vt:lpstr>
      <vt:lpstr>フライの主張</vt:lpstr>
      <vt:lpstr>フライの研究・その３</vt:lpstr>
      <vt:lpstr>PowerPoint プレゼンテーション</vt:lpstr>
      <vt:lpstr>フライの研究・その4</vt:lpstr>
      <vt:lpstr>エルプとダレンバッハの研究</vt:lpstr>
      <vt:lpstr>PowerPoint プレゼンテーション</vt:lpstr>
      <vt:lpstr>アベルの研究</vt:lpstr>
      <vt:lpstr>PowerPoint プレゼンテーション</vt:lpstr>
      <vt:lpstr>PowerPoint プレゼンテーション</vt:lpstr>
      <vt:lpstr>セガールの研究</vt:lpstr>
      <vt:lpstr>ゲバルトの研究</vt:lpstr>
      <vt:lpstr>PowerPoint プレゼンテーション</vt:lpstr>
      <vt:lpstr>PowerPoint プレゼンテーション</vt:lpstr>
      <vt:lpstr>PowerPoint プレゼンテーション</vt:lpstr>
      <vt:lpstr>VIII. 要約</vt:lpstr>
      <vt:lpstr>PowerPoint プレゼンテーション</vt:lpstr>
      <vt:lpstr>PowerPoint プレゼンテーション</vt:lpstr>
      <vt:lpstr>考察</vt:lpstr>
      <vt:lpstr>PowerPoint プレゼンテーション</vt:lpstr>
      <vt:lpstr>PowerPoint プレゼンテーション</vt:lpstr>
      <vt:lpstr>中島義明・川村智　(1996).  主観色の発生機構に関する実験心理学的諸研究の検討　大阪大学人間科学部紀要, 22, 1-20. https://doi.org/10.18910/4175</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主観色の色残像のデモは現時点では実現していない。</vt:lpstr>
      <vt:lpstr>PowerPoint プレゼンテーション</vt:lpstr>
      <vt:lpstr>高橋のグラデーション</vt:lpstr>
      <vt:lpstr>PowerPoint プレゼンテーション</vt:lpstr>
      <vt:lpstr>PowerPoint プレゼンテーション</vt:lpstr>
      <vt:lpstr>PowerPoint プレゼンテーション</vt:lpstr>
      <vt:lpstr>PowerPoint プレゼンテーション</vt:lpstr>
      <vt:lpstr>白ベタ・黒ベタの比率の効果。左端は、刺激・白・白・白・白・黒、左から2番目は、刺激・白・白・白・黒・黒。右から2番目は、刺激・白・白・黒・黒・黒。右端は、刺激・白・黒・黒・黒・黒。</vt:lpstr>
      <vt:lpstr>赤く見える黒刺激は、面積が大きいと明るく見える？</vt:lpstr>
      <vt:lpstr>おしまい</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明佳 北岡</dc:creator>
  <cp:lastModifiedBy>明佳 北岡</cp:lastModifiedBy>
  <cp:revision>6</cp:revision>
  <dcterms:created xsi:type="dcterms:W3CDTF">2023-04-18T08:42:32Z</dcterms:created>
  <dcterms:modified xsi:type="dcterms:W3CDTF">2024-02-03T06:25:08Z</dcterms:modified>
</cp:coreProperties>
</file>