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75" r:id="rId9"/>
    <p:sldId id="276" r:id="rId10"/>
    <p:sldId id="277" r:id="rId11"/>
    <p:sldId id="263" r:id="rId12"/>
    <p:sldId id="264" r:id="rId13"/>
    <p:sldId id="265" r:id="rId14"/>
    <p:sldId id="266" r:id="rId15"/>
    <p:sldId id="292" r:id="rId16"/>
    <p:sldId id="279" r:id="rId17"/>
    <p:sldId id="278" r:id="rId18"/>
    <p:sldId id="291" r:id="rId19"/>
    <p:sldId id="267" r:id="rId20"/>
    <p:sldId id="268" r:id="rId21"/>
    <p:sldId id="280" r:id="rId22"/>
    <p:sldId id="281" r:id="rId23"/>
    <p:sldId id="282" r:id="rId24"/>
    <p:sldId id="285" r:id="rId25"/>
    <p:sldId id="286" r:id="rId26"/>
    <p:sldId id="287" r:id="rId27"/>
    <p:sldId id="283" r:id="rId28"/>
    <p:sldId id="289" r:id="rId29"/>
    <p:sldId id="290" r:id="rId30"/>
    <p:sldId id="288" r:id="rId31"/>
    <p:sldId id="274" r:id="rId32"/>
    <p:sldId id="284"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6" d="100"/>
          <a:sy n="126" d="100"/>
        </p:scale>
        <p:origin x="-11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ED4D7C7-684A-4376-9D65-C438E0956F71}" type="datetimeFigureOut">
              <a:rPr kumimoji="1" lang="ja-JP" altLang="en-US" smtClean="0"/>
              <a:pPr/>
              <a:t>2016/3/13</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C0DBC811-72E8-48A1-A11A-9F38374DD67A}" type="slidenum">
              <a:rPr kumimoji="1" lang="ja-JP" altLang="en-US" smtClean="0"/>
              <a:pPr/>
              <a:t>&lt;#&gt;</a:t>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4D7C7-684A-4376-9D65-C438E0956F71}" type="datetimeFigureOut">
              <a:rPr kumimoji="1" lang="ja-JP" altLang="en-US" smtClean="0"/>
              <a:pPr/>
              <a:t>2016/3/13</a:t>
            </a:fld>
            <a:endParaRPr kumimoji="1"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BC811-72E8-48A1-A11A-9F38374DD67A}" type="slidenum">
              <a:rPr kumimoji="1" lang="ja-JP" altLang="en-US" smtClean="0"/>
              <a:pPr/>
              <a:t>&lt;#&gt;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030983"/>
            <a:ext cx="7772400" cy="1470025"/>
          </a:xfrm>
        </p:spPr>
        <p:txBody>
          <a:bodyPr>
            <a:normAutofit/>
          </a:bodyPr>
          <a:lstStyle/>
          <a:p>
            <a:r>
              <a:rPr lang="ja-JP" altLang="ja-JP" sz="3800" dirty="0"/>
              <a:t>「自転車の走行環境整備に</a:t>
            </a:r>
            <a:r>
              <a:rPr lang="ja-JP" altLang="ja-JP" sz="3800" dirty="0" smtClean="0"/>
              <a:t>おける</a:t>
            </a:r>
            <a:r>
              <a:rPr lang="en-US" altLang="ja-JP" sz="3800" dirty="0" smtClean="0"/>
              <a:t/>
            </a:r>
            <a:br>
              <a:rPr lang="en-US" altLang="ja-JP" sz="3800" dirty="0" smtClean="0"/>
            </a:br>
            <a:r>
              <a:rPr lang="ja-JP" altLang="ja-JP" sz="3800" dirty="0" smtClean="0"/>
              <a:t>知覚</a:t>
            </a:r>
            <a:r>
              <a:rPr lang="ja-JP" altLang="ja-JP" sz="3800" dirty="0"/>
              <a:t>心理学の活用についての研究」</a:t>
            </a:r>
            <a:endParaRPr kumimoji="1" lang="ja-JP" altLang="en-US" sz="3800" dirty="0"/>
          </a:p>
        </p:txBody>
      </p:sp>
      <p:sp>
        <p:nvSpPr>
          <p:cNvPr id="5" name="テキスト ボックス 4"/>
          <p:cNvSpPr txBox="1"/>
          <p:nvPr/>
        </p:nvSpPr>
        <p:spPr>
          <a:xfrm>
            <a:off x="827584" y="3596823"/>
            <a:ext cx="7416824" cy="1200329"/>
          </a:xfrm>
          <a:prstGeom prst="rect">
            <a:avLst/>
          </a:prstGeom>
          <a:noFill/>
        </p:spPr>
        <p:txBody>
          <a:bodyPr wrap="square" rtlCol="0">
            <a:spAutoFit/>
          </a:bodyPr>
          <a:lstStyle/>
          <a:p>
            <a:r>
              <a:rPr lang="ja-JP" altLang="en-US" sz="2400" dirty="0"/>
              <a:t>研究代表者：立命館大学文学部・教授・北岡明佳</a:t>
            </a:r>
          </a:p>
          <a:p>
            <a:r>
              <a:rPr lang="ja-JP" altLang="en-US" sz="2400" dirty="0"/>
              <a:t>共同研究者：立命館大学文学部・准教授・林勇吾</a:t>
            </a:r>
          </a:p>
          <a:p>
            <a:r>
              <a:rPr lang="ja-JP" altLang="en-US" sz="2400" dirty="0"/>
              <a:t>共同研究者：立命館大学文学部・非常勤講師・對梨成一</a:t>
            </a:r>
          </a:p>
        </p:txBody>
      </p:sp>
      <p:sp>
        <p:nvSpPr>
          <p:cNvPr id="6" name="テキスト ボックス 5"/>
          <p:cNvSpPr txBox="1"/>
          <p:nvPr/>
        </p:nvSpPr>
        <p:spPr>
          <a:xfrm>
            <a:off x="3563889" y="692696"/>
            <a:ext cx="5328592" cy="923330"/>
          </a:xfrm>
          <a:prstGeom prst="rect">
            <a:avLst/>
          </a:prstGeom>
          <a:noFill/>
        </p:spPr>
        <p:txBody>
          <a:bodyPr wrap="square" rtlCol="0">
            <a:spAutoFit/>
          </a:bodyPr>
          <a:lstStyle/>
          <a:p>
            <a:r>
              <a:rPr lang="ja-JP" altLang="ja-JP" dirty="0"/>
              <a:t>２０１５年度「未来の京都創造研究事業</a:t>
            </a:r>
            <a:r>
              <a:rPr lang="ja-JP" altLang="ja-JP" dirty="0" smtClean="0"/>
              <a:t>」</a:t>
            </a:r>
            <a:r>
              <a:rPr lang="ja-JP" altLang="en-US" dirty="0" smtClean="0"/>
              <a:t>成果報告会</a:t>
            </a:r>
          </a:p>
          <a:p>
            <a:r>
              <a:rPr lang="en-US" altLang="ja-JP" dirty="0" smtClean="0"/>
              <a:t>2016</a:t>
            </a:r>
            <a:r>
              <a:rPr lang="ja-JP" altLang="en-US" dirty="0" smtClean="0"/>
              <a:t>年</a:t>
            </a:r>
            <a:r>
              <a:rPr lang="en-US" altLang="ja-JP" dirty="0" smtClean="0"/>
              <a:t>3</a:t>
            </a:r>
            <a:r>
              <a:rPr lang="ja-JP" altLang="en-US" dirty="0" smtClean="0"/>
              <a:t>月</a:t>
            </a:r>
            <a:r>
              <a:rPr lang="en-US" altLang="ja-JP" dirty="0" smtClean="0"/>
              <a:t>22</a:t>
            </a:r>
            <a:r>
              <a:rPr lang="ja-JP" altLang="en-US" dirty="0" smtClean="0"/>
              <a:t>日（火）＠</a:t>
            </a:r>
            <a:r>
              <a:rPr lang="ja-JP" altLang="ja-JP" dirty="0"/>
              <a:t>キャンパスプラザ京都</a:t>
            </a:r>
            <a:endParaRPr lang="ja-JP" altLang="en-US" dirty="0" smtClean="0"/>
          </a:p>
          <a:p>
            <a:r>
              <a:rPr lang="ja-JP" altLang="ja-JP" dirty="0" smtClean="0"/>
              <a:t>指定</a:t>
            </a:r>
            <a:r>
              <a:rPr lang="ja-JP" altLang="ja-JP" dirty="0"/>
              <a:t>課題２</a:t>
            </a:r>
            <a:endParaRPr kumimoji="1" lang="ja-JP" altLang="en-US" dirty="0"/>
          </a:p>
        </p:txBody>
      </p:sp>
      <p:pic>
        <p:nvPicPr>
          <p:cNvPr id="7" name="図 6" descr="bicycle03-D8E_8883.jpg"/>
          <p:cNvPicPr>
            <a:picLocks noChangeAspect="1"/>
          </p:cNvPicPr>
          <p:nvPr/>
        </p:nvPicPr>
        <p:blipFill>
          <a:blip r:embed="rId2" cstate="print"/>
          <a:stretch>
            <a:fillRect/>
          </a:stretch>
        </p:blipFill>
        <p:spPr>
          <a:xfrm>
            <a:off x="0" y="0"/>
            <a:ext cx="3275856" cy="2183904"/>
          </a:xfrm>
          <a:prstGeom prst="rect">
            <a:avLst/>
          </a:prstGeom>
        </p:spPr>
      </p:pic>
      <p:pic>
        <p:nvPicPr>
          <p:cNvPr id="8" name="図 7" descr="bicycle04-D8E_8895.jpg"/>
          <p:cNvPicPr>
            <a:picLocks noChangeAspect="1"/>
          </p:cNvPicPr>
          <p:nvPr/>
        </p:nvPicPr>
        <p:blipFill>
          <a:blip r:embed="rId3" cstate="print"/>
          <a:stretch>
            <a:fillRect/>
          </a:stretch>
        </p:blipFill>
        <p:spPr>
          <a:xfrm>
            <a:off x="6047656" y="4793771"/>
            <a:ext cx="3096344" cy="20642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伊藤文人氏契約制作さかさ絵・その３</a:t>
            </a:r>
            <a:endParaRPr kumimoji="1" lang="ja-JP" altLang="en-US" dirty="0"/>
          </a:p>
        </p:txBody>
      </p:sp>
      <p:pic>
        <p:nvPicPr>
          <p:cNvPr id="4" name="コンテンツ プレースホルダ 3" descr="伊藤文人2015・逆走防止さかさ絵C2.jpg"/>
          <p:cNvPicPr>
            <a:picLocks noGrp="1" noChangeAspect="1"/>
          </p:cNvPicPr>
          <p:nvPr>
            <p:ph idx="1"/>
          </p:nvPr>
        </p:nvPicPr>
        <p:blipFill>
          <a:blip r:embed="rId2" cstate="print"/>
          <a:stretch>
            <a:fillRect/>
          </a:stretch>
        </p:blipFill>
        <p:spPr>
          <a:xfrm>
            <a:off x="541331" y="1600200"/>
            <a:ext cx="8061338"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57808"/>
            <a:ext cx="8229600" cy="1575048"/>
          </a:xfrm>
        </p:spPr>
        <p:txBody>
          <a:bodyPr>
            <a:normAutofit/>
          </a:bodyPr>
          <a:lstStyle/>
          <a:p>
            <a:r>
              <a:rPr lang="ja-JP" altLang="ja-JP" sz="3300" dirty="0"/>
              <a:t>一時停止喚起用の錯視デザイン・</a:t>
            </a:r>
            <a:r>
              <a:rPr lang="ja-JP" altLang="ja-JP" sz="3300" dirty="0" smtClean="0"/>
              <a:t>だまし絵</a:t>
            </a:r>
            <a:r>
              <a:rPr lang="en-US" altLang="ja-JP" sz="3300" dirty="0" smtClean="0"/>
              <a:t> </a:t>
            </a:r>
            <a:r>
              <a:rPr lang="ja-JP" altLang="en-US" sz="3300" dirty="0" smtClean="0"/>
              <a:t>１</a:t>
            </a:r>
            <a:r>
              <a:rPr lang="en-US" altLang="ja-JP" sz="3300" dirty="0" smtClean="0"/>
              <a:t/>
            </a:r>
            <a:br>
              <a:rPr lang="en-US" altLang="ja-JP" sz="3300" dirty="0" smtClean="0"/>
            </a:br>
            <a:r>
              <a:rPr lang="ja-JP" altLang="en-US" sz="1000" dirty="0" smtClean="0"/>
              <a:t/>
            </a:r>
            <a:br>
              <a:rPr lang="ja-JP" altLang="en-US" sz="1000" dirty="0" smtClean="0"/>
            </a:br>
            <a:r>
              <a:rPr lang="ja-JP" altLang="en-US" sz="3300" dirty="0" smtClean="0"/>
              <a:t>影による浮かし絵</a:t>
            </a:r>
            <a:endParaRPr kumimoji="1" lang="ja-JP" altLang="en-US" sz="3300" dirty="0"/>
          </a:p>
        </p:txBody>
      </p:sp>
      <p:pic>
        <p:nvPicPr>
          <p:cNvPr id="5" name="図 4" descr="bicycle09-teishisen-ukaserub.jpg"/>
          <p:cNvPicPr>
            <a:picLocks noChangeAspect="1"/>
          </p:cNvPicPr>
          <p:nvPr/>
        </p:nvPicPr>
        <p:blipFill>
          <a:blip r:embed="rId2" cstate="print"/>
          <a:stretch>
            <a:fillRect/>
          </a:stretch>
        </p:blipFill>
        <p:spPr>
          <a:xfrm>
            <a:off x="1979712" y="1930489"/>
            <a:ext cx="5061148" cy="43788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57200" y="557808"/>
            <a:ext cx="8229600" cy="1575048"/>
          </a:xfrm>
        </p:spPr>
        <p:txBody>
          <a:bodyPr>
            <a:normAutofit/>
          </a:bodyPr>
          <a:lstStyle/>
          <a:p>
            <a:r>
              <a:rPr lang="ja-JP" altLang="ja-JP" sz="3300" dirty="0"/>
              <a:t>一時停止喚起用の錯視デザイン・</a:t>
            </a:r>
            <a:r>
              <a:rPr lang="ja-JP" altLang="ja-JP" sz="3300" dirty="0" smtClean="0"/>
              <a:t>だまし絵</a:t>
            </a:r>
            <a:r>
              <a:rPr lang="en-US" altLang="ja-JP" sz="3300" dirty="0" smtClean="0"/>
              <a:t> </a:t>
            </a:r>
            <a:r>
              <a:rPr lang="ja-JP" altLang="en-US" sz="3300" dirty="0" smtClean="0"/>
              <a:t>２</a:t>
            </a:r>
            <a:r>
              <a:rPr lang="en-US" altLang="ja-JP" sz="3300" dirty="0" smtClean="0"/>
              <a:t/>
            </a:r>
            <a:br>
              <a:rPr lang="en-US" altLang="ja-JP" sz="3300" dirty="0" smtClean="0"/>
            </a:br>
            <a:r>
              <a:rPr lang="ja-JP" altLang="en-US" sz="1000" dirty="0" smtClean="0"/>
              <a:t/>
            </a:r>
            <a:br>
              <a:rPr lang="ja-JP" altLang="en-US" sz="1000" dirty="0" smtClean="0"/>
            </a:br>
            <a:r>
              <a:rPr lang="ja-JP" altLang="en-US" sz="3300" dirty="0" smtClean="0"/>
              <a:t>新型のイメージハンプ</a:t>
            </a:r>
            <a:endParaRPr kumimoji="1" lang="ja-JP" altLang="en-US" sz="3300" dirty="0"/>
          </a:p>
        </p:txBody>
      </p:sp>
      <p:pic>
        <p:nvPicPr>
          <p:cNvPr id="5" name="図 4" descr="bicycle03-imagehump.jpg"/>
          <p:cNvPicPr>
            <a:picLocks noChangeAspect="1"/>
          </p:cNvPicPr>
          <p:nvPr/>
        </p:nvPicPr>
        <p:blipFill>
          <a:blip r:embed="rId2" cstate="print"/>
          <a:stretch>
            <a:fillRect/>
          </a:stretch>
        </p:blipFill>
        <p:spPr>
          <a:xfrm>
            <a:off x="1187624" y="2420888"/>
            <a:ext cx="6880212" cy="30578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57200" y="557808"/>
            <a:ext cx="8229600" cy="1575048"/>
          </a:xfrm>
        </p:spPr>
        <p:txBody>
          <a:bodyPr>
            <a:normAutofit/>
          </a:bodyPr>
          <a:lstStyle/>
          <a:p>
            <a:r>
              <a:rPr lang="ja-JP" altLang="ja-JP" sz="3300" dirty="0"/>
              <a:t>一時停止喚起用の錯視デザイン・</a:t>
            </a:r>
            <a:r>
              <a:rPr lang="ja-JP" altLang="ja-JP" sz="3300" dirty="0" smtClean="0"/>
              <a:t>だまし絵</a:t>
            </a:r>
            <a:r>
              <a:rPr lang="en-US" altLang="ja-JP" sz="3300" dirty="0" smtClean="0"/>
              <a:t> </a:t>
            </a:r>
            <a:r>
              <a:rPr lang="ja-JP" altLang="en-US" sz="3300" dirty="0" smtClean="0"/>
              <a:t>３</a:t>
            </a:r>
            <a:r>
              <a:rPr lang="en-US" altLang="ja-JP" sz="3300" dirty="0" smtClean="0"/>
              <a:t/>
            </a:r>
            <a:br>
              <a:rPr lang="en-US" altLang="ja-JP" sz="3300" dirty="0" smtClean="0"/>
            </a:br>
            <a:r>
              <a:rPr lang="ja-JP" altLang="en-US" sz="1000" dirty="0" smtClean="0"/>
              <a:t/>
            </a:r>
            <a:br>
              <a:rPr lang="ja-JP" altLang="en-US" sz="1000" dirty="0" smtClean="0"/>
            </a:br>
            <a:r>
              <a:rPr lang="ja-JP" altLang="en-US" sz="3300" dirty="0" smtClean="0"/>
              <a:t>錯視的障害物</a:t>
            </a:r>
            <a:endParaRPr kumimoji="1" lang="ja-JP" altLang="en-US" sz="3300" dirty="0"/>
          </a:p>
        </p:txBody>
      </p:sp>
      <p:pic>
        <p:nvPicPr>
          <p:cNvPr id="5" name="図 4" descr="bicycle06-imageobjects.jpg"/>
          <p:cNvPicPr>
            <a:picLocks noChangeAspect="1"/>
          </p:cNvPicPr>
          <p:nvPr/>
        </p:nvPicPr>
        <p:blipFill>
          <a:blip r:embed="rId2" cstate="print"/>
          <a:stretch>
            <a:fillRect/>
          </a:stretch>
        </p:blipFill>
        <p:spPr>
          <a:xfrm>
            <a:off x="611560" y="2492896"/>
            <a:ext cx="7809402" cy="31020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bicycle08-teishisen_pictogram.jpg"/>
          <p:cNvPicPr>
            <a:picLocks noChangeAspect="1"/>
          </p:cNvPicPr>
          <p:nvPr/>
        </p:nvPicPr>
        <p:blipFill>
          <a:blip r:embed="rId2" cstate="print"/>
          <a:stretch>
            <a:fillRect/>
          </a:stretch>
        </p:blipFill>
        <p:spPr>
          <a:xfrm>
            <a:off x="1979712" y="2171260"/>
            <a:ext cx="4320480" cy="3850028"/>
          </a:xfrm>
          <a:prstGeom prst="rect">
            <a:avLst/>
          </a:prstGeom>
        </p:spPr>
      </p:pic>
      <p:sp>
        <p:nvSpPr>
          <p:cNvPr id="5" name="タイトル 1"/>
          <p:cNvSpPr>
            <a:spLocks noGrp="1"/>
          </p:cNvSpPr>
          <p:nvPr>
            <p:ph type="title"/>
          </p:nvPr>
        </p:nvSpPr>
        <p:spPr>
          <a:xfrm>
            <a:off x="457200" y="557808"/>
            <a:ext cx="8229600" cy="1575048"/>
          </a:xfrm>
        </p:spPr>
        <p:txBody>
          <a:bodyPr>
            <a:normAutofit/>
          </a:bodyPr>
          <a:lstStyle/>
          <a:p>
            <a:r>
              <a:rPr lang="ja-JP" altLang="ja-JP" sz="3300" dirty="0"/>
              <a:t>一時停止喚起用の錯視デザイン・</a:t>
            </a:r>
            <a:r>
              <a:rPr lang="ja-JP" altLang="ja-JP" sz="3300" dirty="0" smtClean="0"/>
              <a:t>だまし絵</a:t>
            </a:r>
            <a:r>
              <a:rPr lang="en-US" altLang="ja-JP" sz="3300" dirty="0" smtClean="0"/>
              <a:t> </a:t>
            </a:r>
            <a:r>
              <a:rPr lang="ja-JP" altLang="en-US" sz="3300" dirty="0" smtClean="0"/>
              <a:t>４</a:t>
            </a:r>
            <a:r>
              <a:rPr lang="en-US" altLang="ja-JP" sz="3300" dirty="0" smtClean="0"/>
              <a:t/>
            </a:r>
            <a:br>
              <a:rPr lang="en-US" altLang="ja-JP" sz="3300" dirty="0" smtClean="0"/>
            </a:br>
            <a:r>
              <a:rPr lang="ja-JP" altLang="en-US" sz="1000" dirty="0" smtClean="0"/>
              <a:t/>
            </a:r>
            <a:br>
              <a:rPr lang="ja-JP" altLang="en-US" sz="1000" dirty="0" smtClean="0"/>
            </a:br>
            <a:r>
              <a:rPr lang="ja-JP" altLang="en-US" sz="3300" dirty="0" smtClean="0"/>
              <a:t>ただのピクトグラム</a:t>
            </a:r>
            <a:endParaRPr kumimoji="1" lang="ja-JP" altLang="en-US" sz="3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1824"/>
            <a:ext cx="8229600" cy="1143000"/>
          </a:xfrm>
        </p:spPr>
        <p:txBody>
          <a:bodyPr>
            <a:normAutofit/>
          </a:bodyPr>
          <a:lstStyle/>
          <a:p>
            <a:r>
              <a:rPr lang="ja-JP" altLang="ja-JP" sz="3300" dirty="0" smtClean="0"/>
              <a:t>一時停止喚起用の錯視デザイン・だまし絵</a:t>
            </a:r>
            <a:r>
              <a:rPr lang="en-US" altLang="ja-JP" sz="3300" dirty="0" smtClean="0"/>
              <a:t> </a:t>
            </a:r>
            <a:r>
              <a:rPr lang="ja-JP" altLang="en-US" sz="3300" dirty="0" smtClean="0"/>
              <a:t>５</a:t>
            </a:r>
            <a:br>
              <a:rPr lang="ja-JP" altLang="en-US" sz="3300" dirty="0" smtClean="0"/>
            </a:br>
            <a:r>
              <a:rPr lang="ja-JP" altLang="en-US" sz="3300" dirty="0" smtClean="0"/>
              <a:t>自転車走行無法地帯用</a:t>
            </a:r>
            <a:endParaRPr kumimoji="1" lang="ja-JP" altLang="en-US" sz="3300" dirty="0"/>
          </a:p>
        </p:txBody>
      </p:sp>
      <p:pic>
        <p:nvPicPr>
          <p:cNvPr id="6" name="コンテンツ プレースホルダ 5" descr="bicycle-ichijiteishi-for-KyodaiL.jpg"/>
          <p:cNvPicPr>
            <a:picLocks noGrp="1" noChangeAspect="1"/>
          </p:cNvPicPr>
          <p:nvPr>
            <p:ph idx="1"/>
          </p:nvPr>
        </p:nvPicPr>
        <p:blipFill>
          <a:blip r:embed="rId2" cstate="print"/>
          <a:stretch>
            <a:fillRect/>
          </a:stretch>
        </p:blipFill>
        <p:spPr>
          <a:xfrm>
            <a:off x="2123728" y="2171997"/>
            <a:ext cx="4626247" cy="406531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457200" y="557808"/>
            <a:ext cx="8229600" cy="1143000"/>
          </a:xfrm>
        </p:spPr>
        <p:txBody>
          <a:bodyPr>
            <a:noAutofit/>
          </a:bodyPr>
          <a:lstStyle/>
          <a:p>
            <a:r>
              <a:rPr lang="ja-JP" altLang="en-US" sz="3700" dirty="0" smtClean="0"/>
              <a:t>（株）エス・デー（トリックアート美術館）にトリックアートの青写真（だまし絵）を発注</a:t>
            </a:r>
            <a:endParaRPr kumimoji="1" lang="ja-JP" altLang="en-US" sz="3700" dirty="0"/>
          </a:p>
        </p:txBody>
      </p:sp>
      <p:pic>
        <p:nvPicPr>
          <p:cNvPr id="8" name="図 7" descr="trickart-AK04-D55_4736.jpg"/>
          <p:cNvPicPr>
            <a:picLocks noChangeAspect="1"/>
          </p:cNvPicPr>
          <p:nvPr/>
        </p:nvPicPr>
        <p:blipFill>
          <a:blip r:embed="rId2" cstate="print"/>
          <a:stretch>
            <a:fillRect/>
          </a:stretch>
        </p:blipFill>
        <p:spPr>
          <a:xfrm>
            <a:off x="971600" y="1841376"/>
            <a:ext cx="3146648" cy="4719972"/>
          </a:xfrm>
          <a:prstGeom prst="rect">
            <a:avLst/>
          </a:prstGeom>
        </p:spPr>
      </p:pic>
      <p:pic>
        <p:nvPicPr>
          <p:cNvPr id="9" name="図 8" descr="trickart-AK02-D55_4725.jpg"/>
          <p:cNvPicPr>
            <a:picLocks noChangeAspect="1"/>
          </p:cNvPicPr>
          <p:nvPr/>
        </p:nvPicPr>
        <p:blipFill>
          <a:blip r:embed="rId3" cstate="print"/>
          <a:stretch>
            <a:fillRect/>
          </a:stretch>
        </p:blipFill>
        <p:spPr>
          <a:xfrm>
            <a:off x="4716016" y="1844824"/>
            <a:ext cx="3146648" cy="471997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エスデー契約制作だまし絵</a:t>
            </a:r>
            <a:endParaRPr kumimoji="1" lang="ja-JP" altLang="en-US" dirty="0"/>
          </a:p>
        </p:txBody>
      </p:sp>
      <p:pic>
        <p:nvPicPr>
          <p:cNvPr id="4" name="コンテンツ プレースホルダ 3" descr="エスデー・京都市自転車・一時停止喚起用の錯視デザイン.jpg"/>
          <p:cNvPicPr>
            <a:picLocks noGrp="1" noChangeAspect="1"/>
          </p:cNvPicPr>
          <p:nvPr>
            <p:ph idx="1"/>
          </p:nvPr>
        </p:nvPicPr>
        <p:blipFill>
          <a:blip r:embed="rId2" cstate="print"/>
          <a:stretch>
            <a:fillRect/>
          </a:stretch>
        </p:blipFill>
        <p:spPr>
          <a:xfrm>
            <a:off x="3563888" y="1196752"/>
            <a:ext cx="2033585" cy="553407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エスデー契約制作だまし絵</a:t>
            </a:r>
            <a:endParaRPr kumimoji="1" lang="ja-JP" altLang="en-US" dirty="0"/>
          </a:p>
        </p:txBody>
      </p:sp>
      <p:pic>
        <p:nvPicPr>
          <p:cNvPr id="4" name="コンテンツ プレースホルダ 3" descr="SD-damashie01.jpg"/>
          <p:cNvPicPr>
            <a:picLocks noGrp="1" noChangeAspect="1"/>
          </p:cNvPicPr>
          <p:nvPr>
            <p:ph idx="1"/>
          </p:nvPr>
        </p:nvPicPr>
        <p:blipFill>
          <a:blip r:embed="rId2" cstate="print"/>
          <a:stretch>
            <a:fillRect/>
          </a:stretch>
        </p:blipFill>
        <p:spPr>
          <a:xfrm>
            <a:off x="2398660" y="1268760"/>
            <a:ext cx="4190502" cy="558924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57200" y="557808"/>
            <a:ext cx="8229600" cy="1575048"/>
          </a:xfrm>
        </p:spPr>
        <p:txBody>
          <a:bodyPr>
            <a:normAutofit fontScale="90000"/>
          </a:bodyPr>
          <a:lstStyle/>
          <a:p>
            <a:r>
              <a:rPr lang="ja-JP" altLang="en-US" sz="3900" dirty="0" smtClean="0"/>
              <a:t>そこが自転車走行レーンであることを</a:t>
            </a:r>
            <a:br>
              <a:rPr lang="ja-JP" altLang="en-US" sz="3900" dirty="0" smtClean="0"/>
            </a:br>
            <a:r>
              <a:rPr lang="ja-JP" altLang="en-US" sz="3900" dirty="0" smtClean="0"/>
              <a:t>クルマに知らせるデザイン</a:t>
            </a:r>
            <a:r>
              <a:rPr lang="en-US" altLang="ja-JP" sz="3900" dirty="0" smtClean="0"/>
              <a:t> </a:t>
            </a:r>
            <a:r>
              <a:rPr lang="ja-JP" altLang="en-US" sz="3900" dirty="0" smtClean="0"/>
              <a:t>１</a:t>
            </a:r>
            <a:r>
              <a:rPr lang="en-US" altLang="ja-JP" sz="3300" dirty="0" smtClean="0"/>
              <a:t/>
            </a:r>
            <a:br>
              <a:rPr lang="en-US" altLang="ja-JP" sz="3300" dirty="0" smtClean="0"/>
            </a:br>
            <a:r>
              <a:rPr lang="ja-JP" altLang="en-US" sz="1000" dirty="0" smtClean="0"/>
              <a:t/>
            </a:r>
            <a:br>
              <a:rPr lang="ja-JP" altLang="en-US" sz="1000" dirty="0" smtClean="0"/>
            </a:br>
            <a:r>
              <a:rPr lang="ja-JP" altLang="en-US" sz="3300" dirty="0" smtClean="0"/>
              <a:t>影による浮かし絵</a:t>
            </a:r>
            <a:endParaRPr kumimoji="1" lang="ja-JP" altLang="en-US" sz="3300" dirty="0"/>
          </a:p>
        </p:txBody>
      </p:sp>
      <p:pic>
        <p:nvPicPr>
          <p:cNvPr id="5" name="図 4" descr="bicycle10-yanabe-white2.jpg"/>
          <p:cNvPicPr>
            <a:picLocks noChangeAspect="1"/>
          </p:cNvPicPr>
          <p:nvPr/>
        </p:nvPicPr>
        <p:blipFill>
          <a:blip r:embed="rId2" cstate="print"/>
          <a:stretch>
            <a:fillRect/>
          </a:stretch>
        </p:blipFill>
        <p:spPr>
          <a:xfrm>
            <a:off x="251520" y="2464092"/>
            <a:ext cx="8640960" cy="30531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研究の背景</a:t>
            </a:r>
            <a:endParaRPr kumimoji="1" lang="ja-JP" altLang="en-US" dirty="0"/>
          </a:p>
        </p:txBody>
      </p:sp>
      <p:sp>
        <p:nvSpPr>
          <p:cNvPr id="3" name="コンテンツ プレースホルダ 2"/>
          <p:cNvSpPr>
            <a:spLocks noGrp="1"/>
          </p:cNvSpPr>
          <p:nvPr>
            <p:ph idx="1"/>
          </p:nvPr>
        </p:nvSpPr>
        <p:spPr/>
        <p:txBody>
          <a:bodyPr>
            <a:normAutofit fontScale="70000" lnSpcReduction="20000"/>
          </a:bodyPr>
          <a:lstStyle/>
          <a:p>
            <a:r>
              <a:rPr lang="ja-JP" altLang="ja-JP" dirty="0"/>
              <a:t>自転車は車道を通行することが法律で定められて</a:t>
            </a:r>
            <a:r>
              <a:rPr lang="ja-JP" altLang="ja-JP" dirty="0" smtClean="0"/>
              <a:t>いる</a:t>
            </a:r>
            <a:r>
              <a:rPr lang="ja-JP" altLang="en-US" dirty="0" smtClean="0"/>
              <a:t>。</a:t>
            </a:r>
          </a:p>
          <a:p>
            <a:r>
              <a:rPr lang="ja-JP" altLang="ja-JP" dirty="0" smtClean="0"/>
              <a:t>自転車</a:t>
            </a:r>
            <a:r>
              <a:rPr lang="ja-JP" altLang="ja-JP" dirty="0"/>
              <a:t>利用者は直感的には歩行者の感覚で走行していることが多く、そのため歩道を走行する自転車が一定数見られ、歩行者とのトラブルが起きている</a:t>
            </a:r>
            <a:r>
              <a:rPr lang="ja-JP" altLang="ja-JP" dirty="0" smtClean="0"/>
              <a:t>。</a:t>
            </a:r>
            <a:endParaRPr lang="ja-JP" altLang="en-US" dirty="0" smtClean="0"/>
          </a:p>
          <a:p>
            <a:r>
              <a:rPr lang="ja-JP" altLang="ja-JP" dirty="0" smtClean="0"/>
              <a:t>この</a:t>
            </a:r>
            <a:r>
              <a:rPr lang="ja-JP" altLang="ja-JP" dirty="0"/>
              <a:t>問題を解決するために自転車は車道を通行することが強く求められるように</a:t>
            </a:r>
            <a:r>
              <a:rPr lang="ja-JP" altLang="ja-JP" dirty="0" smtClean="0"/>
              <a:t>なった</a:t>
            </a:r>
            <a:r>
              <a:rPr lang="ja-JP" altLang="en-US" dirty="0" smtClean="0"/>
              <a:t>。</a:t>
            </a:r>
          </a:p>
          <a:p>
            <a:r>
              <a:rPr lang="ja-JP" altLang="ja-JP" dirty="0" smtClean="0"/>
              <a:t>歩道</a:t>
            </a:r>
            <a:r>
              <a:rPr lang="ja-JP" altLang="ja-JP" dirty="0"/>
              <a:t>を走行している自転車利用者の多くが車道走行に恐怖感を持っていると推定されることと、自転車利用者の一部に交通ルールの知識の不足があると推定される</a:t>
            </a:r>
            <a:r>
              <a:rPr lang="ja-JP" altLang="ja-JP" dirty="0" smtClean="0"/>
              <a:t>。</a:t>
            </a:r>
            <a:endParaRPr lang="ja-JP" altLang="en-US" dirty="0" smtClean="0"/>
          </a:p>
          <a:p>
            <a:r>
              <a:rPr lang="ja-JP" altLang="ja-JP" dirty="0" smtClean="0"/>
              <a:t>この</a:t>
            </a:r>
            <a:r>
              <a:rPr lang="ja-JP" altLang="ja-JP" dirty="0"/>
              <a:t>ような恐怖感を緩和するとともに、逆走の防止や一時停止の遵守等、交通ルールの遵守により自然な感じで誘導するため、知覚心理学（錯視・だまし絵等）や認知心理学の手法を活用したデザイン開発的研究を行うことが求められるようになった。</a:t>
            </a:r>
            <a:endParaRPr kumimoji="1" lang="ja-JP"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57200" y="332656"/>
            <a:ext cx="8229600" cy="1215008"/>
          </a:xfrm>
        </p:spPr>
        <p:txBody>
          <a:bodyPr>
            <a:normAutofit/>
          </a:bodyPr>
          <a:lstStyle/>
          <a:p>
            <a:r>
              <a:rPr lang="ja-JP" altLang="en-US" sz="2200" dirty="0" smtClean="0"/>
              <a:t>そこが自転車走行レーンであることをクルマに知らせるデザイン</a:t>
            </a:r>
            <a:r>
              <a:rPr lang="en-US" altLang="ja-JP" sz="2200" dirty="0" smtClean="0"/>
              <a:t> </a:t>
            </a:r>
            <a:r>
              <a:rPr lang="ja-JP" altLang="en-US" sz="2200" dirty="0" smtClean="0"/>
              <a:t>２</a:t>
            </a:r>
            <a:r>
              <a:rPr lang="en-US" altLang="ja-JP" sz="3300" dirty="0" smtClean="0"/>
              <a:t/>
            </a:r>
            <a:br>
              <a:rPr lang="en-US" altLang="ja-JP" sz="3300" dirty="0" smtClean="0"/>
            </a:br>
            <a:r>
              <a:rPr lang="ja-JP" altLang="en-US" sz="1000" dirty="0" smtClean="0"/>
              <a:t/>
            </a:r>
            <a:br>
              <a:rPr lang="ja-JP" altLang="en-US" sz="1000" dirty="0" smtClean="0"/>
            </a:br>
            <a:r>
              <a:rPr lang="ja-JP" altLang="en-US" sz="2000" dirty="0" smtClean="0"/>
              <a:t>形の恒常性による浮かし絵</a:t>
            </a:r>
            <a:endParaRPr kumimoji="1" lang="ja-JP" altLang="en-US" sz="2000" dirty="0"/>
          </a:p>
        </p:txBody>
      </p:sp>
      <p:pic>
        <p:nvPicPr>
          <p:cNvPr id="5" name="図 4" descr="bicycle04-imageup_down.jpg"/>
          <p:cNvPicPr>
            <a:picLocks noChangeAspect="1"/>
          </p:cNvPicPr>
          <p:nvPr/>
        </p:nvPicPr>
        <p:blipFill>
          <a:blip r:embed="rId2" cstate="print"/>
          <a:stretch>
            <a:fillRect/>
          </a:stretch>
        </p:blipFill>
        <p:spPr>
          <a:xfrm>
            <a:off x="1979712" y="1412776"/>
            <a:ext cx="5184576" cy="539195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さかさ絵観察生理実験（</a:t>
            </a:r>
            <a:r>
              <a:rPr kumimoji="1" lang="ja-JP" altLang="en-US" sz="3300" dirty="0" smtClean="0"/>
              <a:t>心拍数測定</a:t>
            </a:r>
            <a:r>
              <a:rPr kumimoji="1" lang="ja-JP" altLang="en-US" dirty="0" smtClean="0"/>
              <a:t>）</a:t>
            </a:r>
            <a:endParaRPr kumimoji="1" lang="ja-JP" altLang="en-US" dirty="0"/>
          </a:p>
        </p:txBody>
      </p:sp>
      <p:pic>
        <p:nvPicPr>
          <p:cNvPr id="4" name="コンテンツ プレースホルダ 3" descr="sakasae-seiri01.jpg"/>
          <p:cNvPicPr>
            <a:picLocks noGrp="1" noChangeAspect="1"/>
          </p:cNvPicPr>
          <p:nvPr>
            <p:ph idx="1"/>
          </p:nvPr>
        </p:nvPicPr>
        <p:blipFill>
          <a:blip r:embed="rId2" cstate="print"/>
          <a:stretch>
            <a:fillRect/>
          </a:stretch>
        </p:blipFill>
        <p:spPr>
          <a:xfrm>
            <a:off x="327436" y="1484784"/>
            <a:ext cx="4028540" cy="5373216"/>
          </a:xfrm>
        </p:spPr>
      </p:pic>
      <p:pic>
        <p:nvPicPr>
          <p:cNvPr id="5" name="図 4" descr="sakasae-seiri02.jpg"/>
          <p:cNvPicPr>
            <a:picLocks noChangeAspect="1"/>
          </p:cNvPicPr>
          <p:nvPr/>
        </p:nvPicPr>
        <p:blipFill>
          <a:blip r:embed="rId3" cstate="print"/>
          <a:stretch>
            <a:fillRect/>
          </a:stretch>
        </p:blipFill>
        <p:spPr>
          <a:xfrm>
            <a:off x="4427984" y="1484784"/>
            <a:ext cx="4574003" cy="3629074"/>
          </a:xfrm>
          <a:prstGeom prst="rect">
            <a:avLst/>
          </a:prstGeom>
        </p:spPr>
      </p:pic>
      <p:pic>
        <p:nvPicPr>
          <p:cNvPr id="7" name="図 6" descr="sakasae-seiri03p.jpg"/>
          <p:cNvPicPr>
            <a:picLocks noChangeAspect="1"/>
          </p:cNvPicPr>
          <p:nvPr/>
        </p:nvPicPr>
        <p:blipFill>
          <a:blip r:embed="rId4" cstate="print"/>
          <a:stretch>
            <a:fillRect/>
          </a:stretch>
        </p:blipFill>
        <p:spPr>
          <a:xfrm>
            <a:off x="5508104" y="5229200"/>
            <a:ext cx="2016224" cy="164761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さかさ絵観察生理実験結果（</a:t>
            </a:r>
            <a:r>
              <a:rPr lang="en-US" altLang="ja-JP" dirty="0" smtClean="0"/>
              <a:t>1</a:t>
            </a:r>
            <a:r>
              <a:rPr lang="ja-JP" altLang="en-US" dirty="0" smtClean="0"/>
              <a:t>）</a:t>
            </a:r>
            <a:endParaRPr kumimoji="1" lang="ja-JP" altLang="en-US" dirty="0"/>
          </a:p>
        </p:txBody>
      </p:sp>
      <p:pic>
        <p:nvPicPr>
          <p:cNvPr id="6" name="コンテンツ プレースホルダ 5" descr="sakasae-seiri-Tsuinashi01.jpg"/>
          <p:cNvPicPr>
            <a:picLocks noGrp="1" noChangeAspect="1"/>
          </p:cNvPicPr>
          <p:nvPr>
            <p:ph idx="1"/>
          </p:nvPr>
        </p:nvPicPr>
        <p:blipFill>
          <a:blip r:embed="rId2" cstate="print"/>
          <a:stretch>
            <a:fillRect/>
          </a:stretch>
        </p:blipFill>
        <p:spPr>
          <a:xfrm>
            <a:off x="45516" y="1484784"/>
            <a:ext cx="8934584" cy="5112568"/>
          </a:xfrm>
        </p:spPr>
      </p:pic>
      <p:pic>
        <p:nvPicPr>
          <p:cNvPr id="4" name="コンテンツ プレースホルダ 3" descr="伊藤文人2015・逆走防止さかさ絵B2.jpg"/>
          <p:cNvPicPr>
            <a:picLocks noChangeAspect="1"/>
          </p:cNvPicPr>
          <p:nvPr/>
        </p:nvPicPr>
        <p:blipFill>
          <a:blip r:embed="rId3" cstate="print"/>
          <a:stretch>
            <a:fillRect/>
          </a:stretch>
        </p:blipFill>
        <p:spPr>
          <a:xfrm>
            <a:off x="6699707" y="4657998"/>
            <a:ext cx="2264781" cy="1579314"/>
          </a:xfrm>
          <a:prstGeom prst="rect">
            <a:avLst/>
          </a:prstGeom>
        </p:spPr>
      </p:pic>
      <p:sp>
        <p:nvSpPr>
          <p:cNvPr id="5" name="テキスト ボックス 4"/>
          <p:cNvSpPr txBox="1"/>
          <p:nvPr/>
        </p:nvSpPr>
        <p:spPr>
          <a:xfrm>
            <a:off x="6876256" y="6156012"/>
            <a:ext cx="2016224" cy="369332"/>
          </a:xfrm>
          <a:prstGeom prst="rect">
            <a:avLst/>
          </a:prstGeom>
          <a:noFill/>
        </p:spPr>
        <p:txBody>
          <a:bodyPr wrap="square" rtlCol="0">
            <a:spAutoFit/>
          </a:bodyPr>
          <a:lstStyle/>
          <a:p>
            <a:r>
              <a:rPr kumimoji="1" lang="ja-JP" altLang="en-US" dirty="0" smtClean="0"/>
              <a:t>順方向　　　</a:t>
            </a:r>
            <a:r>
              <a:rPr lang="ja-JP" altLang="en-US" dirty="0" smtClean="0"/>
              <a:t>逆方向</a:t>
            </a:r>
            <a:r>
              <a:rPr kumimoji="1" lang="ja-JP" altLang="en-US" dirty="0" smtClean="0"/>
              <a:t>  </a:t>
            </a:r>
            <a:endParaRPr kumimoji="1" lang="ja-JP"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さかさ絵観察生理実験結果（</a:t>
            </a:r>
            <a:r>
              <a:rPr lang="en-US" altLang="ja-JP" dirty="0" smtClean="0"/>
              <a:t>2</a:t>
            </a:r>
            <a:r>
              <a:rPr lang="ja-JP" altLang="en-US" dirty="0" smtClean="0"/>
              <a:t>）</a:t>
            </a:r>
            <a:endParaRPr kumimoji="1" lang="ja-JP" altLang="en-US" dirty="0"/>
          </a:p>
        </p:txBody>
      </p:sp>
      <p:pic>
        <p:nvPicPr>
          <p:cNvPr id="6" name="コンテンツ プレースホルダ 5" descr="sakasae-seiri-Hayashi01b.jpg"/>
          <p:cNvPicPr>
            <a:picLocks noGrp="1" noChangeAspect="1"/>
          </p:cNvPicPr>
          <p:nvPr>
            <p:ph idx="1"/>
          </p:nvPr>
        </p:nvPicPr>
        <p:blipFill>
          <a:blip r:embed="rId2" cstate="print"/>
          <a:stretch>
            <a:fillRect/>
          </a:stretch>
        </p:blipFill>
        <p:spPr>
          <a:xfrm>
            <a:off x="251520" y="1649390"/>
            <a:ext cx="8596845" cy="4947962"/>
          </a:xfrm>
        </p:spPr>
      </p:pic>
      <p:pic>
        <p:nvPicPr>
          <p:cNvPr id="4" name="コンテンツ プレースホルダ 3" descr="伊藤文人2015・逆走防止さかさ絵B2.jpg"/>
          <p:cNvPicPr>
            <a:picLocks noChangeAspect="1"/>
          </p:cNvPicPr>
          <p:nvPr/>
        </p:nvPicPr>
        <p:blipFill>
          <a:blip r:embed="rId3" cstate="print"/>
          <a:stretch>
            <a:fillRect/>
          </a:stretch>
        </p:blipFill>
        <p:spPr>
          <a:xfrm>
            <a:off x="6715319" y="4653136"/>
            <a:ext cx="2264781" cy="1579314"/>
          </a:xfrm>
          <a:prstGeom prst="rect">
            <a:avLst/>
          </a:prstGeom>
        </p:spPr>
      </p:pic>
      <p:sp>
        <p:nvSpPr>
          <p:cNvPr id="5" name="テキスト ボックス 4"/>
          <p:cNvSpPr txBox="1"/>
          <p:nvPr/>
        </p:nvSpPr>
        <p:spPr>
          <a:xfrm>
            <a:off x="6876256" y="6156012"/>
            <a:ext cx="2016224" cy="369332"/>
          </a:xfrm>
          <a:prstGeom prst="rect">
            <a:avLst/>
          </a:prstGeom>
          <a:noFill/>
        </p:spPr>
        <p:txBody>
          <a:bodyPr wrap="square" rtlCol="0">
            <a:spAutoFit/>
          </a:bodyPr>
          <a:lstStyle/>
          <a:p>
            <a:r>
              <a:rPr kumimoji="1" lang="ja-JP" altLang="en-US" dirty="0" smtClean="0"/>
              <a:t>順方向　　　</a:t>
            </a:r>
            <a:r>
              <a:rPr lang="ja-JP" altLang="en-US" dirty="0" smtClean="0"/>
              <a:t>逆方向</a:t>
            </a:r>
            <a:r>
              <a:rPr kumimoji="1" lang="ja-JP" altLang="en-US" dirty="0" smtClean="0"/>
              <a:t>  </a:t>
            </a:r>
            <a:endParaRPr kumimoji="1" lang="ja-JP"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さかさ絵観察生理実験結果（</a:t>
            </a:r>
            <a:r>
              <a:rPr lang="en-US" altLang="ja-JP" dirty="0" smtClean="0"/>
              <a:t>3</a:t>
            </a:r>
            <a:r>
              <a:rPr lang="ja-JP" altLang="en-US" dirty="0" smtClean="0"/>
              <a:t>）</a:t>
            </a:r>
            <a:endParaRPr kumimoji="1" lang="ja-JP" altLang="en-US" dirty="0"/>
          </a:p>
        </p:txBody>
      </p:sp>
      <p:pic>
        <p:nvPicPr>
          <p:cNvPr id="4" name="コンテンツ プレースホルダ 3" descr="sakasae-seiri-Katayama01.jpg"/>
          <p:cNvPicPr>
            <a:picLocks noGrp="1" noChangeAspect="1"/>
          </p:cNvPicPr>
          <p:nvPr>
            <p:ph idx="1"/>
          </p:nvPr>
        </p:nvPicPr>
        <p:blipFill>
          <a:blip r:embed="rId2" cstate="print"/>
          <a:stretch>
            <a:fillRect/>
          </a:stretch>
        </p:blipFill>
        <p:spPr>
          <a:xfrm>
            <a:off x="360264" y="1628800"/>
            <a:ext cx="8532216" cy="4896544"/>
          </a:xfrm>
        </p:spPr>
      </p:pic>
      <p:pic>
        <p:nvPicPr>
          <p:cNvPr id="5" name="コンテンツ プレースホルダ 3" descr="伊藤文人2015・逆走防止さかさ絵B2.jpg"/>
          <p:cNvPicPr>
            <a:picLocks noChangeAspect="1"/>
          </p:cNvPicPr>
          <p:nvPr/>
        </p:nvPicPr>
        <p:blipFill>
          <a:blip r:embed="rId3" cstate="print"/>
          <a:stretch>
            <a:fillRect/>
          </a:stretch>
        </p:blipFill>
        <p:spPr>
          <a:xfrm>
            <a:off x="6715319" y="4653136"/>
            <a:ext cx="2264781" cy="1579314"/>
          </a:xfrm>
          <a:prstGeom prst="rect">
            <a:avLst/>
          </a:prstGeom>
        </p:spPr>
      </p:pic>
      <p:sp>
        <p:nvSpPr>
          <p:cNvPr id="6" name="テキスト ボックス 5"/>
          <p:cNvSpPr txBox="1"/>
          <p:nvPr/>
        </p:nvSpPr>
        <p:spPr>
          <a:xfrm>
            <a:off x="6876256" y="6156012"/>
            <a:ext cx="2016224" cy="369332"/>
          </a:xfrm>
          <a:prstGeom prst="rect">
            <a:avLst/>
          </a:prstGeom>
          <a:noFill/>
        </p:spPr>
        <p:txBody>
          <a:bodyPr wrap="square" rtlCol="0">
            <a:spAutoFit/>
          </a:bodyPr>
          <a:lstStyle/>
          <a:p>
            <a:r>
              <a:rPr kumimoji="1" lang="ja-JP" altLang="en-US" dirty="0" smtClean="0"/>
              <a:t>順方向　　　</a:t>
            </a:r>
            <a:r>
              <a:rPr lang="ja-JP" altLang="en-US" dirty="0" smtClean="0"/>
              <a:t>逆方向</a:t>
            </a:r>
            <a:r>
              <a:rPr kumimoji="1" lang="ja-JP" altLang="en-US" dirty="0" smtClean="0"/>
              <a:t>  </a:t>
            </a:r>
            <a:endParaRPr kumimoji="1" lang="ja-JP"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さかさ絵観察生理実験結果（</a:t>
            </a:r>
            <a:r>
              <a:rPr lang="en-US" altLang="ja-JP" dirty="0" smtClean="0"/>
              <a:t>4</a:t>
            </a:r>
            <a:r>
              <a:rPr lang="ja-JP" altLang="en-US" dirty="0" smtClean="0"/>
              <a:t>）</a:t>
            </a:r>
            <a:endParaRPr kumimoji="1" lang="ja-JP" altLang="en-US" dirty="0"/>
          </a:p>
        </p:txBody>
      </p:sp>
      <p:pic>
        <p:nvPicPr>
          <p:cNvPr id="6" name="コンテンツ プレースホルダ 5" descr="sakasae-seiri-Takase01.jpg"/>
          <p:cNvPicPr>
            <a:picLocks noGrp="1" noChangeAspect="1"/>
          </p:cNvPicPr>
          <p:nvPr>
            <p:ph idx="1"/>
          </p:nvPr>
        </p:nvPicPr>
        <p:blipFill>
          <a:blip r:embed="rId2" cstate="print"/>
          <a:stretch>
            <a:fillRect/>
          </a:stretch>
        </p:blipFill>
        <p:spPr>
          <a:xfrm>
            <a:off x="486336" y="1628800"/>
            <a:ext cx="8478152" cy="4860807"/>
          </a:xfrm>
        </p:spPr>
      </p:pic>
      <p:pic>
        <p:nvPicPr>
          <p:cNvPr id="4" name="コンテンツ プレースホルダ 3" descr="伊藤文人2015・逆走防止さかさ絵B2.jpg"/>
          <p:cNvPicPr>
            <a:picLocks noChangeAspect="1"/>
          </p:cNvPicPr>
          <p:nvPr/>
        </p:nvPicPr>
        <p:blipFill>
          <a:blip r:embed="rId3" cstate="print"/>
          <a:stretch>
            <a:fillRect/>
          </a:stretch>
        </p:blipFill>
        <p:spPr>
          <a:xfrm>
            <a:off x="6715319" y="4657998"/>
            <a:ext cx="2264781" cy="1579314"/>
          </a:xfrm>
          <a:prstGeom prst="rect">
            <a:avLst/>
          </a:prstGeom>
        </p:spPr>
      </p:pic>
      <p:sp>
        <p:nvSpPr>
          <p:cNvPr id="5" name="テキスト ボックス 4"/>
          <p:cNvSpPr txBox="1"/>
          <p:nvPr/>
        </p:nvSpPr>
        <p:spPr>
          <a:xfrm>
            <a:off x="6876256" y="6156012"/>
            <a:ext cx="2016224" cy="369332"/>
          </a:xfrm>
          <a:prstGeom prst="rect">
            <a:avLst/>
          </a:prstGeom>
          <a:noFill/>
        </p:spPr>
        <p:txBody>
          <a:bodyPr wrap="square" rtlCol="0">
            <a:spAutoFit/>
          </a:bodyPr>
          <a:lstStyle/>
          <a:p>
            <a:r>
              <a:rPr kumimoji="1" lang="ja-JP" altLang="en-US" dirty="0" smtClean="0"/>
              <a:t>順方向　　　</a:t>
            </a:r>
            <a:r>
              <a:rPr lang="ja-JP" altLang="en-US" dirty="0" smtClean="0"/>
              <a:t>逆方向</a:t>
            </a:r>
            <a:r>
              <a:rPr kumimoji="1" lang="ja-JP" altLang="en-US" dirty="0" smtClean="0"/>
              <a:t>  </a:t>
            </a:r>
            <a:endParaRPr kumimoji="1" lang="ja-JP"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さかさ絵観察生理実験考察</a:t>
            </a:r>
            <a:endParaRPr kumimoji="1" lang="ja-JP" altLang="en-US" dirty="0"/>
          </a:p>
        </p:txBody>
      </p:sp>
      <p:sp>
        <p:nvSpPr>
          <p:cNvPr id="3" name="コンテンツ プレースホルダ 2"/>
          <p:cNvSpPr>
            <a:spLocks noGrp="1"/>
          </p:cNvSpPr>
          <p:nvPr>
            <p:ph idx="1"/>
          </p:nvPr>
        </p:nvSpPr>
        <p:spPr/>
        <p:txBody>
          <a:bodyPr>
            <a:normAutofit/>
          </a:bodyPr>
          <a:lstStyle/>
          <a:p>
            <a:r>
              <a:rPr kumimoji="1" lang="ja-JP" altLang="en-US" dirty="0" smtClean="0"/>
              <a:t>さかさ絵を「順方向」に見る場合と「逆方向」に見る場合の心拍数の差は顕著ではない。</a:t>
            </a:r>
          </a:p>
          <a:p>
            <a:r>
              <a:rPr lang="ja-JP" altLang="en-US" dirty="0" smtClean="0"/>
              <a:t>さかさ絵を見ることで心拍数の急激な増加が見られるという可能性が残る。もちろん、単に身体運動をした結果等の可能性の方が大きいと思われるが、さかさ絵を道路に描画して本格的に運用する場合はこの点を留意しておく必要がある。</a:t>
            </a:r>
            <a:endParaRPr kumimoji="1" lang="ja-JP"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知覚実験（</a:t>
            </a:r>
            <a:r>
              <a:rPr lang="ja-JP" altLang="en-US" sz="3000" dirty="0" smtClean="0"/>
              <a:t>縦伸ばしの効果・視認距離・刺激</a:t>
            </a:r>
            <a:r>
              <a:rPr lang="ja-JP" altLang="en-US" dirty="0" smtClean="0"/>
              <a:t>）</a:t>
            </a:r>
            <a:endParaRPr kumimoji="1" lang="ja-JP" altLang="en-US" dirty="0"/>
          </a:p>
        </p:txBody>
      </p:sp>
      <p:pic>
        <p:nvPicPr>
          <p:cNvPr id="4" name="コンテンツ プレースホルダ 3" descr="bicycle-5pieces01.jpg"/>
          <p:cNvPicPr>
            <a:picLocks noGrp="1" noChangeAspect="1"/>
          </p:cNvPicPr>
          <p:nvPr>
            <p:ph idx="1"/>
          </p:nvPr>
        </p:nvPicPr>
        <p:blipFill>
          <a:blip r:embed="rId2" cstate="print"/>
          <a:stretch>
            <a:fillRect/>
          </a:stretch>
        </p:blipFill>
        <p:spPr>
          <a:xfrm>
            <a:off x="899592" y="1295554"/>
            <a:ext cx="7344816" cy="5135251"/>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知覚実験（</a:t>
            </a:r>
            <a:r>
              <a:rPr lang="ja-JP" altLang="en-US" sz="3000" dirty="0" smtClean="0"/>
              <a:t>縦伸ばしの効果・視認距離・刺激</a:t>
            </a:r>
            <a:r>
              <a:rPr lang="ja-JP" altLang="en-US" dirty="0" smtClean="0"/>
              <a:t>）</a:t>
            </a:r>
            <a:endParaRPr kumimoji="1" lang="ja-JP" altLang="en-US" dirty="0"/>
          </a:p>
        </p:txBody>
      </p:sp>
      <p:pic>
        <p:nvPicPr>
          <p:cNvPr id="4" name="コンテンツ プレースホルダ 3" descr="bicycle-5pieces02.jpg"/>
          <p:cNvPicPr>
            <a:picLocks noGrp="1" noChangeAspect="1"/>
          </p:cNvPicPr>
          <p:nvPr>
            <p:ph idx="1"/>
          </p:nvPr>
        </p:nvPicPr>
        <p:blipFill>
          <a:blip r:embed="rId2" cstate="print"/>
          <a:stretch>
            <a:fillRect/>
          </a:stretch>
        </p:blipFill>
        <p:spPr>
          <a:xfrm>
            <a:off x="971600" y="1274760"/>
            <a:ext cx="7344816" cy="5135251"/>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知覚実験（</a:t>
            </a:r>
            <a:r>
              <a:rPr lang="ja-JP" altLang="en-US" sz="3000" dirty="0" smtClean="0"/>
              <a:t>縦伸ばしの効果・視認距離・結果</a:t>
            </a:r>
            <a:r>
              <a:rPr lang="ja-JP" altLang="en-US" dirty="0" smtClean="0"/>
              <a:t>）</a:t>
            </a:r>
            <a:endParaRPr kumimoji="1" lang="ja-JP" altLang="en-US" dirty="0"/>
          </a:p>
        </p:txBody>
      </p:sp>
      <p:pic>
        <p:nvPicPr>
          <p:cNvPr id="6" name="コンテンツ プレースホルダ 5" descr="bicycle-5pieces-exp01.jpg"/>
          <p:cNvPicPr>
            <a:picLocks noGrp="1" noChangeAspect="1"/>
          </p:cNvPicPr>
          <p:nvPr>
            <p:ph idx="1"/>
          </p:nvPr>
        </p:nvPicPr>
        <p:blipFill>
          <a:blip r:embed="rId2" cstate="print"/>
          <a:stretch>
            <a:fillRect/>
          </a:stretch>
        </p:blipFill>
        <p:spPr>
          <a:xfrm>
            <a:off x="0" y="1554321"/>
            <a:ext cx="9144000" cy="4617720"/>
          </a:xfrm>
        </p:spPr>
      </p:pic>
      <p:sp>
        <p:nvSpPr>
          <p:cNvPr id="7" name="テキスト ボックス 6"/>
          <p:cNvSpPr txBox="1"/>
          <p:nvPr/>
        </p:nvSpPr>
        <p:spPr>
          <a:xfrm>
            <a:off x="251520" y="6488668"/>
            <a:ext cx="8820472" cy="338554"/>
          </a:xfrm>
          <a:prstGeom prst="rect">
            <a:avLst/>
          </a:prstGeom>
          <a:noFill/>
        </p:spPr>
        <p:txBody>
          <a:bodyPr wrap="square" rtlCol="0">
            <a:spAutoFit/>
          </a:bodyPr>
          <a:lstStyle/>
          <a:p>
            <a:r>
              <a:rPr lang="ja-JP" altLang="en-US" sz="1600" dirty="0" smtClean="0"/>
              <a:t>*</a:t>
            </a:r>
            <a:r>
              <a:rPr kumimoji="1" lang="ja-JP" altLang="en-US" sz="1600" dirty="0" smtClean="0"/>
              <a:t>極限法（上下下上）、実験参加者は</a:t>
            </a:r>
            <a:r>
              <a:rPr kumimoji="1" lang="en-US" altLang="ja-JP" sz="1600" dirty="0" smtClean="0"/>
              <a:t>AK</a:t>
            </a:r>
            <a:r>
              <a:rPr kumimoji="1" lang="ja-JP" altLang="en-US" sz="1600" dirty="0" smtClean="0"/>
              <a:t>のみ、屋外で測定、</a:t>
            </a:r>
            <a:r>
              <a:rPr kumimoji="1" lang="en-US" altLang="ja-JP" sz="1600" dirty="0" smtClean="0"/>
              <a:t>1</a:t>
            </a:r>
            <a:r>
              <a:rPr kumimoji="1" lang="ja-JP" altLang="en-US" sz="1600" dirty="0" smtClean="0"/>
              <a:t>倍は横</a:t>
            </a:r>
            <a:r>
              <a:rPr kumimoji="1" lang="en-US" altLang="ja-JP" sz="1600" dirty="0" smtClean="0"/>
              <a:t>27.0cm x </a:t>
            </a:r>
            <a:r>
              <a:rPr kumimoji="1" lang="ja-JP" altLang="en-US" sz="1600" dirty="0" smtClean="0"/>
              <a:t>縦</a:t>
            </a:r>
            <a:r>
              <a:rPr kumimoji="1" lang="en-US" altLang="ja-JP" sz="1600" dirty="0" smtClean="0"/>
              <a:t>17.2cm</a:t>
            </a:r>
            <a:r>
              <a:rPr kumimoji="1" lang="ja-JP" altLang="en-US" sz="1600" dirty="0" err="1" smtClean="0"/>
              <a:t>、</a:t>
            </a:r>
            <a:r>
              <a:rPr kumimoji="1" lang="ja-JP" altLang="en-US" sz="1600" dirty="0" smtClean="0"/>
              <a:t>視点</a:t>
            </a:r>
            <a:r>
              <a:rPr kumimoji="1" lang="en-US" altLang="ja-JP" sz="1600" dirty="0" smtClean="0"/>
              <a:t>165cm</a:t>
            </a:r>
            <a:r>
              <a:rPr kumimoji="1" lang="ja-JP" altLang="en-US" sz="1600" dirty="0" smtClean="0"/>
              <a:t>高</a:t>
            </a:r>
            <a:endParaRPr kumimoji="1" lang="en-US" altLang="ja-JP" sz="16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研究の目的</a:t>
            </a:r>
            <a:endParaRPr kumimoji="1" lang="ja-JP" altLang="en-US" dirty="0"/>
          </a:p>
        </p:txBody>
      </p:sp>
      <p:sp>
        <p:nvSpPr>
          <p:cNvPr id="3" name="コンテンツ プレースホルダ 2"/>
          <p:cNvSpPr>
            <a:spLocks noGrp="1"/>
          </p:cNvSpPr>
          <p:nvPr>
            <p:ph idx="1"/>
          </p:nvPr>
        </p:nvSpPr>
        <p:spPr/>
        <p:txBody>
          <a:bodyPr>
            <a:normAutofit fontScale="92500"/>
          </a:bodyPr>
          <a:lstStyle/>
          <a:p>
            <a:r>
              <a:rPr lang="ja-JP" altLang="ja-JP" dirty="0"/>
              <a:t>自転車利用者の逆走の防止効果のある錯視</a:t>
            </a:r>
            <a:r>
              <a:rPr lang="ja-JP" altLang="ja-JP" dirty="0" smtClean="0"/>
              <a:t>デザイン</a:t>
            </a:r>
            <a:r>
              <a:rPr lang="ja-JP" altLang="en-US" dirty="0" smtClean="0"/>
              <a:t>をつくる。</a:t>
            </a:r>
          </a:p>
          <a:p>
            <a:r>
              <a:rPr lang="ja-JP" altLang="ja-JP" dirty="0" smtClean="0"/>
              <a:t>一時</a:t>
            </a:r>
            <a:r>
              <a:rPr lang="ja-JP" altLang="ja-JP" dirty="0"/>
              <a:t>停止の遵守等交通ルールの遵守</a:t>
            </a:r>
            <a:r>
              <a:rPr lang="ja-JP" altLang="ja-JP" dirty="0" smtClean="0"/>
              <a:t>に</a:t>
            </a:r>
            <a:r>
              <a:rPr lang="ja-JP" altLang="en-US" dirty="0" smtClean="0"/>
              <a:t>、</a:t>
            </a:r>
            <a:r>
              <a:rPr lang="ja-JP" altLang="ja-JP" dirty="0" smtClean="0"/>
              <a:t>より</a:t>
            </a:r>
            <a:r>
              <a:rPr lang="ja-JP" altLang="ja-JP" dirty="0"/>
              <a:t>自然な感じで誘導するピクトグラム</a:t>
            </a:r>
            <a:r>
              <a:rPr lang="ja-JP" altLang="ja-JP" dirty="0" smtClean="0"/>
              <a:t>など</a:t>
            </a:r>
            <a:r>
              <a:rPr lang="ja-JP" altLang="en-US" dirty="0" smtClean="0"/>
              <a:t>をつくる。</a:t>
            </a:r>
          </a:p>
          <a:p>
            <a:r>
              <a:rPr lang="ja-JP" altLang="ja-JP" dirty="0" smtClean="0"/>
              <a:t>実験</a:t>
            </a:r>
            <a:r>
              <a:rPr lang="ja-JP" altLang="ja-JP" dirty="0"/>
              <a:t>心理学の手法を活用したデザイン開発的研究を行うことが本研究の目的である</a:t>
            </a:r>
            <a:r>
              <a:rPr lang="ja-JP" altLang="ja-JP" dirty="0" smtClean="0"/>
              <a:t>。</a:t>
            </a:r>
            <a:endParaRPr lang="ja-JP" altLang="en-US" dirty="0" smtClean="0"/>
          </a:p>
          <a:p>
            <a:r>
              <a:rPr lang="ja-JP" altLang="ja-JP" dirty="0" smtClean="0"/>
              <a:t>また</a:t>
            </a:r>
            <a:r>
              <a:rPr lang="ja-JP" altLang="ja-JP" dirty="0"/>
              <a:t>、既に採用されているデザインについても、知覚心理学的見地から助言・提言を行なう。</a:t>
            </a:r>
            <a:endParaRPr kumimoji="1" lang="ja-JP"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5760"/>
            <a:ext cx="8229600" cy="1143000"/>
          </a:xfrm>
        </p:spPr>
        <p:txBody>
          <a:bodyPr>
            <a:normAutofit fontScale="90000"/>
          </a:bodyPr>
          <a:lstStyle/>
          <a:p>
            <a:r>
              <a:rPr lang="ja-JP" altLang="en-US" sz="4900" dirty="0" smtClean="0"/>
              <a:t>知覚実験</a:t>
            </a:r>
            <a:r>
              <a:rPr lang="ja-JP" altLang="en-US" dirty="0" smtClean="0"/>
              <a:t>（</a:t>
            </a:r>
            <a:r>
              <a:rPr lang="ja-JP" altLang="en-US" sz="3300" dirty="0" smtClean="0"/>
              <a:t>縦伸ばしの効果・視認距離・考察</a:t>
            </a:r>
            <a:r>
              <a:rPr lang="ja-JP" altLang="en-US" dirty="0" smtClean="0"/>
              <a:t>）</a:t>
            </a:r>
            <a:endParaRPr kumimoji="1" lang="ja-JP" altLang="en-US" dirty="0"/>
          </a:p>
        </p:txBody>
      </p:sp>
      <p:sp>
        <p:nvSpPr>
          <p:cNvPr id="5" name="テキスト ボックス 4"/>
          <p:cNvSpPr txBox="1"/>
          <p:nvPr/>
        </p:nvSpPr>
        <p:spPr>
          <a:xfrm>
            <a:off x="395536" y="5949280"/>
            <a:ext cx="8352928" cy="646331"/>
          </a:xfrm>
          <a:prstGeom prst="rect">
            <a:avLst/>
          </a:prstGeom>
          <a:noFill/>
        </p:spPr>
        <p:txBody>
          <a:bodyPr wrap="square" rtlCol="0">
            <a:spAutoFit/>
          </a:bodyPr>
          <a:lstStyle/>
          <a:p>
            <a:r>
              <a:rPr kumimoji="1" lang="ja-JP" altLang="en-US" dirty="0" smtClean="0"/>
              <a:t>時速</a:t>
            </a:r>
            <a:r>
              <a:rPr kumimoji="1" lang="en-US" altLang="ja-JP" dirty="0" smtClean="0"/>
              <a:t>20km</a:t>
            </a:r>
            <a:r>
              <a:rPr kumimoji="1" lang="ja-JP" altLang="en-US" dirty="0" smtClean="0"/>
              <a:t>で走行して</a:t>
            </a:r>
            <a:r>
              <a:rPr kumimoji="1" lang="en-US" altLang="ja-JP" dirty="0" smtClean="0"/>
              <a:t>3</a:t>
            </a:r>
            <a:r>
              <a:rPr kumimoji="1" lang="ja-JP" altLang="en-US" dirty="0" smtClean="0"/>
              <a:t>秒間の視認時間が必要と仮定すると、</a:t>
            </a:r>
            <a:r>
              <a:rPr kumimoji="1" lang="en-US" altLang="ja-JP" dirty="0" smtClean="0"/>
              <a:t>16.7m</a:t>
            </a:r>
            <a:r>
              <a:rPr kumimoji="1" lang="ja-JP" altLang="en-US" dirty="0" err="1" smtClean="0"/>
              <a:t>の視認</a:t>
            </a:r>
            <a:r>
              <a:rPr kumimoji="1" lang="ja-JP" altLang="en-US" dirty="0" smtClean="0"/>
              <a:t>距離</a:t>
            </a:r>
            <a:r>
              <a:rPr lang="ja-JP" altLang="en-US" dirty="0" smtClean="0"/>
              <a:t>（閾）</a:t>
            </a:r>
            <a:r>
              <a:rPr kumimoji="1" lang="ja-JP" altLang="en-US" dirty="0" smtClean="0"/>
              <a:t>が必要で、この大きさ（横幅</a:t>
            </a:r>
            <a:r>
              <a:rPr kumimoji="1" lang="en-US" altLang="ja-JP" dirty="0" smtClean="0"/>
              <a:t>27cm</a:t>
            </a:r>
            <a:r>
              <a:rPr kumimoji="1" lang="ja-JP" altLang="en-US" dirty="0" smtClean="0"/>
              <a:t>）なら</a:t>
            </a:r>
            <a:r>
              <a:rPr lang="ja-JP" altLang="en-US" dirty="0" smtClean="0"/>
              <a:t>３倍の縦長の絵で足りる。</a:t>
            </a:r>
            <a:endParaRPr kumimoji="1" lang="ja-JP" altLang="en-US" dirty="0"/>
          </a:p>
        </p:txBody>
      </p:sp>
      <p:pic>
        <p:nvPicPr>
          <p:cNvPr id="8" name="コンテンツ プレースホルダ 7" descr="bicycle-sakasae02-D8E_9071.jpg"/>
          <p:cNvPicPr>
            <a:picLocks noGrp="1" noChangeAspect="1"/>
          </p:cNvPicPr>
          <p:nvPr>
            <p:ph idx="1"/>
          </p:nvPr>
        </p:nvPicPr>
        <p:blipFill>
          <a:blip r:embed="rId2" cstate="print"/>
          <a:stretch>
            <a:fillRect/>
          </a:stretch>
        </p:blipFill>
        <p:spPr>
          <a:xfrm>
            <a:off x="4716016" y="3068960"/>
            <a:ext cx="4184904" cy="2840736"/>
          </a:xfrm>
        </p:spPr>
      </p:pic>
      <p:pic>
        <p:nvPicPr>
          <p:cNvPr id="9" name="図 8" descr="bicycle-sakasae03-D8E_9064.jpg"/>
          <p:cNvPicPr>
            <a:picLocks noChangeAspect="1"/>
          </p:cNvPicPr>
          <p:nvPr/>
        </p:nvPicPr>
        <p:blipFill>
          <a:blip r:embed="rId3" cstate="print"/>
          <a:stretch>
            <a:fillRect/>
          </a:stretch>
        </p:blipFill>
        <p:spPr>
          <a:xfrm>
            <a:off x="467544" y="3068960"/>
            <a:ext cx="4206240" cy="2807208"/>
          </a:xfrm>
          <a:prstGeom prst="rect">
            <a:avLst/>
          </a:prstGeom>
        </p:spPr>
      </p:pic>
      <p:sp>
        <p:nvSpPr>
          <p:cNvPr id="10" name="テキスト ボックス 9"/>
          <p:cNvSpPr txBox="1"/>
          <p:nvPr/>
        </p:nvSpPr>
        <p:spPr>
          <a:xfrm>
            <a:off x="1187624" y="5301208"/>
            <a:ext cx="2880320" cy="553998"/>
          </a:xfrm>
          <a:prstGeom prst="rect">
            <a:avLst/>
          </a:prstGeom>
          <a:noFill/>
        </p:spPr>
        <p:txBody>
          <a:bodyPr wrap="square" rtlCol="0">
            <a:spAutoFit/>
          </a:bodyPr>
          <a:lstStyle/>
          <a:p>
            <a:r>
              <a:rPr kumimoji="1" lang="en-US" altLang="ja-JP" sz="3000" dirty="0" smtClean="0">
                <a:solidFill>
                  <a:schemeClr val="bg1"/>
                </a:solidFill>
              </a:rPr>
              <a:t>10m</a:t>
            </a:r>
            <a:r>
              <a:rPr kumimoji="1" lang="ja-JP" altLang="en-US" sz="3000" dirty="0" smtClean="0">
                <a:solidFill>
                  <a:schemeClr val="bg1"/>
                </a:solidFill>
              </a:rPr>
              <a:t>離れて撮影</a:t>
            </a:r>
            <a:endParaRPr kumimoji="1" lang="ja-JP" altLang="en-US" sz="3000" dirty="0">
              <a:solidFill>
                <a:schemeClr val="bg1"/>
              </a:solidFill>
            </a:endParaRPr>
          </a:p>
        </p:txBody>
      </p:sp>
      <p:sp>
        <p:nvSpPr>
          <p:cNvPr id="11" name="テキスト ボックス 10"/>
          <p:cNvSpPr txBox="1"/>
          <p:nvPr/>
        </p:nvSpPr>
        <p:spPr>
          <a:xfrm>
            <a:off x="5652120" y="5301208"/>
            <a:ext cx="2880320" cy="553998"/>
          </a:xfrm>
          <a:prstGeom prst="rect">
            <a:avLst/>
          </a:prstGeom>
          <a:noFill/>
        </p:spPr>
        <p:txBody>
          <a:bodyPr wrap="square" rtlCol="0">
            <a:spAutoFit/>
          </a:bodyPr>
          <a:lstStyle/>
          <a:p>
            <a:r>
              <a:rPr kumimoji="1" lang="en-US" altLang="ja-JP" sz="3000" dirty="0" smtClean="0">
                <a:solidFill>
                  <a:schemeClr val="bg1"/>
                </a:solidFill>
              </a:rPr>
              <a:t>20m</a:t>
            </a:r>
            <a:r>
              <a:rPr kumimoji="1" lang="ja-JP" altLang="en-US" sz="3000" dirty="0" smtClean="0">
                <a:solidFill>
                  <a:schemeClr val="bg1"/>
                </a:solidFill>
              </a:rPr>
              <a:t>離れて撮影</a:t>
            </a:r>
            <a:endParaRPr kumimoji="1" lang="ja-JP" altLang="en-US" sz="3000" dirty="0">
              <a:solidFill>
                <a:schemeClr val="bg1"/>
              </a:solidFill>
            </a:endParaRPr>
          </a:p>
        </p:txBody>
      </p:sp>
      <p:pic>
        <p:nvPicPr>
          <p:cNvPr id="13" name="図 12" descr="bicycle-sakasae03-D8E_9054p.jpg"/>
          <p:cNvPicPr>
            <a:picLocks noChangeAspect="1"/>
          </p:cNvPicPr>
          <p:nvPr/>
        </p:nvPicPr>
        <p:blipFill>
          <a:blip r:embed="rId4" cstate="print"/>
          <a:stretch>
            <a:fillRect/>
          </a:stretch>
        </p:blipFill>
        <p:spPr>
          <a:xfrm>
            <a:off x="6228184" y="1154624"/>
            <a:ext cx="2664296" cy="1884944"/>
          </a:xfrm>
          <a:prstGeom prst="rect">
            <a:avLst/>
          </a:prstGeom>
        </p:spPr>
      </p:pic>
      <p:sp>
        <p:nvSpPr>
          <p:cNvPr id="14" name="テキスト ボックス 13"/>
          <p:cNvSpPr txBox="1"/>
          <p:nvPr/>
        </p:nvSpPr>
        <p:spPr>
          <a:xfrm>
            <a:off x="6732240" y="2636912"/>
            <a:ext cx="2160240" cy="400110"/>
          </a:xfrm>
          <a:prstGeom prst="rect">
            <a:avLst/>
          </a:prstGeom>
          <a:noFill/>
        </p:spPr>
        <p:txBody>
          <a:bodyPr wrap="square" rtlCol="0">
            <a:spAutoFit/>
          </a:bodyPr>
          <a:lstStyle/>
          <a:p>
            <a:r>
              <a:rPr lang="en-US" altLang="ja-JP" sz="2000" dirty="0" smtClean="0">
                <a:solidFill>
                  <a:schemeClr val="bg1"/>
                </a:solidFill>
              </a:rPr>
              <a:t>5</a:t>
            </a:r>
            <a:r>
              <a:rPr kumimoji="1" lang="en-US" altLang="ja-JP" sz="2000" dirty="0" smtClean="0">
                <a:solidFill>
                  <a:schemeClr val="bg1"/>
                </a:solidFill>
              </a:rPr>
              <a:t>m</a:t>
            </a:r>
            <a:r>
              <a:rPr kumimoji="1" lang="ja-JP" altLang="en-US" sz="2000" dirty="0" smtClean="0">
                <a:solidFill>
                  <a:schemeClr val="bg1"/>
                </a:solidFill>
              </a:rPr>
              <a:t>離れて撮影</a:t>
            </a:r>
            <a:endParaRPr kumimoji="1" lang="ja-JP" altLang="en-US" sz="2000" dirty="0">
              <a:solidFill>
                <a:schemeClr val="bg1"/>
              </a:solidFill>
            </a:endParaRPr>
          </a:p>
        </p:txBody>
      </p:sp>
      <p:pic>
        <p:nvPicPr>
          <p:cNvPr id="15" name="図 14" descr="bicycle-sakasae04-D8E_9055.jpg"/>
          <p:cNvPicPr>
            <a:picLocks noChangeAspect="1"/>
          </p:cNvPicPr>
          <p:nvPr/>
        </p:nvPicPr>
        <p:blipFill>
          <a:blip r:embed="rId5" cstate="print"/>
          <a:stretch>
            <a:fillRect/>
          </a:stretch>
        </p:blipFill>
        <p:spPr>
          <a:xfrm>
            <a:off x="3059832" y="1148694"/>
            <a:ext cx="2808312" cy="1874244"/>
          </a:xfrm>
          <a:prstGeom prst="rect">
            <a:avLst/>
          </a:prstGeom>
        </p:spPr>
      </p:pic>
      <p:sp>
        <p:nvSpPr>
          <p:cNvPr id="16" name="テキスト ボックス 15"/>
          <p:cNvSpPr txBox="1"/>
          <p:nvPr/>
        </p:nvSpPr>
        <p:spPr>
          <a:xfrm>
            <a:off x="3491880" y="2492896"/>
            <a:ext cx="2160240" cy="400110"/>
          </a:xfrm>
          <a:prstGeom prst="rect">
            <a:avLst/>
          </a:prstGeom>
          <a:noFill/>
        </p:spPr>
        <p:txBody>
          <a:bodyPr wrap="square" rtlCol="0">
            <a:spAutoFit/>
          </a:bodyPr>
          <a:lstStyle/>
          <a:p>
            <a:r>
              <a:rPr kumimoji="1" lang="en-US" altLang="ja-JP" sz="2000" dirty="0" smtClean="0">
                <a:solidFill>
                  <a:schemeClr val="bg1"/>
                </a:solidFill>
              </a:rPr>
              <a:t>3</a:t>
            </a:r>
            <a:r>
              <a:rPr kumimoji="1" lang="ja-JP" altLang="en-US" sz="2000" dirty="0" smtClean="0">
                <a:solidFill>
                  <a:schemeClr val="bg1"/>
                </a:solidFill>
              </a:rPr>
              <a:t>倍の縦長の絵</a:t>
            </a:r>
            <a:endParaRPr kumimoji="1" lang="ja-JP" altLang="en-US" sz="2000" dirty="0">
              <a:solidFill>
                <a:schemeClr val="bg1"/>
              </a:solidFill>
            </a:endParaRPr>
          </a:p>
        </p:txBody>
      </p:sp>
      <p:pic>
        <p:nvPicPr>
          <p:cNvPr id="18" name="図 17" descr="bicycle-sakasae05-D8E_9061.jpg"/>
          <p:cNvPicPr>
            <a:picLocks noChangeAspect="1"/>
          </p:cNvPicPr>
          <p:nvPr/>
        </p:nvPicPr>
        <p:blipFill>
          <a:blip r:embed="rId6" cstate="print"/>
          <a:stretch>
            <a:fillRect/>
          </a:stretch>
        </p:blipFill>
        <p:spPr>
          <a:xfrm>
            <a:off x="467544" y="1268760"/>
            <a:ext cx="2426804" cy="1619628"/>
          </a:xfrm>
          <a:prstGeom prst="rect">
            <a:avLst/>
          </a:prstGeom>
        </p:spPr>
      </p:pic>
      <p:sp>
        <p:nvSpPr>
          <p:cNvPr id="19" name="テキスト ボックス 18"/>
          <p:cNvSpPr txBox="1"/>
          <p:nvPr/>
        </p:nvSpPr>
        <p:spPr>
          <a:xfrm>
            <a:off x="1043608" y="2492896"/>
            <a:ext cx="1656184" cy="400110"/>
          </a:xfrm>
          <a:prstGeom prst="rect">
            <a:avLst/>
          </a:prstGeom>
          <a:noFill/>
        </p:spPr>
        <p:txBody>
          <a:bodyPr wrap="square" rtlCol="0">
            <a:spAutoFit/>
          </a:bodyPr>
          <a:lstStyle/>
          <a:p>
            <a:r>
              <a:rPr lang="ja-JP" altLang="en-US" sz="2000" dirty="0" smtClean="0">
                <a:solidFill>
                  <a:schemeClr val="bg1"/>
                </a:solidFill>
              </a:rPr>
              <a:t>実験風景</a:t>
            </a:r>
            <a:endParaRPr kumimoji="1" lang="ja-JP" altLang="en-US" sz="2000"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a:t>
            </a:r>
            <a:endParaRPr kumimoji="1" lang="ja-JP" altLang="en-US" dirty="0"/>
          </a:p>
        </p:txBody>
      </p:sp>
      <p:sp>
        <p:nvSpPr>
          <p:cNvPr id="3" name="コンテンツ プレースホルダ 2"/>
          <p:cNvSpPr>
            <a:spLocks noGrp="1"/>
          </p:cNvSpPr>
          <p:nvPr>
            <p:ph idx="1"/>
          </p:nvPr>
        </p:nvSpPr>
        <p:spPr>
          <a:xfrm>
            <a:off x="457200" y="1412776"/>
            <a:ext cx="8229600" cy="4968552"/>
          </a:xfrm>
        </p:spPr>
        <p:txBody>
          <a:bodyPr>
            <a:normAutofit fontScale="85000" lnSpcReduction="20000"/>
          </a:bodyPr>
          <a:lstStyle/>
          <a:p>
            <a:r>
              <a:rPr lang="ja-JP" altLang="ja-JP" dirty="0" smtClean="0"/>
              <a:t>視覚的デザインによる自転車の走行の誘導というインターフェースの開発</a:t>
            </a:r>
            <a:r>
              <a:rPr lang="ja-JP" altLang="en-US" dirty="0" smtClean="0"/>
              <a:t>として、逆走用</a:t>
            </a:r>
            <a:r>
              <a:rPr kumimoji="1" lang="ja-JP" altLang="en-US" dirty="0" smtClean="0"/>
              <a:t>さかさ絵や一時停止用だまし絵の制作を行なった。制作方法としては、研究グループ自前で行なうものと、さかさ絵画家およびトリックアート美術館にそれぞれ発注するものの</a:t>
            </a:r>
            <a:r>
              <a:rPr kumimoji="1" lang="en-US" altLang="ja-JP" dirty="0" smtClean="0"/>
              <a:t>2</a:t>
            </a:r>
            <a:r>
              <a:rPr kumimoji="1" lang="ja-JP" altLang="en-US" dirty="0" smtClean="0"/>
              <a:t>系統とした。合計</a:t>
            </a:r>
            <a:r>
              <a:rPr kumimoji="1" lang="en-US" altLang="ja-JP" dirty="0" smtClean="0"/>
              <a:t>10</a:t>
            </a:r>
            <a:r>
              <a:rPr kumimoji="1" lang="ja-JP" altLang="en-US" dirty="0" smtClean="0"/>
              <a:t>個以上のデザインが集積された。</a:t>
            </a:r>
          </a:p>
          <a:p>
            <a:r>
              <a:rPr lang="ja-JP" altLang="en-US" dirty="0" smtClean="0"/>
              <a:t>逆走用さかさ絵に関して、生理実験と心理実験を行ない、それぞれ知見を蓄積した</a:t>
            </a:r>
            <a:r>
              <a:rPr lang="ja-JP" altLang="ja-JP" dirty="0" smtClean="0"/>
              <a:t>。</a:t>
            </a:r>
            <a:endParaRPr lang="ja-JP" altLang="en-US" dirty="0" smtClean="0"/>
          </a:p>
          <a:p>
            <a:r>
              <a:rPr lang="ja-JP" altLang="ja-JP" dirty="0" smtClean="0"/>
              <a:t>本研究の成果を学会発表</a:t>
            </a:r>
            <a:r>
              <a:rPr lang="ja-JP" altLang="en-US" dirty="0" smtClean="0"/>
              <a:t>・</a:t>
            </a:r>
            <a:r>
              <a:rPr lang="ja-JP" altLang="ja-JP" dirty="0" smtClean="0"/>
              <a:t>プレス発表</a:t>
            </a:r>
            <a:r>
              <a:rPr lang="ja-JP" altLang="en-US" dirty="0" smtClean="0"/>
              <a:t>・インターネット発信等によって</a:t>
            </a:r>
            <a:r>
              <a:rPr lang="ja-JP" altLang="ja-JP" dirty="0" smtClean="0"/>
              <a:t>公表することを通して、京都市政のアカデミックな面における先進性を確認することで、観光にとどまらない京都市の総合的な存在感を全国にアピール</a:t>
            </a:r>
            <a:r>
              <a:rPr lang="ja-JP" altLang="en-US" dirty="0" smtClean="0"/>
              <a:t>できる可能性を示した</a:t>
            </a:r>
            <a:r>
              <a:rPr lang="ja-JP" altLang="ja-JP" dirty="0" smtClean="0"/>
              <a:t>。</a:t>
            </a:r>
            <a:endParaRPr lang="ja-JP" altLang="en-US" dirty="0" smtClean="0"/>
          </a:p>
          <a:p>
            <a:pPr>
              <a:buNone/>
            </a:pPr>
            <a:endParaRPr kumimoji="1" lang="ja-JP" altLang="en-US" dirty="0"/>
          </a:p>
        </p:txBody>
      </p:sp>
      <p:pic>
        <p:nvPicPr>
          <p:cNvPr id="4" name="図 3" descr="hayashi-mayumaro-moto-ud.jpg"/>
          <p:cNvPicPr>
            <a:picLocks noChangeAspect="1"/>
          </p:cNvPicPr>
          <p:nvPr/>
        </p:nvPicPr>
        <p:blipFill>
          <a:blip r:embed="rId2" cstate="print"/>
          <a:stretch>
            <a:fillRect/>
          </a:stretch>
        </p:blipFill>
        <p:spPr>
          <a:xfrm>
            <a:off x="5580112" y="0"/>
            <a:ext cx="3382618" cy="1415654"/>
          </a:xfrm>
          <a:prstGeom prst="rect">
            <a:avLst/>
          </a:prstGeom>
        </p:spPr>
      </p:pic>
      <p:pic>
        <p:nvPicPr>
          <p:cNvPr id="5" name="図 4" descr="hayashi-mayumaro-moto-ud.jpg"/>
          <p:cNvPicPr>
            <a:picLocks noChangeAspect="1"/>
          </p:cNvPicPr>
          <p:nvPr/>
        </p:nvPicPr>
        <p:blipFill>
          <a:blip r:embed="rId2" cstate="print"/>
          <a:stretch>
            <a:fillRect/>
          </a:stretch>
        </p:blipFill>
        <p:spPr>
          <a:xfrm>
            <a:off x="107504" y="0"/>
            <a:ext cx="3382618" cy="1415654"/>
          </a:xfrm>
          <a:prstGeom prst="rect">
            <a:avLst/>
          </a:prstGeom>
        </p:spPr>
      </p:pic>
      <p:pic>
        <p:nvPicPr>
          <p:cNvPr id="6" name="図 5" descr="hayashi-mayumaro-moto-ud.jpg"/>
          <p:cNvPicPr>
            <a:picLocks noChangeAspect="1"/>
          </p:cNvPicPr>
          <p:nvPr/>
        </p:nvPicPr>
        <p:blipFill>
          <a:blip r:embed="rId2" cstate="print"/>
          <a:stretch>
            <a:fillRect/>
          </a:stretch>
        </p:blipFill>
        <p:spPr>
          <a:xfrm>
            <a:off x="6084168" y="5577434"/>
            <a:ext cx="3059832" cy="128056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ありがとうございました。</a:t>
            </a:r>
            <a:endParaRPr kumimoji="1" lang="ja-JP" altLang="en-US" dirty="0"/>
          </a:p>
        </p:txBody>
      </p:sp>
      <p:pic>
        <p:nvPicPr>
          <p:cNvPr id="4" name="コンテンツ プレースホルダ 3" descr="Tsuinashi-Hayashi-Kitaoka2015.jpg"/>
          <p:cNvPicPr>
            <a:picLocks noGrp="1" noChangeAspect="1"/>
          </p:cNvPicPr>
          <p:nvPr>
            <p:ph idx="1"/>
          </p:nvPr>
        </p:nvPicPr>
        <p:blipFill>
          <a:blip r:embed="rId2" cstate="print"/>
          <a:stretch>
            <a:fillRect/>
          </a:stretch>
        </p:blipFill>
        <p:spPr>
          <a:xfrm>
            <a:off x="2411760" y="1340768"/>
            <a:ext cx="4136515" cy="5517232"/>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研究の概要</a:t>
            </a:r>
            <a:endParaRPr kumimoji="1" lang="ja-JP" altLang="en-US" dirty="0"/>
          </a:p>
        </p:txBody>
      </p:sp>
      <p:sp>
        <p:nvSpPr>
          <p:cNvPr id="3" name="コンテンツ プレースホルダ 2"/>
          <p:cNvSpPr>
            <a:spLocks noGrp="1"/>
          </p:cNvSpPr>
          <p:nvPr>
            <p:ph idx="1"/>
          </p:nvPr>
        </p:nvSpPr>
        <p:spPr/>
        <p:txBody>
          <a:bodyPr>
            <a:normAutofit fontScale="77500" lnSpcReduction="20000"/>
          </a:bodyPr>
          <a:lstStyle/>
          <a:p>
            <a:r>
              <a:rPr lang="ja-JP" altLang="ja-JP" dirty="0"/>
              <a:t>錯視・錯覚・だまし絵としてその応用が限定的に社会に還元されてきた知覚心理学あるいは認知心理学の知識を</a:t>
            </a:r>
            <a:r>
              <a:rPr lang="ja-JP" altLang="ja-JP" dirty="0" smtClean="0"/>
              <a:t>動員</a:t>
            </a:r>
            <a:r>
              <a:rPr lang="ja-JP" altLang="en-US" dirty="0" smtClean="0"/>
              <a:t>する。</a:t>
            </a:r>
          </a:p>
          <a:p>
            <a:r>
              <a:rPr lang="ja-JP" altLang="ja-JP" dirty="0" smtClean="0"/>
              <a:t>おも</a:t>
            </a:r>
            <a:r>
              <a:rPr lang="ja-JP" altLang="ja-JP" dirty="0"/>
              <a:t>に視覚的デザインによる自転車の走行の誘導というインターフェースの開発を</a:t>
            </a:r>
            <a:r>
              <a:rPr lang="ja-JP" altLang="ja-JP" dirty="0" smtClean="0"/>
              <a:t>行なう</a:t>
            </a:r>
            <a:r>
              <a:rPr lang="ja-JP" altLang="en-US" dirty="0" smtClean="0"/>
              <a:t>。</a:t>
            </a:r>
          </a:p>
          <a:p>
            <a:r>
              <a:rPr lang="ja-JP" altLang="ja-JP" dirty="0" smtClean="0"/>
              <a:t>他</a:t>
            </a:r>
            <a:r>
              <a:rPr lang="ja-JP" altLang="ja-JP" dirty="0"/>
              <a:t>感覚あるいは多感覚の手がかりを用いた総合的なデザインも適宜検討する</a:t>
            </a:r>
            <a:r>
              <a:rPr lang="ja-JP" altLang="ja-JP" dirty="0" smtClean="0"/>
              <a:t>。</a:t>
            </a:r>
            <a:endParaRPr lang="ja-JP" altLang="en-US" dirty="0" smtClean="0"/>
          </a:p>
          <a:p>
            <a:r>
              <a:rPr lang="ja-JP" altLang="ja-JP" dirty="0" smtClean="0"/>
              <a:t>この</a:t>
            </a:r>
            <a:r>
              <a:rPr lang="ja-JP" altLang="ja-JP" dirty="0"/>
              <a:t>プロジェクトには、知覚心理学、応用認知科学、交通科学の専門家が参画する</a:t>
            </a:r>
            <a:r>
              <a:rPr lang="ja-JP" altLang="ja-JP" dirty="0" smtClean="0"/>
              <a:t>。</a:t>
            </a:r>
            <a:endParaRPr lang="ja-JP" altLang="en-US" dirty="0" smtClean="0"/>
          </a:p>
          <a:p>
            <a:r>
              <a:rPr lang="ja-JP" altLang="ja-JP" dirty="0" smtClean="0"/>
              <a:t>逆走</a:t>
            </a:r>
            <a:r>
              <a:rPr lang="ja-JP" altLang="ja-JP" dirty="0"/>
              <a:t>防止用のさかさ絵の開発および目的を限定しないだまし絵の応用の提案については本研究グループからも提案するが、それぞれの専門家</a:t>
            </a:r>
            <a:r>
              <a:rPr lang="ja-JP" altLang="ja-JP" dirty="0" smtClean="0"/>
              <a:t>に作品</a:t>
            </a:r>
            <a:r>
              <a:rPr lang="ja-JP" altLang="en-US" dirty="0" smtClean="0"/>
              <a:t>の</a:t>
            </a:r>
            <a:r>
              <a:rPr lang="ja-JP" altLang="ja-JP" dirty="0" smtClean="0"/>
              <a:t>制作</a:t>
            </a:r>
            <a:r>
              <a:rPr lang="ja-JP" altLang="ja-JP" dirty="0"/>
              <a:t>を依頼する</a:t>
            </a:r>
            <a:r>
              <a:rPr lang="ja-JP" altLang="ja-JP" dirty="0" smtClean="0"/>
              <a:t>。</a:t>
            </a:r>
            <a:endParaRPr lang="ja-JP" altLang="en-US"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764704"/>
            <a:ext cx="8229600" cy="1647056"/>
          </a:xfrm>
        </p:spPr>
        <p:txBody>
          <a:bodyPr>
            <a:normAutofit fontScale="90000"/>
          </a:bodyPr>
          <a:lstStyle/>
          <a:p>
            <a:r>
              <a:rPr lang="ja-JP" altLang="ja-JP" dirty="0"/>
              <a:t>逆走防止用さかさ</a:t>
            </a:r>
            <a:r>
              <a:rPr lang="ja-JP" altLang="ja-JP" dirty="0" smtClean="0"/>
              <a:t>絵</a:t>
            </a:r>
            <a:r>
              <a:rPr lang="ja-JP" altLang="en-US" dirty="0" smtClean="0"/>
              <a:t>のアイデア １</a:t>
            </a:r>
            <a:r>
              <a:rPr lang="en-US" altLang="ja-JP" dirty="0" smtClean="0"/>
              <a:t/>
            </a:r>
            <a:br>
              <a:rPr lang="en-US" altLang="ja-JP" dirty="0" smtClean="0"/>
            </a:br>
            <a:r>
              <a:rPr lang="en-US" altLang="ja-JP" sz="1100" dirty="0" smtClean="0"/>
              <a:t/>
            </a:r>
            <a:br>
              <a:rPr lang="en-US" altLang="ja-JP" sz="1100" dirty="0" smtClean="0"/>
            </a:br>
            <a:r>
              <a:rPr lang="ja-JP" altLang="en-US" sz="3000" dirty="0" smtClean="0"/>
              <a:t>顔倒立効果（</a:t>
            </a:r>
            <a:r>
              <a:rPr lang="en-US" altLang="ja-JP" sz="3000" dirty="0" smtClean="0"/>
              <a:t>face inversion effect</a:t>
            </a:r>
            <a:r>
              <a:rPr lang="ja-JP" altLang="en-US" sz="3000" dirty="0" smtClean="0"/>
              <a:t>）を用いる。</a:t>
            </a:r>
            <a:br>
              <a:rPr lang="ja-JP" altLang="en-US" sz="3000" dirty="0" smtClean="0"/>
            </a:br>
            <a:r>
              <a:rPr lang="ja-JP" altLang="en-US" sz="3000" dirty="0" smtClean="0"/>
              <a:t>順走用ニコニコ顔と逆走用困った顔</a:t>
            </a:r>
            <a:endParaRPr kumimoji="1" lang="ja-JP" altLang="en-US" sz="3000" dirty="0"/>
          </a:p>
        </p:txBody>
      </p:sp>
      <p:pic>
        <p:nvPicPr>
          <p:cNvPr id="4" name="図 3" descr="bicycle02.jpg"/>
          <p:cNvPicPr>
            <a:picLocks noChangeAspect="1"/>
          </p:cNvPicPr>
          <p:nvPr/>
        </p:nvPicPr>
        <p:blipFill>
          <a:blip r:embed="rId2" cstate="print"/>
          <a:stretch>
            <a:fillRect/>
          </a:stretch>
        </p:blipFill>
        <p:spPr>
          <a:xfrm>
            <a:off x="1043608" y="2476124"/>
            <a:ext cx="7035983" cy="30411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67544" y="620688"/>
            <a:ext cx="8229600" cy="1872208"/>
          </a:xfrm>
        </p:spPr>
        <p:txBody>
          <a:bodyPr>
            <a:normAutofit/>
          </a:bodyPr>
          <a:lstStyle/>
          <a:p>
            <a:r>
              <a:rPr lang="ja-JP" altLang="ja-JP" sz="4000" dirty="0"/>
              <a:t>逆走防止用さかさ</a:t>
            </a:r>
            <a:r>
              <a:rPr lang="ja-JP" altLang="ja-JP" sz="4000" dirty="0" smtClean="0"/>
              <a:t>絵</a:t>
            </a:r>
            <a:r>
              <a:rPr lang="ja-JP" altLang="en-US" sz="4000" dirty="0" smtClean="0"/>
              <a:t>のアイデア ２</a:t>
            </a:r>
            <a:r>
              <a:rPr lang="en-US" altLang="ja-JP" dirty="0" smtClean="0"/>
              <a:t/>
            </a:r>
            <a:br>
              <a:rPr lang="en-US" altLang="ja-JP" dirty="0" smtClean="0"/>
            </a:br>
            <a:r>
              <a:rPr lang="en-US" altLang="ja-JP" sz="1100" dirty="0" smtClean="0"/>
              <a:t/>
            </a:r>
            <a:br>
              <a:rPr lang="en-US" altLang="ja-JP" sz="1100" dirty="0" smtClean="0"/>
            </a:br>
            <a:r>
              <a:rPr lang="ja-JP" altLang="en-US" sz="2700" dirty="0" smtClean="0"/>
              <a:t>顔倒立効果（</a:t>
            </a:r>
            <a:r>
              <a:rPr lang="en-US" altLang="ja-JP" sz="2700" dirty="0" smtClean="0"/>
              <a:t>face inversion effect</a:t>
            </a:r>
            <a:r>
              <a:rPr lang="ja-JP" altLang="en-US" sz="2700" dirty="0" smtClean="0"/>
              <a:t>）を用いる。</a:t>
            </a:r>
            <a:br>
              <a:rPr lang="ja-JP" altLang="en-US" sz="2700" dirty="0" smtClean="0"/>
            </a:br>
            <a:r>
              <a:rPr lang="ja-JP" altLang="en-US" sz="2700" dirty="0" smtClean="0"/>
              <a:t>順走用自転車ロゴと逆走用ビックリ顔</a:t>
            </a:r>
            <a:endParaRPr kumimoji="1" lang="ja-JP" altLang="en-US" sz="2700" dirty="0"/>
          </a:p>
        </p:txBody>
      </p:sp>
      <p:pic>
        <p:nvPicPr>
          <p:cNvPr id="5" name="図 4" descr="bicycle01.jpg"/>
          <p:cNvPicPr>
            <a:picLocks noChangeAspect="1"/>
          </p:cNvPicPr>
          <p:nvPr/>
        </p:nvPicPr>
        <p:blipFill>
          <a:blip r:embed="rId2" cstate="print"/>
          <a:stretch>
            <a:fillRect/>
          </a:stretch>
        </p:blipFill>
        <p:spPr>
          <a:xfrm>
            <a:off x="683568" y="2636912"/>
            <a:ext cx="7962163" cy="26098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67544" y="404664"/>
            <a:ext cx="8229600" cy="1872208"/>
          </a:xfrm>
        </p:spPr>
        <p:txBody>
          <a:bodyPr>
            <a:normAutofit/>
          </a:bodyPr>
          <a:lstStyle/>
          <a:p>
            <a:r>
              <a:rPr lang="ja-JP" altLang="ja-JP" sz="4000" dirty="0"/>
              <a:t>逆走防止用さかさ</a:t>
            </a:r>
            <a:r>
              <a:rPr lang="ja-JP" altLang="ja-JP" sz="4000" dirty="0" smtClean="0"/>
              <a:t>絵</a:t>
            </a:r>
            <a:r>
              <a:rPr lang="ja-JP" altLang="en-US" sz="4000" dirty="0" smtClean="0"/>
              <a:t>のアイデア ３</a:t>
            </a:r>
            <a:r>
              <a:rPr lang="en-US" altLang="ja-JP" dirty="0" smtClean="0"/>
              <a:t/>
            </a:r>
            <a:br>
              <a:rPr lang="en-US" altLang="ja-JP" dirty="0" smtClean="0"/>
            </a:br>
            <a:r>
              <a:rPr lang="en-US" altLang="ja-JP" sz="1100" dirty="0" smtClean="0"/>
              <a:t/>
            </a:r>
            <a:br>
              <a:rPr lang="en-US" altLang="ja-JP" sz="1100" dirty="0" smtClean="0"/>
            </a:br>
            <a:r>
              <a:rPr lang="ja-JP" altLang="en-US" sz="2700" dirty="0" smtClean="0"/>
              <a:t>さかさ絵画家に制作をお願いする。</a:t>
            </a:r>
            <a:br>
              <a:rPr lang="ja-JP" altLang="en-US" sz="2700" dirty="0" smtClean="0"/>
            </a:br>
            <a:r>
              <a:rPr lang="ja-JP" altLang="en-US" sz="2700" dirty="0" smtClean="0"/>
              <a:t>→伊藤文人氏</a:t>
            </a:r>
            <a:endParaRPr kumimoji="1" lang="ja-JP" altLang="en-US" sz="2700" dirty="0"/>
          </a:p>
        </p:txBody>
      </p:sp>
      <p:pic>
        <p:nvPicPr>
          <p:cNvPr id="5" name="図 4" descr="masakasakasama01-01ud.jpg"/>
          <p:cNvPicPr>
            <a:picLocks noChangeAspect="1"/>
          </p:cNvPicPr>
          <p:nvPr/>
        </p:nvPicPr>
        <p:blipFill>
          <a:blip r:embed="rId2" cstate="print"/>
          <a:stretch>
            <a:fillRect/>
          </a:stretch>
        </p:blipFill>
        <p:spPr>
          <a:xfrm>
            <a:off x="1043608" y="2204864"/>
            <a:ext cx="6984776" cy="41805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伊藤文人氏契約制作さかさ絵・その１</a:t>
            </a:r>
            <a:endParaRPr kumimoji="1" lang="ja-JP" altLang="en-US" dirty="0"/>
          </a:p>
        </p:txBody>
      </p:sp>
      <p:pic>
        <p:nvPicPr>
          <p:cNvPr id="4" name="コンテンツ プレースホルダ 3" descr="伊藤文人2015・逆走防止さかさ絵A2.jpg"/>
          <p:cNvPicPr>
            <a:picLocks noGrp="1" noChangeAspect="1"/>
          </p:cNvPicPr>
          <p:nvPr>
            <p:ph idx="1"/>
          </p:nvPr>
        </p:nvPicPr>
        <p:blipFill>
          <a:blip r:embed="rId2" cstate="print"/>
          <a:stretch>
            <a:fillRect/>
          </a:stretch>
        </p:blipFill>
        <p:spPr>
          <a:xfrm>
            <a:off x="1115616" y="1484784"/>
            <a:ext cx="7020524" cy="45259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伊藤文人氏契約制作さかさ絵・その２</a:t>
            </a:r>
            <a:endParaRPr kumimoji="1" lang="ja-JP" altLang="en-US" dirty="0"/>
          </a:p>
        </p:txBody>
      </p:sp>
      <p:pic>
        <p:nvPicPr>
          <p:cNvPr id="4" name="コンテンツ プレースホルダ 3" descr="伊藤文人2015・逆走防止さかさ絵B2.jpg"/>
          <p:cNvPicPr>
            <a:picLocks noGrp="1" noChangeAspect="1"/>
          </p:cNvPicPr>
          <p:nvPr>
            <p:ph idx="1"/>
          </p:nvPr>
        </p:nvPicPr>
        <p:blipFill>
          <a:blip r:embed="rId2" cstate="print"/>
          <a:stretch>
            <a:fillRect/>
          </a:stretch>
        </p:blipFill>
        <p:spPr>
          <a:xfrm>
            <a:off x="1326821" y="1600200"/>
            <a:ext cx="6490357" cy="4525963"/>
          </a:xfrm>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1423</TotalTime>
  <Words>1056</Words>
  <Application>Microsoft Office PowerPoint</Application>
  <PresentationFormat>画面に合わせる (4:3)</PresentationFormat>
  <Paragraphs>68</Paragraphs>
  <Slides>32</Slides>
  <Notes>0</Notes>
  <HiddenSlides>0</HiddenSlides>
  <MMClips>0</MMClips>
  <ScaleCrop>false</ScaleCrop>
  <HeadingPairs>
    <vt:vector size="4" baseType="variant">
      <vt:variant>
        <vt:lpstr>テーマ</vt:lpstr>
      </vt:variant>
      <vt:variant>
        <vt:i4>1</vt:i4>
      </vt:variant>
      <vt:variant>
        <vt:lpstr>スライド タイトル</vt:lpstr>
      </vt:variant>
      <vt:variant>
        <vt:i4>32</vt:i4>
      </vt:variant>
    </vt:vector>
  </HeadingPairs>
  <TitlesOfParts>
    <vt:vector size="33" baseType="lpstr">
      <vt:lpstr>Office テーマ</vt:lpstr>
      <vt:lpstr>「自転車の走行環境整備における 知覚心理学の活用についての研究」</vt:lpstr>
      <vt:lpstr>研究の背景</vt:lpstr>
      <vt:lpstr>研究の目的</vt:lpstr>
      <vt:lpstr>研究の概要</vt:lpstr>
      <vt:lpstr>逆走防止用さかさ絵のアイデア １  顔倒立効果（face inversion effect）を用いる。 順走用ニコニコ顔と逆走用困った顔</vt:lpstr>
      <vt:lpstr>逆走防止用さかさ絵のアイデア ２  顔倒立効果（face inversion effect）を用いる。 順走用自転車ロゴと逆走用ビックリ顔</vt:lpstr>
      <vt:lpstr>逆走防止用さかさ絵のアイデア ３  さかさ絵画家に制作をお願いする。 →伊藤文人氏</vt:lpstr>
      <vt:lpstr>伊藤文人氏契約制作さかさ絵・その１</vt:lpstr>
      <vt:lpstr>伊藤文人氏契約制作さかさ絵・その２</vt:lpstr>
      <vt:lpstr>伊藤文人氏契約制作さかさ絵・その３</vt:lpstr>
      <vt:lpstr>一時停止喚起用の錯視デザイン・だまし絵 １  影による浮かし絵</vt:lpstr>
      <vt:lpstr>一時停止喚起用の錯視デザイン・だまし絵 ２  新型のイメージハンプ</vt:lpstr>
      <vt:lpstr>一時停止喚起用の錯視デザイン・だまし絵 ３  錯視的障害物</vt:lpstr>
      <vt:lpstr>一時停止喚起用の錯視デザイン・だまし絵 ４  ただのピクトグラム</vt:lpstr>
      <vt:lpstr>一時停止喚起用の錯視デザイン・だまし絵 ５ 自転車走行無法地帯用</vt:lpstr>
      <vt:lpstr>（株）エス・デー（トリックアート美術館）にトリックアートの青写真（だまし絵）を発注</vt:lpstr>
      <vt:lpstr>エスデー契約制作だまし絵</vt:lpstr>
      <vt:lpstr>エスデー契約制作だまし絵</vt:lpstr>
      <vt:lpstr>そこが自転車走行レーンであることを クルマに知らせるデザイン １  影による浮かし絵</vt:lpstr>
      <vt:lpstr>そこが自転車走行レーンであることをクルマに知らせるデザイン ２  形の恒常性による浮かし絵</vt:lpstr>
      <vt:lpstr>さかさ絵観察生理実験（心拍数測定）</vt:lpstr>
      <vt:lpstr>さかさ絵観察生理実験結果（1）</vt:lpstr>
      <vt:lpstr>さかさ絵観察生理実験結果（2）</vt:lpstr>
      <vt:lpstr>さかさ絵観察生理実験結果（3）</vt:lpstr>
      <vt:lpstr>さかさ絵観察生理実験結果（4）</vt:lpstr>
      <vt:lpstr>さかさ絵観察生理実験考察</vt:lpstr>
      <vt:lpstr>知覚実験（縦伸ばしの効果・視認距離・刺激）</vt:lpstr>
      <vt:lpstr>知覚実験（縦伸ばしの効果・視認距離・刺激）</vt:lpstr>
      <vt:lpstr>知覚実験（縦伸ばしの効果・視認距離・結果）</vt:lpstr>
      <vt:lpstr>知覚実験（縦伸ばしの効果・視認距離・考察）</vt:lpstr>
      <vt:lpstr>まとめ</vt:lpstr>
      <vt:lpstr>ありがとうございました。</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「自転車の走行環境整備における 知覚心理学の活用についての研究」</dc:title>
  <dc:creator>北岡明佳</dc:creator>
  <cp:lastModifiedBy>北岡明佳</cp:lastModifiedBy>
  <cp:revision>145</cp:revision>
  <dcterms:created xsi:type="dcterms:W3CDTF">2015-10-26T05:02:41Z</dcterms:created>
  <dcterms:modified xsi:type="dcterms:W3CDTF">2016-03-13T08:15:10Z</dcterms:modified>
</cp:coreProperties>
</file>